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4346" r:id="rId2"/>
    <p:sldId id="4319" r:id="rId3"/>
    <p:sldId id="4338" r:id="rId4"/>
    <p:sldId id="4350" r:id="rId5"/>
    <p:sldId id="4360" r:id="rId6"/>
    <p:sldId id="4355" r:id="rId7"/>
    <p:sldId id="4359" r:id="rId8"/>
    <p:sldId id="4358" r:id="rId9"/>
    <p:sldId id="4357" r:id="rId10"/>
    <p:sldId id="4356" r:id="rId11"/>
    <p:sldId id="275" r:id="rId12"/>
    <p:sldId id="282" r:id="rId13"/>
    <p:sldId id="4342" r:id="rId14"/>
    <p:sldId id="278" r:id="rId15"/>
    <p:sldId id="4351" r:id="rId16"/>
    <p:sldId id="4352" r:id="rId17"/>
    <p:sldId id="4353" r:id="rId18"/>
    <p:sldId id="330" r:id="rId19"/>
    <p:sldId id="4344" r:id="rId20"/>
    <p:sldId id="4347" r:id="rId21"/>
    <p:sldId id="4362" r:id="rId22"/>
    <p:sldId id="4363" r:id="rId23"/>
    <p:sldId id="4364" r:id="rId24"/>
    <p:sldId id="4365" r:id="rId25"/>
    <p:sldId id="4366" r:id="rId26"/>
    <p:sldId id="4367" r:id="rId27"/>
    <p:sldId id="4369" r:id="rId28"/>
    <p:sldId id="4370" r:id="rId29"/>
    <p:sldId id="4371" r:id="rId30"/>
    <p:sldId id="281" r:id="rId31"/>
    <p:sldId id="4361" r:id="rId32"/>
    <p:sldId id="4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B(MC)" userId="S::mark@momentumconsulting.ie::5191d3a0-a879-4689-ad06-75e79f89cf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6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AAC2B-23EE-41FC-97E6-CFE1DA2C6ADE}"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9E12D-EA06-435B-AF37-FD67D36244F2}" type="slidenum">
              <a:rPr lang="en-US" smtClean="0"/>
              <a:t>‹#›</a:t>
            </a:fld>
            <a:endParaRPr lang="en-US"/>
          </a:p>
        </p:txBody>
      </p:sp>
    </p:spTree>
    <p:extLst>
      <p:ext uri="{BB962C8B-B14F-4D97-AF65-F5344CB8AC3E}">
        <p14:creationId xmlns:p14="http://schemas.microsoft.com/office/powerpoint/2010/main" val="2887807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27</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28</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30</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11</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12</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14</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18</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24</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25</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08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Design For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82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08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260663" y="-2530143"/>
            <a:ext cx="5761056" cy="1149201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ABC1E3C4-CD35-3749-A7CA-19B851718657}"/>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92A88F4-988C-E147-B874-5B736FA13D87}"/>
              </a:ext>
            </a:extLst>
          </p:cNvPr>
          <p:cNvCxnSpPr>
            <a:cxnSpLocks/>
            <a:endCxn id="9" idx="1"/>
          </p:cNvCxnSpPr>
          <p:nvPr userDrawn="1"/>
        </p:nvCxnSpPr>
        <p:spPr>
          <a:xfrm>
            <a:off x="0" y="6469196"/>
            <a:ext cx="9522213"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578D96C2-27D8-E043-8609-5ACB039EFC22}"/>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18" name="Rectangle 17">
            <a:extLst>
              <a:ext uri="{FF2B5EF4-FFF2-40B4-BE49-F238E27FC236}">
                <a16:creationId xmlns:a16="http://schemas.microsoft.com/office/drawing/2014/main" id="{38881575-2E6D-D04C-B9D1-02638BFF9284}"/>
              </a:ext>
            </a:extLst>
          </p:cNvPr>
          <p:cNvSpPr/>
          <p:nvPr userDrawn="1"/>
        </p:nvSpPr>
        <p:spPr>
          <a:xfrm>
            <a:off x="-2767933" y="-349898"/>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11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7" name="Freeform 6">
            <a:extLst>
              <a:ext uri="{FF2B5EF4-FFF2-40B4-BE49-F238E27FC236}">
                <a16:creationId xmlns:a16="http://schemas.microsoft.com/office/drawing/2014/main" id="{6B06BB11-49A3-DD43-B8CA-90AAC9DCA5A3}"/>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582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086575"/>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grpSp>
        <p:nvGrpSpPr>
          <p:cNvPr id="44" name="Graphic 2">
            <a:extLst>
              <a:ext uri="{FF2B5EF4-FFF2-40B4-BE49-F238E27FC236}">
                <a16:creationId xmlns:a16="http://schemas.microsoft.com/office/drawing/2014/main" id="{EFF562AB-FB42-0246-B16F-70E08768EC2C}"/>
              </a:ext>
            </a:extLst>
          </p:cNvPr>
          <p:cNvGrpSpPr/>
          <p:nvPr userDrawn="1"/>
        </p:nvGrpSpPr>
        <p:grpSpPr>
          <a:xfrm rot="10800000">
            <a:off x="-950621" y="2165747"/>
            <a:ext cx="4096842" cy="4123864"/>
            <a:chOff x="4112108" y="1054254"/>
            <a:chExt cx="1223505" cy="1231575"/>
          </a:xfrm>
          <a:solidFill>
            <a:srgbClr val="E25684"/>
          </a:solidFill>
        </p:grpSpPr>
        <p:sp>
          <p:nvSpPr>
            <p:cNvPr id="48" name="Freeform 47">
              <a:extLst>
                <a:ext uri="{FF2B5EF4-FFF2-40B4-BE49-F238E27FC236}">
                  <a16:creationId xmlns:a16="http://schemas.microsoft.com/office/drawing/2014/main" id="{A286B663-A377-574B-8D72-5CED816CF808}"/>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1D40E2D-277F-6B4A-948D-8FACA90E7ED0}"/>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4E26ABB4-B13B-D64B-BA6F-75BC0601DF75}"/>
              </a:ext>
            </a:extLst>
          </p:cNvPr>
          <p:cNvSpPr/>
          <p:nvPr userDrawn="1"/>
        </p:nvSpPr>
        <p:spPr>
          <a:xfrm rot="5400000">
            <a:off x="-7008617" y="116048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03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26854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3644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715876" y="4053182"/>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89741" y="365819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89741" y="2848618"/>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417724" y="6003001"/>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31" name="Graphic 2">
            <a:extLst>
              <a:ext uri="{FF2B5EF4-FFF2-40B4-BE49-F238E27FC236}">
                <a16:creationId xmlns:a16="http://schemas.microsoft.com/office/drawing/2014/main" id="{414A6080-F3D4-DE41-A075-A76E9717099E}"/>
              </a:ext>
            </a:extLst>
          </p:cNvPr>
          <p:cNvGrpSpPr/>
          <p:nvPr userDrawn="1"/>
        </p:nvGrpSpPr>
        <p:grpSpPr>
          <a:xfrm>
            <a:off x="8920665" y="313575"/>
            <a:ext cx="2568313" cy="1316574"/>
            <a:chOff x="4112108" y="1054254"/>
            <a:chExt cx="2408066" cy="1234428"/>
          </a:xfrm>
        </p:grpSpPr>
        <p:grpSp>
          <p:nvGrpSpPr>
            <p:cNvPr id="132" name="Graphic 2">
              <a:extLst>
                <a:ext uri="{FF2B5EF4-FFF2-40B4-BE49-F238E27FC236}">
                  <a16:creationId xmlns:a16="http://schemas.microsoft.com/office/drawing/2014/main" id="{31FDEAAC-51EF-DB41-898B-1EA60ED6877F}"/>
                </a:ext>
              </a:extLst>
            </p:cNvPr>
            <p:cNvGrpSpPr/>
            <p:nvPr/>
          </p:nvGrpSpPr>
          <p:grpSpPr>
            <a:xfrm>
              <a:off x="5038056" y="1057107"/>
              <a:ext cx="1482118" cy="1231575"/>
              <a:chOff x="5038056" y="1057107"/>
              <a:chExt cx="1482118" cy="1231575"/>
            </a:xfrm>
            <a:solidFill>
              <a:srgbClr val="E25684"/>
            </a:solidFill>
          </p:grpSpPr>
          <p:sp>
            <p:nvSpPr>
              <p:cNvPr id="156" name="Freeform 155">
                <a:extLst>
                  <a:ext uri="{FF2B5EF4-FFF2-40B4-BE49-F238E27FC236}">
                    <a16:creationId xmlns:a16="http://schemas.microsoft.com/office/drawing/2014/main" id="{AC8E9287-DC4A-4642-ABCC-E4E72CA15AA7}"/>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B335979F-D058-F944-9696-78F3FE4A86FC}"/>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303D7A51-E29C-D14F-808B-F9CAADD855D4}"/>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CA852E69-8043-D84B-8075-46E6E58A95C4}"/>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34" name="Graphic 2">
              <a:extLst>
                <a:ext uri="{FF2B5EF4-FFF2-40B4-BE49-F238E27FC236}">
                  <a16:creationId xmlns:a16="http://schemas.microsoft.com/office/drawing/2014/main" id="{6A8960A5-A77C-D74E-8E40-0E58A9F8FFB6}"/>
                </a:ext>
              </a:extLst>
            </p:cNvPr>
            <p:cNvGrpSpPr/>
            <p:nvPr/>
          </p:nvGrpSpPr>
          <p:grpSpPr>
            <a:xfrm>
              <a:off x="4112108" y="1054254"/>
              <a:ext cx="1223505" cy="1231575"/>
              <a:chOff x="4112108" y="1054254"/>
              <a:chExt cx="1223505" cy="1231575"/>
            </a:xfrm>
            <a:solidFill>
              <a:srgbClr val="F1983D"/>
            </a:solidFill>
          </p:grpSpPr>
          <p:sp>
            <p:nvSpPr>
              <p:cNvPr id="154" name="Freeform 153">
                <a:extLst>
                  <a:ext uri="{FF2B5EF4-FFF2-40B4-BE49-F238E27FC236}">
                    <a16:creationId xmlns:a16="http://schemas.microsoft.com/office/drawing/2014/main" id="{03BC9DB2-9221-2F45-8BC1-E833446415E8}"/>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7D1AFC73-2156-6C4A-BB0D-8BC0411F5A61}"/>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35" name="Graphic 2">
              <a:extLst>
                <a:ext uri="{FF2B5EF4-FFF2-40B4-BE49-F238E27FC236}">
                  <a16:creationId xmlns:a16="http://schemas.microsoft.com/office/drawing/2014/main" id="{12873976-5C1A-2D47-9051-E9F29C1701AE}"/>
                </a:ext>
              </a:extLst>
            </p:cNvPr>
            <p:cNvGrpSpPr/>
            <p:nvPr/>
          </p:nvGrpSpPr>
          <p:grpSpPr>
            <a:xfrm>
              <a:off x="4449594" y="1366190"/>
              <a:ext cx="1600919" cy="664765"/>
              <a:chOff x="4449594" y="1366190"/>
              <a:chExt cx="1600919" cy="664765"/>
            </a:xfrm>
            <a:solidFill>
              <a:srgbClr val="086575"/>
            </a:solidFill>
          </p:grpSpPr>
          <p:grpSp>
            <p:nvGrpSpPr>
              <p:cNvPr id="136" name="Graphic 2">
                <a:extLst>
                  <a:ext uri="{FF2B5EF4-FFF2-40B4-BE49-F238E27FC236}">
                    <a16:creationId xmlns:a16="http://schemas.microsoft.com/office/drawing/2014/main" id="{B96F33F3-91F1-CE4D-B1AD-C9585420BD72}"/>
                  </a:ext>
                </a:extLst>
              </p:cNvPr>
              <p:cNvGrpSpPr/>
              <p:nvPr/>
            </p:nvGrpSpPr>
            <p:grpSpPr>
              <a:xfrm>
                <a:off x="4866936" y="1683832"/>
                <a:ext cx="1183577" cy="347123"/>
                <a:chOff x="4866936" y="1683832"/>
                <a:chExt cx="1183577" cy="347123"/>
              </a:xfrm>
              <a:solidFill>
                <a:srgbClr val="086575"/>
              </a:solidFill>
            </p:grpSpPr>
            <p:sp>
              <p:nvSpPr>
                <p:cNvPr id="148" name="Freeform 147">
                  <a:extLst>
                    <a:ext uri="{FF2B5EF4-FFF2-40B4-BE49-F238E27FC236}">
                      <a16:creationId xmlns:a16="http://schemas.microsoft.com/office/drawing/2014/main" id="{1C554D39-DED0-254E-BCA8-47FD2E21C0BB}"/>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A3A6E13-4C42-1147-910D-6AAE392A21B9}"/>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69C036C1-DD77-5E4E-9E4B-67AD5063DAD0}"/>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DB14CCD-EF75-0647-9BD8-9CFE9598C48B}"/>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CAAEB70A-6B8D-5241-BEBA-58BCCB20F576}"/>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60D6E525-E3D3-4649-BD16-C07F0DD06A94}"/>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37" name="Graphic 2">
                <a:extLst>
                  <a:ext uri="{FF2B5EF4-FFF2-40B4-BE49-F238E27FC236}">
                    <a16:creationId xmlns:a16="http://schemas.microsoft.com/office/drawing/2014/main" id="{60CE0C80-5C5A-2E47-9B9A-C01799F76B7D}"/>
                  </a:ext>
                </a:extLst>
              </p:cNvPr>
              <p:cNvGrpSpPr/>
              <p:nvPr/>
            </p:nvGrpSpPr>
            <p:grpSpPr>
              <a:xfrm>
                <a:off x="4449594" y="1366190"/>
                <a:ext cx="1063793" cy="348074"/>
                <a:chOff x="4449594" y="1366190"/>
                <a:chExt cx="1063793" cy="348074"/>
              </a:xfrm>
              <a:solidFill>
                <a:srgbClr val="086575"/>
              </a:solidFill>
            </p:grpSpPr>
            <p:sp>
              <p:nvSpPr>
                <p:cNvPr id="142" name="Freeform 141">
                  <a:extLst>
                    <a:ext uri="{FF2B5EF4-FFF2-40B4-BE49-F238E27FC236}">
                      <a16:creationId xmlns:a16="http://schemas.microsoft.com/office/drawing/2014/main" id="{EAB507BE-4429-D04E-908A-2D811AAFE89F}"/>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D8098CD-1AE0-C449-9334-3B7251B76FCF}"/>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F8D4395-4603-6043-B8D3-6F0448D91201}"/>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DF7B8CE8-B244-A24F-9818-D3DEA3D4D902}"/>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8D1C566-2F79-954D-A628-F1C9AF55CCF2}"/>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FE4B44B7-FDFD-214B-B9D2-4D051D1391B3}"/>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38" name="Graphic 2">
                <a:extLst>
                  <a:ext uri="{FF2B5EF4-FFF2-40B4-BE49-F238E27FC236}">
                    <a16:creationId xmlns:a16="http://schemas.microsoft.com/office/drawing/2014/main" id="{6C7261BA-4165-2448-BBCD-6A4A5745C014}"/>
                  </a:ext>
                </a:extLst>
              </p:cNvPr>
              <p:cNvGrpSpPr/>
              <p:nvPr/>
            </p:nvGrpSpPr>
            <p:grpSpPr>
              <a:xfrm>
                <a:off x="5604652" y="1480313"/>
                <a:ext cx="260482" cy="153114"/>
                <a:chOff x="5604652" y="1480313"/>
                <a:chExt cx="260482" cy="153114"/>
              </a:xfrm>
              <a:solidFill>
                <a:srgbClr val="086575"/>
              </a:solidFill>
            </p:grpSpPr>
            <p:sp>
              <p:nvSpPr>
                <p:cNvPr id="139" name="Freeform 138">
                  <a:extLst>
                    <a:ext uri="{FF2B5EF4-FFF2-40B4-BE49-F238E27FC236}">
                      <a16:creationId xmlns:a16="http://schemas.microsoft.com/office/drawing/2014/main" id="{52AB32EE-11EB-3E4D-B37B-107BB8530C88}"/>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A4209609-A9D9-9549-9F54-D94A00747B8D}"/>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DB935EAC-5039-C646-A4F0-24E9ACBFAEDE}"/>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161" name="Freeform 160">
            <a:extLst>
              <a:ext uri="{FF2B5EF4-FFF2-40B4-BE49-F238E27FC236}">
                <a16:creationId xmlns:a16="http://schemas.microsoft.com/office/drawing/2014/main" id="{8FB2998E-65F8-924C-B807-A1E4E9B4FE8B}"/>
              </a:ext>
            </a:extLst>
          </p:cNvPr>
          <p:cNvSpPr/>
          <p:nvPr userDrawn="1"/>
        </p:nvSpPr>
        <p:spPr>
          <a:xfrm>
            <a:off x="0" y="50772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2" name="Text Placeholder 23">
            <a:extLst>
              <a:ext uri="{FF2B5EF4-FFF2-40B4-BE49-F238E27FC236}">
                <a16:creationId xmlns:a16="http://schemas.microsoft.com/office/drawing/2014/main" id="{738680E7-A40E-B744-AA9B-CF6E817C5537}"/>
              </a:ext>
            </a:extLst>
          </p:cNvPr>
          <p:cNvSpPr>
            <a:spLocks noGrp="1"/>
          </p:cNvSpPr>
          <p:nvPr>
            <p:ph type="body" sz="quarter" idx="16" hasCustomPrompt="1"/>
          </p:nvPr>
        </p:nvSpPr>
        <p:spPr>
          <a:xfrm>
            <a:off x="548818" y="5212235"/>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2654393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10962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175860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4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5"/>
            <a:ext cx="11393619" cy="454513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096000" y="1743856"/>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096001" y="1121130"/>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435702" y="569768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16" name="Graphic 2">
            <a:extLst>
              <a:ext uri="{FF2B5EF4-FFF2-40B4-BE49-F238E27FC236}">
                <a16:creationId xmlns:a16="http://schemas.microsoft.com/office/drawing/2014/main" id="{7D708369-ECDD-A341-881D-B042FEB4F95F}"/>
              </a:ext>
            </a:extLst>
          </p:cNvPr>
          <p:cNvGrpSpPr/>
          <p:nvPr userDrawn="1"/>
        </p:nvGrpSpPr>
        <p:grpSpPr>
          <a:xfrm>
            <a:off x="9181922" y="5160201"/>
            <a:ext cx="2568313" cy="1316574"/>
            <a:chOff x="4112108" y="1054254"/>
            <a:chExt cx="2408066" cy="1234428"/>
          </a:xfrm>
        </p:grpSpPr>
        <p:grpSp>
          <p:nvGrpSpPr>
            <p:cNvPr id="117" name="Graphic 2">
              <a:extLst>
                <a:ext uri="{FF2B5EF4-FFF2-40B4-BE49-F238E27FC236}">
                  <a16:creationId xmlns:a16="http://schemas.microsoft.com/office/drawing/2014/main" id="{F3706D01-88DC-D34C-9086-2EDAFCD3FEAA}"/>
                </a:ext>
              </a:extLst>
            </p:cNvPr>
            <p:cNvGrpSpPr/>
            <p:nvPr/>
          </p:nvGrpSpPr>
          <p:grpSpPr>
            <a:xfrm>
              <a:off x="5038056" y="1057107"/>
              <a:ext cx="1482118" cy="1231575"/>
              <a:chOff x="5038056" y="1057107"/>
              <a:chExt cx="1482118" cy="1231575"/>
            </a:xfrm>
            <a:solidFill>
              <a:srgbClr val="E25684"/>
            </a:solidFill>
          </p:grpSpPr>
          <p:sp>
            <p:nvSpPr>
              <p:cNvPr id="141" name="Freeform 140">
                <a:extLst>
                  <a:ext uri="{FF2B5EF4-FFF2-40B4-BE49-F238E27FC236}">
                    <a16:creationId xmlns:a16="http://schemas.microsoft.com/office/drawing/2014/main" id="{B1D5CA1D-D93F-0649-9063-9E5A5E60D3C8}"/>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4A4B529-4235-B145-AA56-76C00CEEF7D7}"/>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9B78599-28F0-0F42-8A6C-3A2B333159D7}"/>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7CC6FAAC-3A67-C94C-A731-102915F05138}"/>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18" name="Graphic 2">
              <a:extLst>
                <a:ext uri="{FF2B5EF4-FFF2-40B4-BE49-F238E27FC236}">
                  <a16:creationId xmlns:a16="http://schemas.microsoft.com/office/drawing/2014/main" id="{0E7E5B13-29DE-DB4B-ABBC-B06A2753C5DD}"/>
                </a:ext>
              </a:extLst>
            </p:cNvPr>
            <p:cNvGrpSpPr/>
            <p:nvPr/>
          </p:nvGrpSpPr>
          <p:grpSpPr>
            <a:xfrm>
              <a:off x="4112108" y="1054254"/>
              <a:ext cx="1223505" cy="1231575"/>
              <a:chOff x="4112108" y="1054254"/>
              <a:chExt cx="1223505" cy="1231575"/>
            </a:xfrm>
            <a:solidFill>
              <a:srgbClr val="F1983D"/>
            </a:solidFill>
          </p:grpSpPr>
          <p:sp>
            <p:nvSpPr>
              <p:cNvPr id="139" name="Freeform 138">
                <a:extLst>
                  <a:ext uri="{FF2B5EF4-FFF2-40B4-BE49-F238E27FC236}">
                    <a16:creationId xmlns:a16="http://schemas.microsoft.com/office/drawing/2014/main" id="{7F651879-4096-3A42-A250-D6B706C1E277}"/>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BF467B8F-97D4-A349-A164-41435AC8400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4738897A-ACA1-2248-851F-F03EDC3F5268}"/>
                </a:ext>
              </a:extLst>
            </p:cNvPr>
            <p:cNvGrpSpPr/>
            <p:nvPr/>
          </p:nvGrpSpPr>
          <p:grpSpPr>
            <a:xfrm>
              <a:off x="4449594" y="1366190"/>
              <a:ext cx="1600919" cy="664765"/>
              <a:chOff x="4449594" y="1366190"/>
              <a:chExt cx="1600919" cy="664765"/>
            </a:xfrm>
            <a:solidFill>
              <a:srgbClr val="086575"/>
            </a:solidFill>
          </p:grpSpPr>
          <p:grpSp>
            <p:nvGrpSpPr>
              <p:cNvPr id="120" name="Graphic 2">
                <a:extLst>
                  <a:ext uri="{FF2B5EF4-FFF2-40B4-BE49-F238E27FC236}">
                    <a16:creationId xmlns:a16="http://schemas.microsoft.com/office/drawing/2014/main" id="{195A5C72-D31E-AA44-A2C4-60B8DD69C67C}"/>
                  </a:ext>
                </a:extLst>
              </p:cNvPr>
              <p:cNvGrpSpPr/>
              <p:nvPr/>
            </p:nvGrpSpPr>
            <p:grpSpPr>
              <a:xfrm>
                <a:off x="4866936" y="1683832"/>
                <a:ext cx="1183577" cy="347123"/>
                <a:chOff x="4866936" y="1683832"/>
                <a:chExt cx="1183577" cy="347123"/>
              </a:xfrm>
              <a:solidFill>
                <a:srgbClr val="086575"/>
              </a:solidFill>
            </p:grpSpPr>
            <p:sp>
              <p:nvSpPr>
                <p:cNvPr id="133" name="Freeform 132">
                  <a:extLst>
                    <a:ext uri="{FF2B5EF4-FFF2-40B4-BE49-F238E27FC236}">
                      <a16:creationId xmlns:a16="http://schemas.microsoft.com/office/drawing/2014/main" id="{A47D2FA7-3FCE-4546-81FA-8D6DC09740DD}"/>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C738F43-854C-1D4C-8806-938E3B7D10E8}"/>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C182E9A-E6C7-7746-8CA8-87BA996DF6AE}"/>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22A5629C-C17D-E14F-A9D3-A329E679A133}"/>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6741D8-6B4B-854D-BCB9-BA54FC730271}"/>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8E59E376-0E92-5646-847D-4B429B2BBB50}"/>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21" name="Graphic 2">
                <a:extLst>
                  <a:ext uri="{FF2B5EF4-FFF2-40B4-BE49-F238E27FC236}">
                    <a16:creationId xmlns:a16="http://schemas.microsoft.com/office/drawing/2014/main" id="{F8645C56-4EB8-E442-B540-CDF7C4A32156}"/>
                  </a:ext>
                </a:extLst>
              </p:cNvPr>
              <p:cNvGrpSpPr/>
              <p:nvPr/>
            </p:nvGrpSpPr>
            <p:grpSpPr>
              <a:xfrm>
                <a:off x="4449594" y="1366190"/>
                <a:ext cx="1063793" cy="348074"/>
                <a:chOff x="4449594" y="1366190"/>
                <a:chExt cx="1063793" cy="348074"/>
              </a:xfrm>
              <a:solidFill>
                <a:srgbClr val="086575"/>
              </a:solidFill>
            </p:grpSpPr>
            <p:sp>
              <p:nvSpPr>
                <p:cNvPr id="126" name="Freeform 125">
                  <a:extLst>
                    <a:ext uri="{FF2B5EF4-FFF2-40B4-BE49-F238E27FC236}">
                      <a16:creationId xmlns:a16="http://schemas.microsoft.com/office/drawing/2014/main" id="{BD5A8806-8330-384A-8E76-3D02CBDCCFD8}"/>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0729EDD-5948-C44D-AA3D-78B5634C52E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A8E69D5-9A2B-6341-ADFE-6C6767A05118}"/>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14B1877-DE4B-4A40-9AB4-E4AC732135CB}"/>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D27B7A0-0F67-8C41-B7C1-1093093F5C91}"/>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3647EFF-C715-1546-8919-84052734FC97}"/>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C5446DDA-6791-0144-86AC-77C5980840B6}"/>
                  </a:ext>
                </a:extLst>
              </p:cNvPr>
              <p:cNvGrpSpPr/>
              <p:nvPr/>
            </p:nvGrpSpPr>
            <p:grpSpPr>
              <a:xfrm>
                <a:off x="5604652" y="1480313"/>
                <a:ext cx="260482" cy="153114"/>
                <a:chOff x="5604652" y="1480313"/>
                <a:chExt cx="260482" cy="153114"/>
              </a:xfrm>
              <a:solidFill>
                <a:srgbClr val="086575"/>
              </a:solidFill>
            </p:grpSpPr>
            <p:sp>
              <p:nvSpPr>
                <p:cNvPr id="123" name="Freeform 122">
                  <a:extLst>
                    <a:ext uri="{FF2B5EF4-FFF2-40B4-BE49-F238E27FC236}">
                      <a16:creationId xmlns:a16="http://schemas.microsoft.com/office/drawing/2014/main" id="{3D785680-2993-D24A-A86A-9FFB97DB901A}"/>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BCB5891-96F0-6D42-B6CA-CE4680A6B5AA}"/>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56C5EE-235F-4142-8F82-84B0E4EC6089}"/>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grpSp>
        <p:nvGrpSpPr>
          <p:cNvPr id="145" name="Group 144">
            <a:extLst>
              <a:ext uri="{FF2B5EF4-FFF2-40B4-BE49-F238E27FC236}">
                <a16:creationId xmlns:a16="http://schemas.microsoft.com/office/drawing/2014/main" id="{78F37846-1B51-CB42-A9DD-0E7D73A5D909}"/>
              </a:ext>
            </a:extLst>
          </p:cNvPr>
          <p:cNvGrpSpPr/>
          <p:nvPr userDrawn="1"/>
        </p:nvGrpSpPr>
        <p:grpSpPr>
          <a:xfrm rot="10800000" flipH="1">
            <a:off x="3714751" y="1171884"/>
            <a:ext cx="9486956" cy="2911924"/>
            <a:chOff x="649552" y="4144767"/>
            <a:chExt cx="9486956" cy="2911924"/>
          </a:xfrm>
        </p:grpSpPr>
        <p:sp>
          <p:nvSpPr>
            <p:cNvPr id="146" name="Freeform 145">
              <a:extLst>
                <a:ext uri="{FF2B5EF4-FFF2-40B4-BE49-F238E27FC236}">
                  <a16:creationId xmlns:a16="http://schemas.microsoft.com/office/drawing/2014/main" id="{44C0E9D7-36E5-674C-91D8-30E38BC0B4C5}"/>
                </a:ext>
              </a:extLst>
            </p:cNvPr>
            <p:cNvSpPr/>
            <p:nvPr userDrawn="1"/>
          </p:nvSpPr>
          <p:spPr>
            <a:xfrm>
              <a:off x="3296508" y="4149965"/>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grpSp>
          <p:nvGrpSpPr>
            <p:cNvPr id="147" name="Graphic 2">
              <a:extLst>
                <a:ext uri="{FF2B5EF4-FFF2-40B4-BE49-F238E27FC236}">
                  <a16:creationId xmlns:a16="http://schemas.microsoft.com/office/drawing/2014/main" id="{0F29E199-A08F-0042-95E2-22F296DF85DF}"/>
                </a:ext>
              </a:extLst>
            </p:cNvPr>
            <p:cNvGrpSpPr/>
            <p:nvPr userDrawn="1"/>
          </p:nvGrpSpPr>
          <p:grpSpPr>
            <a:xfrm>
              <a:off x="649552" y="4144767"/>
              <a:ext cx="2892844" cy="2911924"/>
              <a:chOff x="4112108" y="1054254"/>
              <a:chExt cx="1223505" cy="1231575"/>
            </a:xfrm>
            <a:solidFill>
              <a:srgbClr val="E25684"/>
            </a:solidFill>
          </p:grpSpPr>
          <p:sp>
            <p:nvSpPr>
              <p:cNvPr id="148" name="Freeform 147">
                <a:extLst>
                  <a:ext uri="{FF2B5EF4-FFF2-40B4-BE49-F238E27FC236}">
                    <a16:creationId xmlns:a16="http://schemas.microsoft.com/office/drawing/2014/main" id="{55240621-5BDE-A145-9A87-936539825706}"/>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2B6B610-1884-C74C-99D6-9EC77109F98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sp>
        <p:nvSpPr>
          <p:cNvPr id="150" name="Freeform 149">
            <a:extLst>
              <a:ext uri="{FF2B5EF4-FFF2-40B4-BE49-F238E27FC236}">
                <a16:creationId xmlns:a16="http://schemas.microsoft.com/office/drawing/2014/main" id="{5FD6D04E-D2A0-824D-92BF-86DCDC72FF65}"/>
              </a:ext>
            </a:extLst>
          </p:cNvPr>
          <p:cNvSpPr/>
          <p:nvPr userDrawn="1"/>
        </p:nvSpPr>
        <p:spPr>
          <a:xfrm>
            <a:off x="0" y="4569018"/>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1" name="Text Placeholder 23">
            <a:extLst>
              <a:ext uri="{FF2B5EF4-FFF2-40B4-BE49-F238E27FC236}">
                <a16:creationId xmlns:a16="http://schemas.microsoft.com/office/drawing/2014/main" id="{E41E01D3-9FD9-A44A-B1D7-EEA4C37B942B}"/>
              </a:ext>
            </a:extLst>
          </p:cNvPr>
          <p:cNvSpPr>
            <a:spLocks noGrp="1"/>
          </p:cNvSpPr>
          <p:nvPr>
            <p:ph type="body" sz="quarter" idx="17" hasCustomPrompt="1"/>
          </p:nvPr>
        </p:nvSpPr>
        <p:spPr>
          <a:xfrm>
            <a:off x="548818" y="4704053"/>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152" name="Rectangle 151">
            <a:extLst>
              <a:ext uri="{FF2B5EF4-FFF2-40B4-BE49-F238E27FC236}">
                <a16:creationId xmlns:a16="http://schemas.microsoft.com/office/drawing/2014/main" id="{632AEBC6-0390-E646-9E6C-548E5E8EC91E}"/>
              </a:ext>
            </a:extLst>
          </p:cNvPr>
          <p:cNvSpPr/>
          <p:nvPr userDrawn="1"/>
        </p:nvSpPr>
        <p:spPr>
          <a:xfrm>
            <a:off x="12224024" y="-122169"/>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4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890FFFFA-C8FB-2146-9C31-AA95E5D0DE5D}"/>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3" y="3380800"/>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4" y="2758074"/>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394" y="6013686"/>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16" name="Graphic 2">
            <a:extLst>
              <a:ext uri="{FF2B5EF4-FFF2-40B4-BE49-F238E27FC236}">
                <a16:creationId xmlns:a16="http://schemas.microsoft.com/office/drawing/2014/main" id="{7D708369-ECDD-A341-881D-B042FEB4F95F}"/>
              </a:ext>
            </a:extLst>
          </p:cNvPr>
          <p:cNvGrpSpPr/>
          <p:nvPr userDrawn="1"/>
        </p:nvGrpSpPr>
        <p:grpSpPr>
          <a:xfrm>
            <a:off x="739234" y="389903"/>
            <a:ext cx="2568313" cy="1316574"/>
            <a:chOff x="4112108" y="1054254"/>
            <a:chExt cx="2408066" cy="1234428"/>
          </a:xfrm>
        </p:grpSpPr>
        <p:grpSp>
          <p:nvGrpSpPr>
            <p:cNvPr id="117" name="Graphic 2">
              <a:extLst>
                <a:ext uri="{FF2B5EF4-FFF2-40B4-BE49-F238E27FC236}">
                  <a16:creationId xmlns:a16="http://schemas.microsoft.com/office/drawing/2014/main" id="{F3706D01-88DC-D34C-9086-2EDAFCD3FEAA}"/>
                </a:ext>
              </a:extLst>
            </p:cNvPr>
            <p:cNvGrpSpPr/>
            <p:nvPr/>
          </p:nvGrpSpPr>
          <p:grpSpPr>
            <a:xfrm>
              <a:off x="5038056" y="1057107"/>
              <a:ext cx="1482118" cy="1231575"/>
              <a:chOff x="5038056" y="1057107"/>
              <a:chExt cx="1482118" cy="1231575"/>
            </a:xfrm>
            <a:solidFill>
              <a:srgbClr val="E25684"/>
            </a:solidFill>
          </p:grpSpPr>
          <p:sp>
            <p:nvSpPr>
              <p:cNvPr id="141" name="Freeform 140">
                <a:extLst>
                  <a:ext uri="{FF2B5EF4-FFF2-40B4-BE49-F238E27FC236}">
                    <a16:creationId xmlns:a16="http://schemas.microsoft.com/office/drawing/2014/main" id="{B1D5CA1D-D93F-0649-9063-9E5A5E60D3C8}"/>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4A4B529-4235-B145-AA56-76C00CEEF7D7}"/>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9B78599-28F0-0F42-8A6C-3A2B333159D7}"/>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7CC6FAAC-3A67-C94C-A731-102915F05138}"/>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18" name="Graphic 2">
              <a:extLst>
                <a:ext uri="{FF2B5EF4-FFF2-40B4-BE49-F238E27FC236}">
                  <a16:creationId xmlns:a16="http://schemas.microsoft.com/office/drawing/2014/main" id="{0E7E5B13-29DE-DB4B-ABBC-B06A2753C5DD}"/>
                </a:ext>
              </a:extLst>
            </p:cNvPr>
            <p:cNvGrpSpPr/>
            <p:nvPr/>
          </p:nvGrpSpPr>
          <p:grpSpPr>
            <a:xfrm>
              <a:off x="4112108" y="1054254"/>
              <a:ext cx="1223505" cy="1231575"/>
              <a:chOff x="4112108" y="1054254"/>
              <a:chExt cx="1223505" cy="1231575"/>
            </a:xfrm>
            <a:solidFill>
              <a:srgbClr val="F1983D"/>
            </a:solidFill>
          </p:grpSpPr>
          <p:sp>
            <p:nvSpPr>
              <p:cNvPr id="139" name="Freeform 138">
                <a:extLst>
                  <a:ext uri="{FF2B5EF4-FFF2-40B4-BE49-F238E27FC236}">
                    <a16:creationId xmlns:a16="http://schemas.microsoft.com/office/drawing/2014/main" id="{7F651879-4096-3A42-A250-D6B706C1E277}"/>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BF467B8F-97D4-A349-A164-41435AC8400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4738897A-ACA1-2248-851F-F03EDC3F5268}"/>
                </a:ext>
              </a:extLst>
            </p:cNvPr>
            <p:cNvGrpSpPr/>
            <p:nvPr/>
          </p:nvGrpSpPr>
          <p:grpSpPr>
            <a:xfrm>
              <a:off x="4449594" y="1366190"/>
              <a:ext cx="1600919" cy="664765"/>
              <a:chOff x="4449594" y="1366190"/>
              <a:chExt cx="1600919" cy="664765"/>
            </a:xfrm>
            <a:solidFill>
              <a:srgbClr val="086575"/>
            </a:solidFill>
          </p:grpSpPr>
          <p:grpSp>
            <p:nvGrpSpPr>
              <p:cNvPr id="120" name="Graphic 2">
                <a:extLst>
                  <a:ext uri="{FF2B5EF4-FFF2-40B4-BE49-F238E27FC236}">
                    <a16:creationId xmlns:a16="http://schemas.microsoft.com/office/drawing/2014/main" id="{195A5C72-D31E-AA44-A2C4-60B8DD69C67C}"/>
                  </a:ext>
                </a:extLst>
              </p:cNvPr>
              <p:cNvGrpSpPr/>
              <p:nvPr/>
            </p:nvGrpSpPr>
            <p:grpSpPr>
              <a:xfrm>
                <a:off x="4866936" y="1683832"/>
                <a:ext cx="1183577" cy="347123"/>
                <a:chOff x="4866936" y="1683832"/>
                <a:chExt cx="1183577" cy="347123"/>
              </a:xfrm>
              <a:solidFill>
                <a:srgbClr val="086575"/>
              </a:solidFill>
            </p:grpSpPr>
            <p:sp>
              <p:nvSpPr>
                <p:cNvPr id="133" name="Freeform 132">
                  <a:extLst>
                    <a:ext uri="{FF2B5EF4-FFF2-40B4-BE49-F238E27FC236}">
                      <a16:creationId xmlns:a16="http://schemas.microsoft.com/office/drawing/2014/main" id="{A47D2FA7-3FCE-4546-81FA-8D6DC09740DD}"/>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C738F43-854C-1D4C-8806-938E3B7D10E8}"/>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C182E9A-E6C7-7746-8CA8-87BA996DF6AE}"/>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22A5629C-C17D-E14F-A9D3-A329E679A133}"/>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6741D8-6B4B-854D-BCB9-BA54FC730271}"/>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8E59E376-0E92-5646-847D-4B429B2BBB50}"/>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21" name="Graphic 2">
                <a:extLst>
                  <a:ext uri="{FF2B5EF4-FFF2-40B4-BE49-F238E27FC236}">
                    <a16:creationId xmlns:a16="http://schemas.microsoft.com/office/drawing/2014/main" id="{F8645C56-4EB8-E442-B540-CDF7C4A32156}"/>
                  </a:ext>
                </a:extLst>
              </p:cNvPr>
              <p:cNvGrpSpPr/>
              <p:nvPr/>
            </p:nvGrpSpPr>
            <p:grpSpPr>
              <a:xfrm>
                <a:off x="4449594" y="1366190"/>
                <a:ext cx="1063793" cy="348074"/>
                <a:chOff x="4449594" y="1366190"/>
                <a:chExt cx="1063793" cy="348074"/>
              </a:xfrm>
              <a:solidFill>
                <a:srgbClr val="086575"/>
              </a:solidFill>
            </p:grpSpPr>
            <p:sp>
              <p:nvSpPr>
                <p:cNvPr id="126" name="Freeform 125">
                  <a:extLst>
                    <a:ext uri="{FF2B5EF4-FFF2-40B4-BE49-F238E27FC236}">
                      <a16:creationId xmlns:a16="http://schemas.microsoft.com/office/drawing/2014/main" id="{BD5A8806-8330-384A-8E76-3D02CBDCCFD8}"/>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0729EDD-5948-C44D-AA3D-78B5634C52E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A8E69D5-9A2B-6341-ADFE-6C6767A05118}"/>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14B1877-DE4B-4A40-9AB4-E4AC732135CB}"/>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D27B7A0-0F67-8C41-B7C1-1093093F5C91}"/>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3647EFF-C715-1546-8919-84052734FC97}"/>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C5446DDA-6791-0144-86AC-77C5980840B6}"/>
                  </a:ext>
                </a:extLst>
              </p:cNvPr>
              <p:cNvGrpSpPr/>
              <p:nvPr/>
            </p:nvGrpSpPr>
            <p:grpSpPr>
              <a:xfrm>
                <a:off x="5604652" y="1480313"/>
                <a:ext cx="260482" cy="153114"/>
                <a:chOff x="5604652" y="1480313"/>
                <a:chExt cx="260482" cy="153114"/>
              </a:xfrm>
              <a:solidFill>
                <a:srgbClr val="086575"/>
              </a:solidFill>
            </p:grpSpPr>
            <p:sp>
              <p:nvSpPr>
                <p:cNvPr id="123" name="Freeform 122">
                  <a:extLst>
                    <a:ext uri="{FF2B5EF4-FFF2-40B4-BE49-F238E27FC236}">
                      <a16:creationId xmlns:a16="http://schemas.microsoft.com/office/drawing/2014/main" id="{3D785680-2993-D24A-A86A-9FFB97DB901A}"/>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BCB5891-96F0-6D42-B6CA-CE4680A6B5AA}"/>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56C5EE-235F-4142-8F82-84B0E4EC6089}"/>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42" name="Freeform 41">
            <a:extLst>
              <a:ext uri="{FF2B5EF4-FFF2-40B4-BE49-F238E27FC236}">
                <a16:creationId xmlns:a16="http://schemas.microsoft.com/office/drawing/2014/main" id="{2A378F8D-17BC-FA4E-9742-A1AC5DF1303F}"/>
              </a:ext>
            </a:extLst>
          </p:cNvPr>
          <p:cNvSpPr/>
          <p:nvPr userDrawn="1"/>
        </p:nvSpPr>
        <p:spPr>
          <a:xfrm>
            <a:off x="-18090" y="4983897"/>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3" name="Text Placeholder 23">
            <a:extLst>
              <a:ext uri="{FF2B5EF4-FFF2-40B4-BE49-F238E27FC236}">
                <a16:creationId xmlns:a16="http://schemas.microsoft.com/office/drawing/2014/main" id="{6CD7B3BA-51A6-3241-B12A-027BCAA0DB13}"/>
              </a:ext>
            </a:extLst>
          </p:cNvPr>
          <p:cNvSpPr>
            <a:spLocks noGrp="1"/>
          </p:cNvSpPr>
          <p:nvPr>
            <p:ph type="body" sz="quarter" idx="17" hasCustomPrompt="1"/>
          </p:nvPr>
        </p:nvSpPr>
        <p:spPr>
          <a:xfrm>
            <a:off x="530728" y="511893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137210" y="26427"/>
            <a:ext cx="4858442"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99114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25684"/>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86575"/>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grpSp>
        <p:nvGrpSpPr>
          <p:cNvPr id="23" name="Graphic 2">
            <a:extLst>
              <a:ext uri="{FF2B5EF4-FFF2-40B4-BE49-F238E27FC236}">
                <a16:creationId xmlns:a16="http://schemas.microsoft.com/office/drawing/2014/main" id="{55443321-C15F-6741-A571-99F473B65C4F}"/>
              </a:ext>
            </a:extLst>
          </p:cNvPr>
          <p:cNvGrpSpPr/>
          <p:nvPr userDrawn="1"/>
        </p:nvGrpSpPr>
        <p:grpSpPr>
          <a:xfrm rot="10800000">
            <a:off x="-2641992" y="3095828"/>
            <a:ext cx="3508920" cy="3532064"/>
            <a:chOff x="4112108" y="1054254"/>
            <a:chExt cx="1223505" cy="1231575"/>
          </a:xfrm>
          <a:solidFill>
            <a:srgbClr val="E25684"/>
          </a:solidFill>
        </p:grpSpPr>
        <p:sp>
          <p:nvSpPr>
            <p:cNvPr id="24" name="Freeform 23">
              <a:extLst>
                <a:ext uri="{FF2B5EF4-FFF2-40B4-BE49-F238E27FC236}">
                  <a16:creationId xmlns:a16="http://schemas.microsoft.com/office/drawing/2014/main" id="{AE415802-CFE4-1C49-8746-C2070DC2BD59}"/>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E7EC80-5DC5-A743-BF5B-26FB652680D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D645254B-90C5-6C41-9EB9-426CB642190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67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grpSp>
        <p:nvGrpSpPr>
          <p:cNvPr id="5" name="Graphic 2">
            <a:extLst>
              <a:ext uri="{FF2B5EF4-FFF2-40B4-BE49-F238E27FC236}">
                <a16:creationId xmlns:a16="http://schemas.microsoft.com/office/drawing/2014/main" id="{73D24ADF-48BC-C74E-A23D-33A4FC5D1203}"/>
              </a:ext>
            </a:extLst>
          </p:cNvPr>
          <p:cNvGrpSpPr/>
          <p:nvPr userDrawn="1"/>
        </p:nvGrpSpPr>
        <p:grpSpPr>
          <a:xfrm rot="10800000">
            <a:off x="-2641992" y="3095828"/>
            <a:ext cx="3508920" cy="3532064"/>
            <a:chOff x="4112108" y="1054254"/>
            <a:chExt cx="1223505" cy="1231575"/>
          </a:xfrm>
          <a:solidFill>
            <a:srgbClr val="E25684"/>
          </a:solidFill>
        </p:grpSpPr>
        <p:sp>
          <p:nvSpPr>
            <p:cNvPr id="6" name="Freeform 5">
              <a:extLst>
                <a:ext uri="{FF2B5EF4-FFF2-40B4-BE49-F238E27FC236}">
                  <a16:creationId xmlns:a16="http://schemas.microsoft.com/office/drawing/2014/main" id="{11DB2E6B-278F-6145-823F-02FDF746F71A}"/>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90905BA-72E6-124D-9A81-A0AE3F70A98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0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5" name="Graphic 2">
            <a:extLst>
              <a:ext uri="{FF2B5EF4-FFF2-40B4-BE49-F238E27FC236}">
                <a16:creationId xmlns:a16="http://schemas.microsoft.com/office/drawing/2014/main" id="{2CF51E43-0C9B-4747-B1E6-2C1861A9E82C}"/>
              </a:ext>
            </a:extLst>
          </p:cNvPr>
          <p:cNvGrpSpPr/>
          <p:nvPr userDrawn="1"/>
        </p:nvGrpSpPr>
        <p:grpSpPr>
          <a:xfrm rot="10800000">
            <a:off x="-2641992" y="3095828"/>
            <a:ext cx="3508920" cy="3532064"/>
            <a:chOff x="4112108" y="1054254"/>
            <a:chExt cx="1223505" cy="1231575"/>
          </a:xfrm>
          <a:solidFill>
            <a:srgbClr val="E25684"/>
          </a:solidFill>
        </p:grpSpPr>
        <p:sp>
          <p:nvSpPr>
            <p:cNvPr id="6" name="Freeform 5">
              <a:extLst>
                <a:ext uri="{FF2B5EF4-FFF2-40B4-BE49-F238E27FC236}">
                  <a16:creationId xmlns:a16="http://schemas.microsoft.com/office/drawing/2014/main" id="{53783057-A2E3-EA4C-9F87-0F700506FD5E}"/>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73343A79-6F6D-5843-9DE0-D7F5EB3DC64F}"/>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96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366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238753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0" y="6469196"/>
            <a:ext cx="9522213"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510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creativecommons.org/licenses/by-sa/4.0/?ref=chooser-v1"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www.re-thinkingthefuture.com/city-and-architecture/a4024-design-thinking-for-social-problems-a-less-traversed-path/#:~:text=When%20applied%20to%20social%20problems,services%2C%20models%2C%20or%20experiences."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hyperlink" Target="https://miro.com/?utm_source=google&amp;utm_medium=cpc&amp;utm_campaign=S|GOO|BRN|IE|EN-EN|Brand|Exact&amp;utm_adgroup=&amp;utm_custom=18259414724&amp;utm_content=620216869346&amp;utm_term=miro&amp;device=c&amp;location=1007850&amp;gclid=CjwKCAjwoIqhBhAGEiwArXT7K6ZbnGjtBsSLXAR2t0o5W_RXo8oo6-YXi2qImJK2BJ83M8Rut2sYSxoCTJEQAvD_BwE" TargetMode="External"/><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hyperlink" Target="http://www.designkit.org/resources/1.html" TargetMode="External"/><Relationship Id="rId21" Type="http://schemas.openxmlformats.org/officeDocument/2006/relationships/image" Target="../media/image29.png"/><Relationship Id="rId7" Type="http://schemas.openxmlformats.org/officeDocument/2006/relationships/hyperlink" Target="https://dschool.stanford.edu/resources/design-thinking-bootleg" TargetMode="External"/><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16.xml"/><Relationship Id="rId6" Type="http://schemas.openxmlformats.org/officeDocument/2006/relationships/hyperlink" Target="https://www.creativeconfidence.com/" TargetMode="External"/><Relationship Id="rId11" Type="http://schemas.openxmlformats.org/officeDocument/2006/relationships/image" Target="../media/image19.png"/><Relationship Id="rId24" Type="http://schemas.openxmlformats.org/officeDocument/2006/relationships/image" Target="../media/image32.svg"/><Relationship Id="rId5" Type="http://schemas.openxmlformats.org/officeDocument/2006/relationships/hyperlink" Target="https://theblendpodcast.buzzsprout.com/1575118/8289836-19-design-thinking-case-study-problem-solver?t=0" TargetMode="External"/><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hyperlink" Target="https://youtu.be/16p9YRF0l-g" TargetMode="External"/><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thisisdesignthinking.net/2016/05/reinventing-solar-energy-supply-for-rural-africa/"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youtu.be/G-ddtHUeZp4"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hyperlink" Target="https://servicedesigntools.org/tools/empathy-map" TargetMode="External"/><Relationship Id="rId13" Type="http://schemas.openxmlformats.org/officeDocument/2006/relationships/image" Target="../media/image35.png"/><Relationship Id="rId18" Type="http://schemas.openxmlformats.org/officeDocument/2006/relationships/image" Target="../media/image18.svg"/><Relationship Id="rId3" Type="http://schemas.openxmlformats.org/officeDocument/2006/relationships/hyperlink" Target="https://communities.sunlightfoundation.com/action/codesign/" TargetMode="External"/><Relationship Id="rId21" Type="http://schemas.openxmlformats.org/officeDocument/2006/relationships/image" Target="../media/image31.png"/><Relationship Id="rId7" Type="http://schemas.openxmlformats.org/officeDocument/2006/relationships/hyperlink" Target="https://miro.com/brainstorming/" TargetMode="External"/><Relationship Id="rId12" Type="http://schemas.openxmlformats.org/officeDocument/2006/relationships/image" Target="../media/image26.svg"/><Relationship Id="rId17"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28.svg"/><Relationship Id="rId20" Type="http://schemas.openxmlformats.org/officeDocument/2006/relationships/image" Target="../media/image30.svg"/><Relationship Id="rId1" Type="http://schemas.openxmlformats.org/officeDocument/2006/relationships/slideLayout" Target="../slideLayouts/slideLayout16.xml"/><Relationship Id="rId6" Type="http://schemas.openxmlformats.org/officeDocument/2006/relationships/hyperlink" Target="https://www.qed42.com/insights/coe/design/prototyping-design-thinking" TargetMode="External"/><Relationship Id="rId11" Type="http://schemas.openxmlformats.org/officeDocument/2006/relationships/image" Target="../media/image25.png"/><Relationship Id="rId5" Type="http://schemas.openxmlformats.org/officeDocument/2006/relationships/hyperlink" Target="https://www.betterevaluation.org/methods-approaches/themes/impact-evaluation" TargetMode="External"/><Relationship Id="rId15" Type="http://schemas.openxmlformats.org/officeDocument/2006/relationships/image" Target="../media/image27.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hyperlink" Target="https://youtu.be/1lDt-cd-VIs" TargetMode="External"/><Relationship Id="rId9" Type="http://schemas.openxmlformats.org/officeDocument/2006/relationships/image" Target="../media/image19.png"/><Relationship Id="rId14" Type="http://schemas.openxmlformats.org/officeDocument/2006/relationships/image" Target="../media/image36.svg"/><Relationship Id="rId22" Type="http://schemas.openxmlformats.org/officeDocument/2006/relationships/image" Target="../media/image32.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youtu.be/_r0VX-aU_T8"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87412"/>
            <a:ext cx="4610190" cy="1135216"/>
          </a:xfrm>
        </p:spPr>
        <p:txBody>
          <a:bodyPr/>
          <a:lstStyle/>
          <a:p>
            <a:r>
              <a:rPr lang="en-GB" sz="2800" b="0" dirty="0"/>
              <a:t>Module 1</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319735" cy="2010567"/>
          </a:xfrm>
        </p:spPr>
        <p:txBody>
          <a:bodyPr>
            <a:normAutofit/>
          </a:bodyPr>
          <a:lstStyle/>
          <a:p>
            <a:r>
              <a:rPr lang="en-US" sz="4000" b="1" dirty="0"/>
              <a:t>What design thinking is and when to use it </a:t>
            </a: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
        <p:nvSpPr>
          <p:cNvPr id="2" name="Text Placeholder 6">
            <a:extLst>
              <a:ext uri="{FF2B5EF4-FFF2-40B4-BE49-F238E27FC236}">
                <a16:creationId xmlns:a16="http://schemas.microsoft.com/office/drawing/2014/main" id="{54F04C8C-CAB2-EA7C-F4E3-5B78BC240049}"/>
              </a:ext>
            </a:extLst>
          </p:cNvPr>
          <p:cNvSpPr txBox="1">
            <a:spLocks/>
          </p:cNvSpPr>
          <p:nvPr/>
        </p:nvSpPr>
        <p:spPr>
          <a:xfrm>
            <a:off x="2562819" y="5937216"/>
            <a:ext cx="3397526" cy="113521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800" b="0" dirty="0">
                <a:solidFill>
                  <a:schemeClr val="tx1">
                    <a:lumMod val="50000"/>
                  </a:schemeClr>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a:p>
            <a:r>
              <a:rPr lang="en-GB" sz="800" b="0" dirty="0">
                <a:solidFill>
                  <a:schemeClr val="tx1">
                    <a:lumMod val="50000"/>
                  </a:schemeClr>
                </a:solidFill>
              </a:rPr>
              <a:t>Project No: </a:t>
            </a:r>
            <a:r>
              <a:rPr lang="sv-SE" sz="800" b="0" dirty="0">
                <a:solidFill>
                  <a:schemeClr val="tx1">
                    <a:lumMod val="50000"/>
                  </a:schemeClr>
                </a:solidFill>
              </a:rPr>
              <a:t>2021 -1 FR01 - KA220 - ADU - 000035257</a:t>
            </a:r>
            <a:endParaRPr lang="en-IE" sz="800" b="0" dirty="0">
              <a:solidFill>
                <a:schemeClr val="tx1">
                  <a:lumMod val="50000"/>
                </a:schemeClr>
              </a:solidFill>
            </a:endParaRPr>
          </a:p>
        </p:txBody>
      </p:sp>
      <p:pic>
        <p:nvPicPr>
          <p:cNvPr id="3" name="Picture 2">
            <a:extLst>
              <a:ext uri="{FF2B5EF4-FFF2-40B4-BE49-F238E27FC236}">
                <a16:creationId xmlns:a16="http://schemas.microsoft.com/office/drawing/2014/main" id="{918FE7B2-8914-0480-1CE9-772933E29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6344" y="6482144"/>
            <a:ext cx="877421" cy="306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0F742F78-813B-F5D9-1B4B-D2914DF4229A}"/>
              </a:ext>
            </a:extLst>
          </p:cNvPr>
          <p:cNvSpPr>
            <a:spLocks noChangeArrowheads="1"/>
          </p:cNvSpPr>
          <p:nvPr/>
        </p:nvSpPr>
        <p:spPr bwMode="auto">
          <a:xfrm rot="10800000" flipV="1">
            <a:off x="8719473" y="6246798"/>
            <a:ext cx="2192178"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33333"/>
                </a:solidFill>
                <a:effectLst/>
                <a:latin typeface="Source Sans Pro" panose="020B0503030403020204" pitchFamily="34" charset="0"/>
              </a:rPr>
              <a:t>Design for Change Open Educational Resources © 2023 by Design for Social Change Partnership is licensed under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CC BY-SA 4.0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chemeClr val="tx1"/>
                </a:solidFill>
                <a:effectLst/>
              </a:rPr>
              <a:t> </a:t>
            </a:r>
            <a:endParaRPr kumimoji="0" lang="en-US" altLang="en-US" sz="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536147-3018-2109-75DE-381933BCF305}"/>
              </a:ext>
            </a:extLst>
          </p:cNvPr>
          <p:cNvSpPr>
            <a:spLocks noGrp="1"/>
          </p:cNvSpPr>
          <p:nvPr>
            <p:ph type="body" sz="quarter" idx="18"/>
          </p:nvPr>
        </p:nvSpPr>
        <p:spPr/>
        <p:txBody>
          <a:bodyPr/>
          <a:lstStyle/>
          <a:p>
            <a:r>
              <a:rPr lang="en-GB" sz="2400" dirty="0"/>
              <a:t>Where you communicate the solution to a wider audience using marketing materials, presentations, or case studies. By storytelling, you can create a more engaging and emotional connection with the user, making the solution more memorable and effective.</a:t>
            </a:r>
            <a:endParaRPr lang="en-IE" dirty="0"/>
          </a:p>
        </p:txBody>
      </p:sp>
      <p:sp>
        <p:nvSpPr>
          <p:cNvPr id="3" name="Text Placeholder 2">
            <a:extLst>
              <a:ext uri="{FF2B5EF4-FFF2-40B4-BE49-F238E27FC236}">
                <a16:creationId xmlns:a16="http://schemas.microsoft.com/office/drawing/2014/main" id="{7A9AA5C1-99BA-C415-6C06-9C63FBC82E73}"/>
              </a:ext>
            </a:extLst>
          </p:cNvPr>
          <p:cNvSpPr>
            <a:spLocks noGrp="1"/>
          </p:cNvSpPr>
          <p:nvPr>
            <p:ph type="body" sz="quarter" idx="16"/>
          </p:nvPr>
        </p:nvSpPr>
        <p:spPr/>
        <p:txBody>
          <a:bodyPr/>
          <a:lstStyle/>
          <a:p>
            <a:r>
              <a:rPr lang="en-IE" dirty="0"/>
              <a:t>Storytelling</a:t>
            </a:r>
          </a:p>
        </p:txBody>
      </p:sp>
      <p:pic>
        <p:nvPicPr>
          <p:cNvPr id="16" name="Graphic 15" descr="Customer review with solid fill">
            <a:extLst>
              <a:ext uri="{FF2B5EF4-FFF2-40B4-BE49-F238E27FC236}">
                <a16:creationId xmlns:a16="http://schemas.microsoft.com/office/drawing/2014/main" id="{FCEBC27B-C26E-4A3C-878B-9B52527073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0857" y="1432353"/>
            <a:ext cx="4233801" cy="4233801"/>
          </a:xfrm>
          <a:prstGeom prst="rect">
            <a:avLst/>
          </a:prstGeom>
        </p:spPr>
      </p:pic>
    </p:spTree>
    <p:extLst>
      <p:ext uri="{BB962C8B-B14F-4D97-AF65-F5344CB8AC3E}">
        <p14:creationId xmlns:p14="http://schemas.microsoft.com/office/powerpoint/2010/main" val="318179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20364" y="27899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30859" y="27899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292412" y="278997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930439" y="4589375"/>
            <a:ext cx="24668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Why do we need </a:t>
            </a: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Design Thinking to bring</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social change?</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6" name="CuadroTexto 555"/>
          <p:cNvSpPr txBox="1"/>
          <p:nvPr/>
        </p:nvSpPr>
        <p:spPr>
          <a:xfrm>
            <a:off x="3594728" y="4589375"/>
            <a:ext cx="2483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Why is the change needed?</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8" name="CuadroTexto 557"/>
          <p:cNvSpPr txBox="1"/>
          <p:nvPr/>
        </p:nvSpPr>
        <p:spPr>
          <a:xfrm>
            <a:off x="6194701" y="4589375"/>
            <a:ext cx="25130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is wrong with how we are doing it now?</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0" name="CuadroTexto 559"/>
          <p:cNvSpPr txBox="1"/>
          <p:nvPr/>
        </p:nvSpPr>
        <p:spPr>
          <a:xfrm>
            <a:off x="8824210" y="4589375"/>
            <a:ext cx="25130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is good about this method?</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p:txBody>
          <a:bodyPr/>
          <a:lstStyle/>
          <a:p>
            <a:r>
              <a:rPr lang="hr-BA" dirty="0"/>
              <a:t>Let’s think about how</a:t>
            </a:r>
            <a:r>
              <a:rPr lang="hr-BA" u="sng" dirty="0"/>
              <a:t> to bring social change using design thinking</a:t>
            </a:r>
            <a:endParaRPr lang="en-US" u="sng" dirty="0"/>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520358" y="3104257"/>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32572" y="3141664"/>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1838617" y="3236915"/>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9644516" y="3105948"/>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551632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80987" y="2529636"/>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06889" y="2529636"/>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hr-BA" dirty="0"/>
              <a:t>Tips and Hints</a:t>
            </a:r>
            <a:endParaRPr lang="en-US" dirty="0"/>
          </a:p>
        </p:txBody>
      </p:sp>
      <p:sp>
        <p:nvSpPr>
          <p:cNvPr id="51" name="CuadroTexto 553">
            <a:extLst>
              <a:ext uri="{FF2B5EF4-FFF2-40B4-BE49-F238E27FC236}">
                <a16:creationId xmlns:a16="http://schemas.microsoft.com/office/drawing/2014/main" id="{B37FB18C-4B0E-E8E8-014D-7D073460B019}"/>
              </a:ext>
            </a:extLst>
          </p:cNvPr>
          <p:cNvSpPr txBox="1"/>
          <p:nvPr/>
        </p:nvSpPr>
        <p:spPr>
          <a:xfrm>
            <a:off x="1097843" y="572597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sp>
        <p:nvSpPr>
          <p:cNvPr id="105" name="CuadroTexto 553">
            <a:extLst>
              <a:ext uri="{FF2B5EF4-FFF2-40B4-BE49-F238E27FC236}">
                <a16:creationId xmlns:a16="http://schemas.microsoft.com/office/drawing/2014/main" id="{2FC65A80-FE17-70B6-796F-DDDE0F034E58}"/>
              </a:ext>
            </a:extLst>
          </p:cNvPr>
          <p:cNvSpPr txBox="1"/>
          <p:nvPr/>
        </p:nvSpPr>
        <p:spPr>
          <a:xfrm>
            <a:off x="960960" y="1539002"/>
            <a:ext cx="22915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Design Thinking for Social Change</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80984" y="2557146"/>
            <a:ext cx="23590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Why change is needed</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43935" y="1546060"/>
            <a:ext cx="2334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What is wrong with how we’re doing it now?</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85922" y="2604036"/>
            <a:ext cx="23871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is good about this method?</a:t>
            </a:r>
          </a:p>
        </p:txBody>
      </p:sp>
      <p:sp>
        <p:nvSpPr>
          <p:cNvPr id="109" name="Rectángulo 602">
            <a:extLst>
              <a:ext uri="{FF2B5EF4-FFF2-40B4-BE49-F238E27FC236}">
                <a16:creationId xmlns:a16="http://schemas.microsoft.com/office/drawing/2014/main" id="{299BA70E-D7BE-AF1E-6279-0AE0359BBEE1}"/>
              </a:ext>
            </a:extLst>
          </p:cNvPr>
          <p:cNvSpPr/>
          <p:nvPr/>
        </p:nvSpPr>
        <p:spPr>
          <a:xfrm>
            <a:off x="927082" y="2316484"/>
            <a:ext cx="2291547" cy="2893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When applied to social problems, design thinking can be used to craft product-service combinations that are intended to create an experience to do away with such issues. In doing so, the social problem is identified as a design problem that could be solved by creating services, models, or experiences.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hlinkClick r:id="rId3"/>
              </a:rPr>
              <a:t>re-thinkingthefuture.com</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645403" y="3229905"/>
            <a:ext cx="2290877" cy="24622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rgbClr val="FFFFFF"/>
                </a:solidFill>
                <a:latin typeface="Calibri" panose="020F0502020204030204" pitchFamily="34" charset="0"/>
                <a:ea typeface="Lato" charset="0"/>
                <a:cs typeface="Calibri" panose="020F0502020204030204" pitchFamily="34" charset="0"/>
              </a:rPr>
              <a:t>Change is needed to address systemic issues, injustices, and inequalities that exist in society. These can manifest in various forms such as discrimination based on race, gender, or socio-economic status, environmental degradation, and political corruption, among others.</a:t>
            </a:r>
            <a:endParaRPr lang="en-US" sz="1400" dirty="0">
              <a:solidFill>
                <a:srgbClr val="FFFFFF"/>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243935" y="2649373"/>
            <a:ext cx="2334469"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Some of the reasons, our current approach may not be as effective are, lack of </a:t>
            </a:r>
            <a:r>
              <a:rPr kumimoji="0" lang="en-IE" sz="1600" b="0" i="0" u="none" strike="noStrike" kern="1200" cap="none" spc="0" normalizeH="0" baseline="0" dirty="0">
                <a:ln>
                  <a:noFill/>
                </a:ln>
                <a:solidFill>
                  <a:srgbClr val="FFFFFF"/>
                </a:solidFill>
                <a:effectLst/>
                <a:uLnTx/>
                <a:uFillTx/>
                <a:latin typeface="Calibri" panose="020F0502020204030204" pitchFamily="34" charset="0"/>
                <a:ea typeface="Lato" charset="0"/>
                <a:cs typeface="Calibri" panose="020F0502020204030204" pitchFamily="34" charset="0"/>
              </a:rPr>
              <a:t>user-centred</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approach, limited collaboration with communities, not enough testing of prototypes and inadequate evaluations</a:t>
            </a:r>
            <a:r>
              <a:rPr lang="en-US" sz="1600" dirty="0">
                <a:solidFill>
                  <a:srgbClr val="FFFFFF"/>
                </a:solidFill>
                <a:latin typeface="Calibri" panose="020F0502020204030204" pitchFamily="34" charset="0"/>
                <a:ea typeface="Lato" charset="0"/>
                <a:cs typeface="Calibri" panose="020F0502020204030204" pitchFamily="34" charset="0"/>
              </a:rPr>
              <a:t>.</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6D72586-79E1-4112-AEB9-27085741CF22}"/>
              </a:ext>
            </a:extLst>
          </p:cNvPr>
          <p:cNvSpPr/>
          <p:nvPr/>
        </p:nvSpPr>
        <p:spPr>
          <a:xfrm>
            <a:off x="8875198" y="3354511"/>
            <a:ext cx="235526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Design thinking provides a structured and effective framework for problem-solving that emphasises user needs, creativity, collaboration, and continuous improvement. Meaning you get the best results to benefit everyone.</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fontScale="77500" lnSpcReduction="20000"/>
          </a:bodyPr>
          <a:lstStyle/>
          <a:p>
            <a:r>
              <a:rPr lang="en-GB" dirty="0"/>
              <a:t>We understand there are many challenges in communities, and they may vary between places. Here are a couple of challenge examples you can try and solve in your community.</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315668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8536869" y="2796544"/>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5007528" y="2311630"/>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5115963" y="1903820"/>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7078902" y="621338"/>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7189694" y="213529"/>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5115963" y="4237279"/>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8646166" y="2383913"/>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5224397" y="3829470"/>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7410100" y="333751"/>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5351156" y="1996002"/>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9028355" y="2449977"/>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5469555" y="3936973"/>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7390562" y="915324"/>
            <a:ext cx="26049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Use Design </a:t>
            </a:r>
            <a:r>
              <a:rPr lang="en-US" sz="1600" dirty="0">
                <a:solidFill>
                  <a:srgbClr val="FFFFFF"/>
                </a:solidFill>
                <a:latin typeface="Calibri" panose="020F0502020204030204" pitchFamily="34" charset="0"/>
                <a:ea typeface="Lato" charset="0"/>
                <a:cs typeface="Calibri" panose="020F0502020204030204" pitchFamily="34" charset="0"/>
              </a:rPr>
              <a:t>T</a:t>
            </a:r>
            <a:r>
              <a:rPr kumimoji="0" lang="en-U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hinking</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to solve a problem in your community</a:t>
            </a:r>
          </a:p>
        </p:txBody>
      </p:sp>
      <p:sp>
        <p:nvSpPr>
          <p:cNvPr id="62" name="Rectángulo 602">
            <a:extLst>
              <a:ext uri="{FF2B5EF4-FFF2-40B4-BE49-F238E27FC236}">
                <a16:creationId xmlns:a16="http://schemas.microsoft.com/office/drawing/2014/main" id="{8BD74F46-EE91-4B6C-DD4F-C1DCDE926F8C}"/>
              </a:ext>
            </a:extLst>
          </p:cNvPr>
          <p:cNvSpPr/>
          <p:nvPr/>
        </p:nvSpPr>
        <p:spPr>
          <a:xfrm>
            <a:off x="5290318" y="2665421"/>
            <a:ext cx="260496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Find at least 2 peers to </a:t>
            </a:r>
            <a:r>
              <a:rPr lang="en-GB" sz="1600" dirty="0">
                <a:solidFill>
                  <a:srgbClr val="FFFFFF"/>
                </a:solidFill>
                <a:latin typeface="Calibri" panose="020F0502020204030204" pitchFamily="34" charset="0"/>
                <a:ea typeface="Lato" charset="0"/>
                <a:cs typeface="Calibri" panose="020F0502020204030204" pitchFamily="34" charset="0"/>
              </a:rPr>
              <a:t>form your ‘community’</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351156" y="4509628"/>
            <a:ext cx="26049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Choose a challenge. </a:t>
            </a:r>
            <a:r>
              <a:rPr lang="en-IE" sz="1600" dirty="0">
                <a:solidFill>
                  <a:srgbClr val="FFFFFF"/>
                </a:solidFill>
                <a:latin typeface="Calibri" panose="020F0502020204030204" pitchFamily="34" charset="0"/>
                <a:ea typeface="Lato" charset="0"/>
                <a:cs typeface="Calibri" panose="020F0502020204030204" pitchFamily="34" charset="0"/>
              </a:rPr>
              <a:t>From the examples. Or one your community has experienced.</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8788659" y="3083510"/>
            <a:ext cx="26049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solidFill>
                  <a:srgbClr val="FFFFFF"/>
                </a:solidFill>
                <a:latin typeface="Calibri" panose="020F0502020204030204" pitchFamily="34" charset="0"/>
                <a:ea typeface="Lato" charset="0"/>
                <a:cs typeface="Calibri" panose="020F0502020204030204" pitchFamily="34" charset="0"/>
              </a:rPr>
              <a:t>Learn the Design Thinking approach and investigate</a:t>
            </a:r>
            <a:r>
              <a:rPr kumimoji="0" lang="hr-BA"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your community</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p:txBody>
          <a:bodyPr/>
          <a:lstStyle/>
          <a:p>
            <a:r>
              <a:rPr lang="hr-BA" dirty="0"/>
              <a:t>Remember, this is just an exercise and you do not have to spend days working on this. The goal here is that you get the feeling of what design thinking is and how you can use it to create a better community for you and your neighbors, friends, colleagues, and peers. </a:t>
            </a:r>
            <a:endParaRPr lang="en-US" dirty="0"/>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
        <p:nvSpPr>
          <p:cNvPr id="3" name="Freeform 170">
            <a:extLst>
              <a:ext uri="{FF2B5EF4-FFF2-40B4-BE49-F238E27FC236}">
                <a16:creationId xmlns:a16="http://schemas.microsoft.com/office/drawing/2014/main" id="{E1450744-00C6-5EC9-230B-AF16E6FF1C44}"/>
              </a:ext>
            </a:extLst>
          </p:cNvPr>
          <p:cNvSpPr>
            <a:spLocks noChangeArrowheads="1"/>
          </p:cNvSpPr>
          <p:nvPr/>
        </p:nvSpPr>
        <p:spPr bwMode="auto">
          <a:xfrm>
            <a:off x="8637297" y="4754123"/>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 name="Freeform 171">
            <a:extLst>
              <a:ext uri="{FF2B5EF4-FFF2-40B4-BE49-F238E27FC236}">
                <a16:creationId xmlns:a16="http://schemas.microsoft.com/office/drawing/2014/main" id="{B2D179B8-77B9-C904-6BFA-69F8434ACFF6}"/>
              </a:ext>
            </a:extLst>
          </p:cNvPr>
          <p:cNvSpPr>
            <a:spLocks noChangeArrowheads="1"/>
          </p:cNvSpPr>
          <p:nvPr/>
        </p:nvSpPr>
        <p:spPr bwMode="auto">
          <a:xfrm>
            <a:off x="8745732" y="4346313"/>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 name="CuadroTexto 600">
            <a:extLst>
              <a:ext uri="{FF2B5EF4-FFF2-40B4-BE49-F238E27FC236}">
                <a16:creationId xmlns:a16="http://schemas.microsoft.com/office/drawing/2014/main" id="{F0FBCFF9-C40C-01A2-9A26-79C078C7145C}"/>
              </a:ext>
            </a:extLst>
          </p:cNvPr>
          <p:cNvSpPr txBox="1"/>
          <p:nvPr/>
        </p:nvSpPr>
        <p:spPr>
          <a:xfrm>
            <a:off x="9127921" y="4412377"/>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4</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8" name="Rectángulo 602">
            <a:extLst>
              <a:ext uri="{FF2B5EF4-FFF2-40B4-BE49-F238E27FC236}">
                <a16:creationId xmlns:a16="http://schemas.microsoft.com/office/drawing/2014/main" id="{3ECD8394-7132-06F1-D315-3280DBE6FD7C}"/>
              </a:ext>
            </a:extLst>
          </p:cNvPr>
          <p:cNvSpPr/>
          <p:nvPr/>
        </p:nvSpPr>
        <p:spPr>
          <a:xfrm>
            <a:off x="8920086" y="5058272"/>
            <a:ext cx="26049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Using the Design Thinking approach try to solve </a:t>
            </a:r>
            <a:r>
              <a:rPr lang="en-IE" sz="1600" dirty="0">
                <a:solidFill>
                  <a:srgbClr val="FFFFFF"/>
                </a:solidFill>
                <a:latin typeface="Calibri" panose="020F0502020204030204" pitchFamily="34" charset="0"/>
                <a:ea typeface="Lato" charset="0"/>
                <a:cs typeface="Calibri" panose="020F0502020204030204" pitchFamily="34" charset="0"/>
              </a:rPr>
              <a:t>your ‘communities' challenge</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369526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1C11BD-9860-344E-A0CA-CE7F39A6BC9A}"/>
              </a:ext>
            </a:extLst>
          </p:cNvPr>
          <p:cNvSpPr>
            <a:spLocks noGrp="1"/>
          </p:cNvSpPr>
          <p:nvPr>
            <p:ph type="body" sz="quarter" idx="18"/>
          </p:nvPr>
        </p:nvSpPr>
        <p:spPr/>
        <p:txBody>
          <a:bodyPr/>
          <a:lstStyle/>
          <a:p>
            <a:r>
              <a:rPr lang="en-IE" dirty="0"/>
              <a:t>Using the Design Thinking approach try to solve the following challenge. </a:t>
            </a:r>
          </a:p>
          <a:p>
            <a:r>
              <a:rPr lang="en-IE" dirty="0"/>
              <a:t>Make sure to use the 6 steps of Design Thinking. </a:t>
            </a:r>
          </a:p>
          <a:p>
            <a:endParaRPr lang="en-IE" dirty="0"/>
          </a:p>
          <a:p>
            <a:pPr algn="ctr"/>
            <a:r>
              <a:rPr lang="en-IE" b="1" i="1" dirty="0"/>
              <a:t>Empathise</a:t>
            </a:r>
            <a:r>
              <a:rPr lang="en-IE" dirty="0"/>
              <a:t> </a:t>
            </a:r>
            <a:r>
              <a:rPr lang="en-IE" b="1" i="1" dirty="0"/>
              <a:t>| Define | Ideate | Prototype | Test | Storytelling</a:t>
            </a:r>
          </a:p>
          <a:p>
            <a:pPr algn="ctr"/>
            <a:endParaRPr lang="en-IE" sz="1400" b="1" i="1"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2400" b="0" i="0" u="none" strike="noStrike" kern="1200" cap="none" spc="0" normalizeH="0" baseline="0" noProof="0" dirty="0">
                <a:ln>
                  <a:noFill/>
                </a:ln>
                <a:solidFill>
                  <a:srgbClr val="086575"/>
                </a:solidFill>
                <a:effectLst/>
                <a:uLnTx/>
                <a:uFillTx/>
                <a:latin typeface="Calibri" panose="020F0502020204030204"/>
                <a:ea typeface="+mn-ea"/>
                <a:cs typeface="+mn-cs"/>
              </a:rPr>
              <a:t>Or please feel free to solve a challenge from your own community.</a:t>
            </a:r>
          </a:p>
          <a:p>
            <a:pPr algn="ctr"/>
            <a:endParaRPr lang="en-IE" dirty="0"/>
          </a:p>
        </p:txBody>
      </p:sp>
      <p:sp>
        <p:nvSpPr>
          <p:cNvPr id="3" name="Text Placeholder 2">
            <a:extLst>
              <a:ext uri="{FF2B5EF4-FFF2-40B4-BE49-F238E27FC236}">
                <a16:creationId xmlns:a16="http://schemas.microsoft.com/office/drawing/2014/main" id="{576ED2A6-8562-8CB0-660D-2A85F97C472C}"/>
              </a:ext>
            </a:extLst>
          </p:cNvPr>
          <p:cNvSpPr>
            <a:spLocks noGrp="1"/>
          </p:cNvSpPr>
          <p:nvPr>
            <p:ph type="body" sz="quarter" idx="16"/>
          </p:nvPr>
        </p:nvSpPr>
        <p:spPr/>
        <p:txBody>
          <a:bodyPr/>
          <a:lstStyle/>
          <a:p>
            <a:r>
              <a:rPr lang="en-IE" b="1" i="1" dirty="0"/>
              <a:t>Community Example Challenge 1:</a:t>
            </a:r>
            <a:r>
              <a:rPr lang="en-IE" dirty="0"/>
              <a:t> </a:t>
            </a:r>
            <a:br>
              <a:rPr lang="en-IE" dirty="0"/>
            </a:br>
            <a:r>
              <a:rPr lang="en-GB" dirty="0"/>
              <a:t>High rate of littering and pollution in public parks</a:t>
            </a:r>
            <a:endParaRPr lang="en-IE" dirty="0"/>
          </a:p>
        </p:txBody>
      </p:sp>
    </p:spTree>
    <p:extLst>
      <p:ext uri="{BB962C8B-B14F-4D97-AF65-F5344CB8AC3E}">
        <p14:creationId xmlns:p14="http://schemas.microsoft.com/office/powerpoint/2010/main" val="3768922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1C11BD-9860-344E-A0CA-CE7F39A6BC9A}"/>
              </a:ext>
            </a:extLst>
          </p:cNvPr>
          <p:cNvSpPr>
            <a:spLocks noGrp="1"/>
          </p:cNvSpPr>
          <p:nvPr>
            <p:ph type="body" sz="quarter" idx="18"/>
          </p:nvPr>
        </p:nvSpPr>
        <p:spPr/>
        <p:txBody>
          <a:bodyPr/>
          <a:lstStyle/>
          <a:p>
            <a:r>
              <a:rPr lang="en-IE" dirty="0"/>
              <a:t>Using the Design Thinking approach try to solve the following challenge. </a:t>
            </a:r>
          </a:p>
          <a:p>
            <a:r>
              <a:rPr lang="en-IE" dirty="0"/>
              <a:t>Make sure to use the 6 steps of Design Thinking. </a:t>
            </a:r>
          </a:p>
          <a:p>
            <a:endParaRPr lang="en-IE" dirty="0"/>
          </a:p>
          <a:p>
            <a:pPr algn="ctr"/>
            <a:r>
              <a:rPr lang="en-IE" b="1" i="1" dirty="0"/>
              <a:t>Empathise</a:t>
            </a:r>
            <a:r>
              <a:rPr lang="en-IE" dirty="0"/>
              <a:t> </a:t>
            </a:r>
            <a:r>
              <a:rPr lang="en-IE" b="1" i="1" dirty="0"/>
              <a:t>| Define | Ideate | Prototype | Test | Storytelling</a:t>
            </a:r>
            <a:br>
              <a:rPr lang="en-IE" b="1" i="1" dirty="0"/>
            </a:br>
            <a:endParaRPr lang="en-IE" sz="1400" b="1" i="1" dirty="0"/>
          </a:p>
          <a:p>
            <a:pPr algn="ctr"/>
            <a:endParaRPr lang="en-IE" sz="1400" b="1" i="1"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2400" b="0" i="0" u="none" strike="noStrike" kern="1200" cap="none" spc="0" normalizeH="0" baseline="0" noProof="0" dirty="0">
                <a:ln>
                  <a:noFill/>
                </a:ln>
                <a:solidFill>
                  <a:srgbClr val="086575"/>
                </a:solidFill>
                <a:effectLst/>
                <a:uLnTx/>
                <a:uFillTx/>
                <a:latin typeface="Calibri" panose="020F0502020204030204"/>
                <a:ea typeface="+mn-ea"/>
                <a:cs typeface="+mn-cs"/>
              </a:rPr>
              <a:t>Or please feel free to solve a challenge from your own community.</a:t>
            </a:r>
          </a:p>
          <a:p>
            <a:pPr algn="ctr"/>
            <a:endParaRPr lang="en-IE" dirty="0"/>
          </a:p>
        </p:txBody>
      </p:sp>
      <p:sp>
        <p:nvSpPr>
          <p:cNvPr id="3" name="Text Placeholder 2">
            <a:extLst>
              <a:ext uri="{FF2B5EF4-FFF2-40B4-BE49-F238E27FC236}">
                <a16:creationId xmlns:a16="http://schemas.microsoft.com/office/drawing/2014/main" id="{576ED2A6-8562-8CB0-660D-2A85F97C472C}"/>
              </a:ext>
            </a:extLst>
          </p:cNvPr>
          <p:cNvSpPr>
            <a:spLocks noGrp="1"/>
          </p:cNvSpPr>
          <p:nvPr>
            <p:ph type="body" sz="quarter" idx="16"/>
          </p:nvPr>
        </p:nvSpPr>
        <p:spPr/>
        <p:txBody>
          <a:bodyPr/>
          <a:lstStyle/>
          <a:p>
            <a:r>
              <a:rPr lang="en-IE" b="1" i="1" dirty="0"/>
              <a:t>Community Example Challenge 2:</a:t>
            </a:r>
            <a:r>
              <a:rPr lang="en-IE" dirty="0"/>
              <a:t> </a:t>
            </a:r>
            <a:br>
              <a:rPr lang="en-IE" dirty="0"/>
            </a:br>
            <a:r>
              <a:rPr lang="en-GB" sz="2500" dirty="0"/>
              <a:t>Lack of affordable &amp; accessible mental health services for low-income residents</a:t>
            </a:r>
            <a:endParaRPr lang="en-IE" sz="2500" dirty="0"/>
          </a:p>
        </p:txBody>
      </p:sp>
    </p:spTree>
    <p:extLst>
      <p:ext uri="{BB962C8B-B14F-4D97-AF65-F5344CB8AC3E}">
        <p14:creationId xmlns:p14="http://schemas.microsoft.com/office/powerpoint/2010/main" val="1805918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1C11BD-9860-344E-A0CA-CE7F39A6BC9A}"/>
              </a:ext>
            </a:extLst>
          </p:cNvPr>
          <p:cNvSpPr>
            <a:spLocks noGrp="1"/>
          </p:cNvSpPr>
          <p:nvPr>
            <p:ph type="body" sz="quarter" idx="18"/>
          </p:nvPr>
        </p:nvSpPr>
        <p:spPr/>
        <p:txBody>
          <a:bodyPr/>
          <a:lstStyle/>
          <a:p>
            <a:r>
              <a:rPr lang="en-IE" dirty="0"/>
              <a:t>Using the Design Thinking approach try to solve the following challenge. </a:t>
            </a:r>
          </a:p>
          <a:p>
            <a:r>
              <a:rPr lang="en-IE" dirty="0"/>
              <a:t>Make sure to use the 6 steps of Design Thinking. </a:t>
            </a:r>
          </a:p>
          <a:p>
            <a:endParaRPr lang="en-IE" dirty="0"/>
          </a:p>
          <a:p>
            <a:pPr algn="ctr"/>
            <a:r>
              <a:rPr lang="en-IE" b="1" i="1" dirty="0"/>
              <a:t>Empathise</a:t>
            </a:r>
            <a:r>
              <a:rPr lang="en-IE" dirty="0"/>
              <a:t> </a:t>
            </a:r>
            <a:r>
              <a:rPr lang="en-IE" b="1" i="1" dirty="0"/>
              <a:t>| Define | Ideate | Prototype | Test | Storytelling</a:t>
            </a:r>
          </a:p>
          <a:p>
            <a:pPr algn="ctr"/>
            <a:endParaRPr lang="en-IE" sz="1400" b="1" i="1" dirty="0"/>
          </a:p>
          <a:p>
            <a:r>
              <a:rPr lang="en-IE" dirty="0"/>
              <a:t>Or please feel free to solve a challenge from your own community.</a:t>
            </a:r>
          </a:p>
        </p:txBody>
      </p:sp>
      <p:sp>
        <p:nvSpPr>
          <p:cNvPr id="3" name="Text Placeholder 2">
            <a:extLst>
              <a:ext uri="{FF2B5EF4-FFF2-40B4-BE49-F238E27FC236}">
                <a16:creationId xmlns:a16="http://schemas.microsoft.com/office/drawing/2014/main" id="{576ED2A6-8562-8CB0-660D-2A85F97C472C}"/>
              </a:ext>
            </a:extLst>
          </p:cNvPr>
          <p:cNvSpPr>
            <a:spLocks noGrp="1"/>
          </p:cNvSpPr>
          <p:nvPr>
            <p:ph type="body" sz="quarter" idx="16"/>
          </p:nvPr>
        </p:nvSpPr>
        <p:spPr/>
        <p:txBody>
          <a:bodyPr/>
          <a:lstStyle/>
          <a:p>
            <a:r>
              <a:rPr lang="en-IE" b="1" i="1" dirty="0"/>
              <a:t>Community Example Challenge 3:</a:t>
            </a:r>
            <a:r>
              <a:rPr lang="en-IE" dirty="0"/>
              <a:t> </a:t>
            </a:r>
            <a:br>
              <a:rPr lang="en-IE" dirty="0"/>
            </a:br>
            <a:r>
              <a:rPr lang="en-GB" dirty="0"/>
              <a:t>High levels of food waste in local restaurants</a:t>
            </a:r>
            <a:endParaRPr lang="en-IE" sz="2500" dirty="0"/>
          </a:p>
        </p:txBody>
      </p:sp>
    </p:spTree>
    <p:extLst>
      <p:ext uri="{BB962C8B-B14F-4D97-AF65-F5344CB8AC3E}">
        <p14:creationId xmlns:p14="http://schemas.microsoft.com/office/powerpoint/2010/main" val="1867470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8668420" y="1865355"/>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668420" y="341517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8668420" y="4787734"/>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2853205" y="1933529"/>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2853205" y="3415171"/>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2853205" y="4833183"/>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55" name="CuadroTexto 554"/>
          <p:cNvSpPr txBox="1"/>
          <p:nvPr/>
        </p:nvSpPr>
        <p:spPr>
          <a:xfrm>
            <a:off x="971550" y="1820358"/>
            <a:ext cx="170569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this tool</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898613" y="3344095"/>
            <a:ext cx="178012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Download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047751" y="4734061"/>
            <a:ext cx="163189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b="1" dirty="0">
                <a:solidFill>
                  <a:srgbClr val="086575"/>
                </a:solidFill>
                <a:latin typeface="Calibri" panose="020F0502020204030204" pitchFamily="34" charset="0"/>
                <a:ea typeface="Lato" charset="0"/>
                <a:cs typeface="Calibri" panose="020F0502020204030204" pitchFamily="34" charset="0"/>
              </a:rPr>
              <a:t>Have a look</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1" name="CuadroTexto 560"/>
          <p:cNvSpPr txBox="1"/>
          <p:nvPr/>
        </p:nvSpPr>
        <p:spPr>
          <a:xfrm>
            <a:off x="9489493" y="1738885"/>
            <a:ext cx="1191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9476039" y="2057739"/>
            <a:ext cx="250494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86D6E"/>
                </a:solidFill>
                <a:latin typeface="Calibri" panose="020F0502020204030204" pitchFamily="34" charset="0"/>
                <a:ea typeface="Lato" charset="0"/>
                <a:cs typeface="Calibri" panose="020F0502020204030204" pitchFamily="34" charset="0"/>
                <a:hlinkClick r:id="rId3"/>
              </a:rPr>
              <a:t>The Field Guide </a:t>
            </a:r>
            <a:r>
              <a:rPr lang="en-GB" sz="1400" dirty="0">
                <a:solidFill>
                  <a:srgbClr val="086D6E"/>
                </a:solidFill>
                <a:latin typeface="Calibri" panose="020F0502020204030204" pitchFamily="34" charset="0"/>
                <a:ea typeface="Lato" charset="0"/>
                <a:cs typeface="Calibri" panose="020F0502020204030204" pitchFamily="34" charset="0"/>
              </a:rPr>
              <a:t>provides tools to understand users, brainstorm effectively, prototype ideas, and arrive at creative solutions.</a:t>
            </a:r>
            <a:endParaRPr lang="en-US" sz="1400" dirty="0">
              <a:solidFill>
                <a:srgbClr val="086D6E"/>
              </a:solidFill>
              <a:latin typeface="Calibri" panose="020F0502020204030204" pitchFamily="34" charset="0"/>
              <a:ea typeface="Lato" charset="0"/>
              <a:cs typeface="Calibri" panose="020F0502020204030204" pitchFamily="34" charset="0"/>
            </a:endParaRPr>
          </a:p>
        </p:txBody>
      </p:sp>
      <p:sp>
        <p:nvSpPr>
          <p:cNvPr id="563" name="CuadroTexto 562"/>
          <p:cNvSpPr txBox="1"/>
          <p:nvPr/>
        </p:nvSpPr>
        <p:spPr>
          <a:xfrm>
            <a:off x="9489492" y="3294734"/>
            <a:ext cx="1407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9502946" y="4668857"/>
            <a:ext cx="1641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Listen to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6" name="Rectángulo 561">
            <a:extLst>
              <a:ext uri="{FF2B5EF4-FFF2-40B4-BE49-F238E27FC236}">
                <a16:creationId xmlns:a16="http://schemas.microsoft.com/office/drawing/2014/main" id="{DF15980D-F324-DBE7-9459-6ECCD501F958}"/>
              </a:ext>
            </a:extLst>
          </p:cNvPr>
          <p:cNvSpPr/>
          <p:nvPr/>
        </p:nvSpPr>
        <p:spPr>
          <a:xfrm>
            <a:off x="9515843" y="3633711"/>
            <a:ext cx="181734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Watch David Kelley talk about Creative Confidence in this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4"/>
              </a:rPr>
              <a:t>TED Talk.</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9489493" y="5039700"/>
            <a:ext cx="181734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5"/>
              </a:rPr>
              <a:t>The Blend Podcast: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Design Thinking Case study. </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8" name="Rectángulo 561">
            <a:extLst>
              <a:ext uri="{FF2B5EF4-FFF2-40B4-BE49-F238E27FC236}">
                <a16:creationId xmlns:a16="http://schemas.microsoft.com/office/drawing/2014/main" id="{86998D99-5EF3-E0FE-5A1D-3470884B4D84}"/>
              </a:ext>
            </a:extLst>
          </p:cNvPr>
          <p:cNvSpPr/>
          <p:nvPr/>
        </p:nvSpPr>
        <p:spPr>
          <a:xfrm>
            <a:off x="481995" y="5095651"/>
            <a:ext cx="2553315"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86D6E"/>
                </a:solidFill>
                <a:latin typeface="Calibri" panose="020F0502020204030204" pitchFamily="34" charset="0"/>
                <a:ea typeface="Lato" charset="0"/>
                <a:cs typeface="Calibri" panose="020F0502020204030204" pitchFamily="34" charset="0"/>
                <a:hlinkClick r:id="rId6"/>
              </a:rPr>
              <a:t>Creative Confidence </a:t>
            </a:r>
            <a:r>
              <a:rPr lang="en-GB" sz="1400" dirty="0">
                <a:solidFill>
                  <a:srgbClr val="086D6E"/>
                </a:solidFill>
                <a:latin typeface="Calibri" panose="020F0502020204030204" pitchFamily="34" charset="0"/>
                <a:ea typeface="Lato" charset="0"/>
                <a:cs typeface="Calibri" panose="020F0502020204030204" pitchFamily="34" charset="0"/>
              </a:rPr>
              <a:t>- The book explores the concept of creative confidence, which refers to the belief in one's ability to create and innovate. </a:t>
            </a:r>
            <a:endParaRPr lang="en-US" sz="1400" dirty="0">
              <a:solidFill>
                <a:srgbClr val="086D6E"/>
              </a:solidFill>
              <a:latin typeface="Calibri" panose="020F0502020204030204" pitchFamily="34" charset="0"/>
              <a:ea typeface="Lato" charset="0"/>
              <a:cs typeface="Calibri" panose="020F0502020204030204" pitchFamily="34" charset="0"/>
            </a:endParaRPr>
          </a:p>
        </p:txBody>
      </p:sp>
      <p:sp>
        <p:nvSpPr>
          <p:cNvPr id="9" name="Rectángulo 561">
            <a:extLst>
              <a:ext uri="{FF2B5EF4-FFF2-40B4-BE49-F238E27FC236}">
                <a16:creationId xmlns:a16="http://schemas.microsoft.com/office/drawing/2014/main" id="{9636DB39-4750-541F-33B9-CE30E6698CC8}"/>
              </a:ext>
            </a:extLst>
          </p:cNvPr>
          <p:cNvSpPr/>
          <p:nvPr/>
        </p:nvSpPr>
        <p:spPr>
          <a:xfrm>
            <a:off x="265803" y="3715913"/>
            <a:ext cx="255331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86D6E"/>
                </a:solidFill>
                <a:latin typeface="Calibri" panose="020F0502020204030204" pitchFamily="34" charset="0"/>
                <a:ea typeface="Lato" charset="0"/>
                <a:cs typeface="Calibri" panose="020F0502020204030204" pitchFamily="34" charset="0"/>
                <a:hlinkClick r:id="rId7"/>
              </a:rPr>
              <a:t>Design Thinking Bootleg </a:t>
            </a:r>
            <a:r>
              <a:rPr lang="en-GB" sz="1400" dirty="0">
                <a:solidFill>
                  <a:srgbClr val="086D6E"/>
                </a:solidFill>
                <a:latin typeface="Calibri" panose="020F0502020204030204" pitchFamily="34" charset="0"/>
                <a:ea typeface="Lato" charset="0"/>
                <a:cs typeface="Calibri" panose="020F0502020204030204" pitchFamily="34" charset="0"/>
              </a:rPr>
              <a:t>- A collection of tools and methods for design thinking</a:t>
            </a:r>
            <a:endParaRPr lang="en-US" sz="1400" dirty="0">
              <a:solidFill>
                <a:srgbClr val="086D6E"/>
              </a:solidFill>
              <a:latin typeface="Calibri" panose="020F0502020204030204" pitchFamily="34" charset="0"/>
              <a:ea typeface="Lato" charset="0"/>
              <a:cs typeface="Calibri" panose="020F0502020204030204" pitchFamily="34" charset="0"/>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392935" y="2159510"/>
            <a:ext cx="2707141"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8"/>
              </a:rPr>
              <a:t>Miro</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is an online whiteboard where you and your community can share ideas with each other and be more inclusive &amp; collaborative.</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pic>
        <p:nvPicPr>
          <p:cNvPr id="12" name="Graphic 11" descr="Teacher with solid fill">
            <a:extLst>
              <a:ext uri="{FF2B5EF4-FFF2-40B4-BE49-F238E27FC236}">
                <a16:creationId xmlns:a16="http://schemas.microsoft.com/office/drawing/2014/main" id="{4505DC7D-5ADC-7A19-9826-1727F78193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3436" y="1991611"/>
            <a:ext cx="495212" cy="495212"/>
          </a:xfrm>
          <a:prstGeom prst="rect">
            <a:avLst/>
          </a:prstGeom>
        </p:spPr>
      </p:pic>
      <p:pic>
        <p:nvPicPr>
          <p:cNvPr id="13" name="Graphic 12" descr="Teacher with solid fill">
            <a:extLst>
              <a:ext uri="{FF2B5EF4-FFF2-40B4-BE49-F238E27FC236}">
                <a16:creationId xmlns:a16="http://schemas.microsoft.com/office/drawing/2014/main" id="{C4F1FA58-5024-3FAE-7DB5-506C63879B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21507" y="1865355"/>
            <a:ext cx="584022" cy="584022"/>
          </a:xfrm>
          <a:prstGeom prst="rect">
            <a:avLst/>
          </a:prstGeom>
        </p:spPr>
      </p:pic>
      <p:pic>
        <p:nvPicPr>
          <p:cNvPr id="15" name="Graphic 14" descr="Eye with solid fill">
            <a:extLst>
              <a:ext uri="{FF2B5EF4-FFF2-40B4-BE49-F238E27FC236}">
                <a16:creationId xmlns:a16="http://schemas.microsoft.com/office/drawing/2014/main" id="{DA545DB8-A876-5297-8A92-F28BF8D217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28444" y="3471624"/>
            <a:ext cx="488577" cy="488577"/>
          </a:xfrm>
          <a:prstGeom prst="rect">
            <a:avLst/>
          </a:prstGeom>
        </p:spPr>
      </p:pic>
      <p:pic>
        <p:nvPicPr>
          <p:cNvPr id="16" name="Graphic 15" descr="Eye with solid fill">
            <a:extLst>
              <a:ext uri="{FF2B5EF4-FFF2-40B4-BE49-F238E27FC236}">
                <a16:creationId xmlns:a16="http://schemas.microsoft.com/office/drawing/2014/main" id="{928D5576-17A4-686A-B1DA-A9449E0AAB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41899" y="4366194"/>
            <a:ext cx="488577" cy="488577"/>
          </a:xfrm>
          <a:prstGeom prst="rect">
            <a:avLst/>
          </a:prstGeom>
        </p:spPr>
      </p:pic>
      <p:pic>
        <p:nvPicPr>
          <p:cNvPr id="18" name="Graphic 17" descr="Ear with solid fill">
            <a:extLst>
              <a:ext uri="{FF2B5EF4-FFF2-40B4-BE49-F238E27FC236}">
                <a16:creationId xmlns:a16="http://schemas.microsoft.com/office/drawing/2014/main" id="{770DD00A-4CD0-378E-9AFA-EAB901AB52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28444" y="4837412"/>
            <a:ext cx="516478" cy="516478"/>
          </a:xfrm>
          <a:prstGeom prst="rect">
            <a:avLst/>
          </a:prstGeom>
        </p:spPr>
      </p:pic>
      <p:pic>
        <p:nvPicPr>
          <p:cNvPr id="19" name="Graphic 18" descr="Ear with solid fill">
            <a:extLst>
              <a:ext uri="{FF2B5EF4-FFF2-40B4-BE49-F238E27FC236}">
                <a16:creationId xmlns:a16="http://schemas.microsoft.com/office/drawing/2014/main" id="{1DCBDF86-A479-0D89-4A91-3F021DE8F6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45364" y="4900727"/>
            <a:ext cx="516478" cy="516478"/>
          </a:xfrm>
          <a:prstGeom prst="rect">
            <a:avLst/>
          </a:prstGeom>
        </p:spPr>
      </p:pic>
      <p:pic>
        <p:nvPicPr>
          <p:cNvPr id="24" name="Graphic 23" descr="Computer with solid fill">
            <a:extLst>
              <a:ext uri="{FF2B5EF4-FFF2-40B4-BE49-F238E27FC236}">
                <a16:creationId xmlns:a16="http://schemas.microsoft.com/office/drawing/2014/main" id="{27512F1F-045F-F4CA-244D-FFA8F0EFD3A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20793" y="4903057"/>
            <a:ext cx="462227" cy="462227"/>
          </a:xfrm>
          <a:prstGeom prst="rect">
            <a:avLst/>
          </a:prstGeom>
        </p:spPr>
      </p:pic>
      <p:pic>
        <p:nvPicPr>
          <p:cNvPr id="25" name="Graphic 24" descr="Computer with solid fill">
            <a:extLst>
              <a:ext uri="{FF2B5EF4-FFF2-40B4-BE49-F238E27FC236}">
                <a16:creationId xmlns:a16="http://schemas.microsoft.com/office/drawing/2014/main" id="{6EFC873E-0A8C-5E3B-4AA0-710FF4FEA5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79959" y="4895894"/>
            <a:ext cx="521311" cy="521311"/>
          </a:xfrm>
          <a:prstGeom prst="rect">
            <a:avLst/>
          </a:prstGeom>
        </p:spPr>
      </p:pic>
      <p:pic>
        <p:nvPicPr>
          <p:cNvPr id="27" name="Graphic 26" descr="Books with solid fill">
            <a:extLst>
              <a:ext uri="{FF2B5EF4-FFF2-40B4-BE49-F238E27FC236}">
                <a16:creationId xmlns:a16="http://schemas.microsoft.com/office/drawing/2014/main" id="{E8D8D588-B756-281E-B6F3-314EB82BA70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744349" y="1923174"/>
            <a:ext cx="472672" cy="472672"/>
          </a:xfrm>
          <a:prstGeom prst="rect">
            <a:avLst/>
          </a:prstGeom>
        </p:spPr>
      </p:pic>
      <p:pic>
        <p:nvPicPr>
          <p:cNvPr id="28" name="Graphic 27" descr="Books with solid fill">
            <a:extLst>
              <a:ext uri="{FF2B5EF4-FFF2-40B4-BE49-F238E27FC236}">
                <a16:creationId xmlns:a16="http://schemas.microsoft.com/office/drawing/2014/main" id="{8C038887-E94F-F174-73C2-86E6A496AA3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008005" y="2415289"/>
            <a:ext cx="472672" cy="472672"/>
          </a:xfrm>
          <a:prstGeom prst="rect">
            <a:avLst/>
          </a:prstGeom>
        </p:spPr>
      </p:pic>
      <p:pic>
        <p:nvPicPr>
          <p:cNvPr id="30" name="Graphic 29" descr="Monitor with solid fill">
            <a:extLst>
              <a:ext uri="{FF2B5EF4-FFF2-40B4-BE49-F238E27FC236}">
                <a16:creationId xmlns:a16="http://schemas.microsoft.com/office/drawing/2014/main" id="{142408B2-9C65-34ED-4077-F666CD1F2CD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940432" y="3514829"/>
            <a:ext cx="422546" cy="422546"/>
          </a:xfrm>
          <a:prstGeom prst="rect">
            <a:avLst/>
          </a:prstGeom>
        </p:spPr>
      </p:pic>
      <p:pic>
        <p:nvPicPr>
          <p:cNvPr id="32" name="Graphic 31" descr="Arrow: Straight with solid fill">
            <a:extLst>
              <a:ext uri="{FF2B5EF4-FFF2-40B4-BE49-F238E27FC236}">
                <a16:creationId xmlns:a16="http://schemas.microsoft.com/office/drawing/2014/main" id="{100AAB55-015B-8CE6-7A87-79483EBE323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6200000">
            <a:off x="3023846" y="3470773"/>
            <a:ext cx="260780" cy="260780"/>
          </a:xfrm>
          <a:prstGeom prst="rect">
            <a:avLst/>
          </a:prstGeom>
        </p:spPr>
      </p:pic>
      <p:pic>
        <p:nvPicPr>
          <p:cNvPr id="33" name="Graphic 32" descr="Monitor with solid fill">
            <a:extLst>
              <a:ext uri="{FF2B5EF4-FFF2-40B4-BE49-F238E27FC236}">
                <a16:creationId xmlns:a16="http://schemas.microsoft.com/office/drawing/2014/main" id="{08942CE1-6C97-9940-8170-B0121EB6434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051535" y="3393199"/>
            <a:ext cx="577134" cy="577134"/>
          </a:xfrm>
          <a:prstGeom prst="rect">
            <a:avLst/>
          </a:prstGeom>
        </p:spPr>
      </p:pic>
      <p:pic>
        <p:nvPicPr>
          <p:cNvPr id="34" name="Graphic 33" descr="Arrow: Straight with solid fill">
            <a:extLst>
              <a:ext uri="{FF2B5EF4-FFF2-40B4-BE49-F238E27FC236}">
                <a16:creationId xmlns:a16="http://schemas.microsoft.com/office/drawing/2014/main" id="{21A8CE34-CFB7-73CC-F890-72627273F5D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6200000">
            <a:off x="4163701" y="3338658"/>
            <a:ext cx="356186" cy="356186"/>
          </a:xfrm>
          <a:prstGeom prst="rect">
            <a:avLst/>
          </a:prstGeom>
        </p:spPr>
      </p:pic>
      <p:pic>
        <p:nvPicPr>
          <p:cNvPr id="36" name="Graphic 35" descr="Tools with solid fill">
            <a:extLst>
              <a:ext uri="{FF2B5EF4-FFF2-40B4-BE49-F238E27FC236}">
                <a16:creationId xmlns:a16="http://schemas.microsoft.com/office/drawing/2014/main" id="{69C32D9E-AD18-3C2C-8776-0B0394A8D4A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078259" y="2119117"/>
            <a:ext cx="189050" cy="189050"/>
          </a:xfrm>
          <a:prstGeom prst="rect">
            <a:avLst/>
          </a:prstGeom>
        </p:spPr>
      </p:pic>
      <p:pic>
        <p:nvPicPr>
          <p:cNvPr id="37" name="Graphic 36" descr="Tools with solid fill">
            <a:extLst>
              <a:ext uri="{FF2B5EF4-FFF2-40B4-BE49-F238E27FC236}">
                <a16:creationId xmlns:a16="http://schemas.microsoft.com/office/drawing/2014/main" id="{DE9841A4-6A49-6305-A3B9-A3275E406E4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388692" y="2032082"/>
            <a:ext cx="189050" cy="189050"/>
          </a:xfrm>
          <a:prstGeom prst="rect">
            <a:avLst/>
          </a:prstGeom>
        </p:spPr>
      </p:pic>
    </p:spTree>
    <p:extLst>
      <p:ext uri="{BB962C8B-B14F-4D97-AF65-F5344CB8AC3E}">
        <p14:creationId xmlns:p14="http://schemas.microsoft.com/office/powerpoint/2010/main" val="751898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a:t>
            </a:r>
            <a:r>
              <a:rPr lang="en-IE" dirty="0"/>
              <a:t>feel confident you’ll be able to solve most challenges in your community,</a:t>
            </a:r>
            <a:r>
              <a:rPr lang="hr-BA" dirty="0"/>
              <a:t> 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273007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70475" y="2378916"/>
            <a:ext cx="4867011" cy="3025975"/>
          </a:xfrm>
        </p:spPr>
        <p:txBody>
          <a:bodyPr/>
          <a:lstStyle/>
          <a:p>
            <a:r>
              <a:rPr lang="hr-BA" dirty="0"/>
              <a:t>Design </a:t>
            </a:r>
            <a:r>
              <a:rPr lang="en-GB" dirty="0"/>
              <a:t>T</a:t>
            </a:r>
            <a:r>
              <a:rPr lang="hr-BA" dirty="0"/>
              <a:t>hinking is a collaborative method for problem-solving. You can use it with other people from your community to solve community issues and create positive change.</a:t>
            </a:r>
          </a:p>
          <a:p>
            <a:r>
              <a:rPr lang="hr-BA" dirty="0"/>
              <a:t>Finding the problem to solve, and solving is so that it suits the people is not easy, but with this method it can be done well.</a:t>
            </a:r>
          </a:p>
          <a:p>
            <a:endParaRPr lang="en-US" dirty="0"/>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dirty="0"/>
              <a:t>What design thinking is and when to use it</a:t>
            </a:r>
            <a:r>
              <a:rPr lang="hr-BA" dirty="0"/>
              <a:t>?</a:t>
            </a:r>
            <a:endParaRPr lang="en-US" dirty="0"/>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6350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899138"/>
            <a:ext cx="7199389" cy="3711249"/>
          </a:xfrm>
        </p:spPr>
        <p:txBody>
          <a:bodyPr/>
          <a:lstStyle/>
          <a:p>
            <a:r>
              <a:rPr lang="en-US" dirty="0"/>
              <a:t>Click the link and read the story of how people seen a problem and solved it with the steps of Design Thinking.  </a:t>
            </a:r>
          </a:p>
          <a:p>
            <a:endParaRPr lang="en-US" dirty="0"/>
          </a:p>
          <a:p>
            <a:r>
              <a:rPr lang="en-US" dirty="0">
                <a:hlinkClick r:id="rId2"/>
              </a:rPr>
              <a:t>Reinventing solar energy – Supply for rural Africa.</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06654" y="682981"/>
            <a:ext cx="7382793" cy="992652"/>
          </a:xfrm>
        </p:spPr>
        <p:txBody>
          <a:bodyPr/>
          <a:lstStyle/>
          <a:p>
            <a:r>
              <a:rPr lang="hr-BA" dirty="0"/>
              <a:t>Get inspired</a:t>
            </a:r>
            <a:endParaRPr lang="en-US" dirty="0"/>
          </a:p>
          <a:p>
            <a:endParaRPr lang="en-US" dirty="0"/>
          </a:p>
        </p:txBody>
      </p:sp>
      <p:pic>
        <p:nvPicPr>
          <p:cNvPr id="7" name="Picture Placeholder 6">
            <a:extLst>
              <a:ext uri="{FF2B5EF4-FFF2-40B4-BE49-F238E27FC236}">
                <a16:creationId xmlns:a16="http://schemas.microsoft.com/office/drawing/2014/main" id="{06F20C3B-3161-4744-90C2-4D7C1093BEB0}"/>
              </a:ext>
            </a:extLst>
          </p:cNvPr>
          <p:cNvPicPr>
            <a:picLocks noGrp="1" noChangeAspect="1"/>
          </p:cNvPicPr>
          <p:nvPr>
            <p:ph type="pic" sz="quarter" idx="10"/>
          </p:nvPr>
        </p:nvPicPr>
        <p:blipFill>
          <a:blip r:embed="rId3"/>
          <a:srcRect l="7723" r="7723"/>
          <a:stretch>
            <a:fillRect/>
          </a:stretch>
        </p:blipFill>
        <p:spPr>
          <a:xfrm>
            <a:off x="8912202" y="1228033"/>
            <a:ext cx="2444127" cy="4382353"/>
          </a:xfrm>
        </p:spPr>
      </p:pic>
    </p:spTree>
    <p:extLst>
      <p:ext uri="{BB962C8B-B14F-4D97-AF65-F5344CB8AC3E}">
        <p14:creationId xmlns:p14="http://schemas.microsoft.com/office/powerpoint/2010/main" val="1085165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hr-BA" sz="2800" b="0" dirty="0"/>
              <a:t>Learning through a challenge</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319735" cy="2010567"/>
          </a:xfrm>
        </p:spPr>
        <p:txBody>
          <a:bodyPr>
            <a:normAutofit fontScale="92500"/>
          </a:bodyPr>
          <a:lstStyle/>
          <a:p>
            <a:r>
              <a:rPr lang="en-US" sz="4000" b="1" dirty="0"/>
              <a:t>Why design thinking for the greater good and social change.</a:t>
            </a: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497727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70475" y="2378916"/>
            <a:ext cx="4867011" cy="3025975"/>
          </a:xfrm>
        </p:spPr>
        <p:txBody>
          <a:bodyPr/>
          <a:lstStyle/>
          <a:p>
            <a:r>
              <a:rPr lang="en-GB" dirty="0"/>
              <a:t>Design Thinking for the Greater Good goes in depth on both the how of using new tools and the why.</a:t>
            </a:r>
          </a:p>
          <a:p>
            <a:r>
              <a:rPr lang="en-GB" dirty="0"/>
              <a:t> As a way to reframe problems, ideate solutions, and iterate toward better answers, design thinking is already well established in the commercial world.</a:t>
            </a:r>
            <a:endParaRPr lang="en-US" dirty="0"/>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GB" dirty="0"/>
              <a:t>Design Thinking for the Greater Good.</a:t>
            </a:r>
            <a:endParaRPr lang="en-US" dirty="0"/>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02549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p:txBody>
          <a:bodyPr/>
          <a:lstStyle/>
          <a:p>
            <a:r>
              <a:rPr lang="en-GB" dirty="0"/>
              <a:t>Click on the right to see a short video of using Design Thinking to build communities.</a:t>
            </a:r>
            <a:endParaRPr lang="hr-BA" dirty="0"/>
          </a:p>
          <a:p>
            <a:endParaRPr lang="hr-BA"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p:txBody>
          <a:bodyPr/>
          <a:lstStyle/>
          <a:p>
            <a:r>
              <a:rPr lang="hr-BA" dirty="0"/>
              <a:t>How it looks like?</a:t>
            </a:r>
            <a:endParaRPr lang="en-US" dirty="0"/>
          </a:p>
          <a:p>
            <a:endParaRPr lang="en-US" dirty="0"/>
          </a:p>
        </p:txBody>
      </p:sp>
      <p:pic>
        <p:nvPicPr>
          <p:cNvPr id="7" name="Picture Placeholder 6">
            <a:hlinkClick r:id="rId2"/>
            <a:extLst>
              <a:ext uri="{FF2B5EF4-FFF2-40B4-BE49-F238E27FC236}">
                <a16:creationId xmlns:a16="http://schemas.microsoft.com/office/drawing/2014/main" id="{57C6599B-6449-B843-B365-BB854BFA1C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545" r="16545"/>
          <a:stretch/>
        </p:blipFill>
        <p:spPr/>
      </p:pic>
      <p:pic>
        <p:nvPicPr>
          <p:cNvPr id="3" name="Picture Placeholder 6">
            <a:hlinkClick r:id="rId2"/>
            <a:extLst>
              <a:ext uri="{FF2B5EF4-FFF2-40B4-BE49-F238E27FC236}">
                <a16:creationId xmlns:a16="http://schemas.microsoft.com/office/drawing/2014/main" id="{312D86BC-196E-752C-A351-605A3275F8F4}"/>
              </a:ext>
            </a:extLst>
          </p:cNvPr>
          <p:cNvPicPr>
            <a:picLocks noChangeAspect="1"/>
          </p:cNvPicPr>
          <p:nvPr/>
        </p:nvPicPr>
        <p:blipFill>
          <a:blip r:embed="rId3">
            <a:extLst>
              <a:ext uri="{28A0092B-C50C-407E-A947-70E740481C1C}">
                <a14:useLocalDpi xmlns:a14="http://schemas.microsoft.com/office/drawing/2010/main" val="0"/>
              </a:ext>
            </a:extLst>
          </a:blip>
          <a:srcRect l="16545" r="16545"/>
          <a:stretch/>
        </p:blipFill>
        <p:spPr>
          <a:xfrm>
            <a:off x="7061200" y="1420553"/>
            <a:ext cx="5130800" cy="3913188"/>
          </a:xfrm>
          <a:prstGeom prst="rect">
            <a:avLst/>
          </a:prstGeom>
          <a:solidFill>
            <a:schemeClr val="bg1">
              <a:lumMod val="85000"/>
            </a:schemeClr>
          </a:solidFill>
        </p:spPr>
      </p:pic>
    </p:spTree>
    <p:extLst>
      <p:ext uri="{BB962C8B-B14F-4D97-AF65-F5344CB8AC3E}">
        <p14:creationId xmlns:p14="http://schemas.microsoft.com/office/powerpoint/2010/main" val="108830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20364" y="27899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30859" y="27899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292412" y="278997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900903" y="4493852"/>
            <a:ext cx="24668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social issues in your community can Design Thinking address?</a:t>
            </a:r>
            <a:endParaRPr kumimoji="0" lang="en-US"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6" name="CuadroTexto 555"/>
          <p:cNvSpPr txBox="1"/>
          <p:nvPr/>
        </p:nvSpPr>
        <p:spPr>
          <a:xfrm>
            <a:off x="3605609" y="4499150"/>
            <a:ext cx="24835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to involve community members in Design Thinking for inclusive solutions?</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8" name="CuadroTexto 557"/>
          <p:cNvSpPr txBox="1"/>
          <p:nvPr/>
        </p:nvSpPr>
        <p:spPr>
          <a:xfrm>
            <a:off x="6239247" y="4499149"/>
            <a:ext cx="251309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to collaborate for structural change using Design Thinking?</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0" name="CuadroTexto 559"/>
          <p:cNvSpPr txBox="1"/>
          <p:nvPr/>
        </p:nvSpPr>
        <p:spPr>
          <a:xfrm>
            <a:off x="8876900" y="4431884"/>
            <a:ext cx="25130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to measure success of Design Thinking for sustainable social change?</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p:txBody>
          <a:bodyPr/>
          <a:lstStyle/>
          <a:p>
            <a:r>
              <a:rPr lang="hr-BA" dirty="0"/>
              <a:t>Let’s think about how</a:t>
            </a:r>
            <a:r>
              <a:rPr lang="hr-BA" u="sng" dirty="0"/>
              <a:t> to bring social change using design thinking</a:t>
            </a:r>
            <a:endParaRPr lang="en-US" u="sng" dirty="0"/>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520358" y="3104257"/>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32572" y="3141664"/>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1838617" y="3236915"/>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9644516" y="3105948"/>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003054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80987" y="2529636"/>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06889" y="2529636"/>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hr-BA" dirty="0"/>
              <a:t>Tips and Hints</a:t>
            </a:r>
            <a:endParaRPr lang="en-US" dirty="0"/>
          </a:p>
        </p:txBody>
      </p:sp>
      <p:sp>
        <p:nvSpPr>
          <p:cNvPr id="51" name="CuadroTexto 553">
            <a:extLst>
              <a:ext uri="{FF2B5EF4-FFF2-40B4-BE49-F238E27FC236}">
                <a16:creationId xmlns:a16="http://schemas.microsoft.com/office/drawing/2014/main" id="{B37FB18C-4B0E-E8E8-014D-7D073460B019}"/>
              </a:ext>
            </a:extLst>
          </p:cNvPr>
          <p:cNvSpPr txBox="1"/>
          <p:nvPr/>
        </p:nvSpPr>
        <p:spPr>
          <a:xfrm>
            <a:off x="1097843" y="572597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grpSp>
        <p:nvGrpSpPr>
          <p:cNvPr id="55" name="Graphic 3">
            <a:extLst>
              <a:ext uri="{FF2B5EF4-FFF2-40B4-BE49-F238E27FC236}">
                <a16:creationId xmlns:a16="http://schemas.microsoft.com/office/drawing/2014/main" id="{24FDC6B6-136A-13D0-EDD7-92247A8B0266}"/>
              </a:ext>
            </a:extLst>
          </p:cNvPr>
          <p:cNvGrpSpPr/>
          <p:nvPr/>
        </p:nvGrpSpPr>
        <p:grpSpPr>
          <a:xfrm>
            <a:off x="5455139" y="5443620"/>
            <a:ext cx="348938" cy="393756"/>
            <a:chOff x="4643578" y="432838"/>
            <a:chExt cx="1028134" cy="1160188"/>
          </a:xfrm>
          <a:solidFill>
            <a:schemeClr val="bg1"/>
          </a:solidFill>
        </p:grpSpPr>
        <p:sp>
          <p:nvSpPr>
            <p:cNvPr id="56" name="Freeform 1033">
              <a:extLst>
                <a:ext uri="{FF2B5EF4-FFF2-40B4-BE49-F238E27FC236}">
                  <a16:creationId xmlns:a16="http://schemas.microsoft.com/office/drawing/2014/main" id="{F7F5ACDA-AA27-3B70-2BB3-C7C2AFF9DAF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7" name="Graphic 3">
              <a:extLst>
                <a:ext uri="{FF2B5EF4-FFF2-40B4-BE49-F238E27FC236}">
                  <a16:creationId xmlns:a16="http://schemas.microsoft.com/office/drawing/2014/main" id="{50E8265B-8DFC-A6A1-854E-12831A8FA653}"/>
                </a:ext>
              </a:extLst>
            </p:cNvPr>
            <p:cNvGrpSpPr/>
            <p:nvPr/>
          </p:nvGrpSpPr>
          <p:grpSpPr>
            <a:xfrm>
              <a:off x="4643578" y="432838"/>
              <a:ext cx="1028134" cy="1160188"/>
              <a:chOff x="4643578" y="432838"/>
              <a:chExt cx="1028134" cy="1160188"/>
            </a:xfrm>
            <a:grpFill/>
          </p:grpSpPr>
          <p:sp>
            <p:nvSpPr>
              <p:cNvPr id="58" name="Freeform 1035">
                <a:extLst>
                  <a:ext uri="{FF2B5EF4-FFF2-40B4-BE49-F238E27FC236}">
                    <a16:creationId xmlns:a16="http://schemas.microsoft.com/office/drawing/2014/main" id="{BCE117BE-1D48-13D9-8FD8-CF47D5E3218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9" name="Graphic 3">
                <a:extLst>
                  <a:ext uri="{FF2B5EF4-FFF2-40B4-BE49-F238E27FC236}">
                    <a16:creationId xmlns:a16="http://schemas.microsoft.com/office/drawing/2014/main" id="{8B078D21-278F-3FDD-9D7D-F32C03C84A12}"/>
                  </a:ext>
                </a:extLst>
              </p:cNvPr>
              <p:cNvGrpSpPr/>
              <p:nvPr/>
            </p:nvGrpSpPr>
            <p:grpSpPr>
              <a:xfrm>
                <a:off x="4643578" y="432838"/>
                <a:ext cx="1028134" cy="1160188"/>
                <a:chOff x="4643578" y="432838"/>
                <a:chExt cx="1028134" cy="1160188"/>
              </a:xfrm>
              <a:grpFill/>
            </p:grpSpPr>
            <p:sp>
              <p:nvSpPr>
                <p:cNvPr id="60" name="Freeform 1037">
                  <a:extLst>
                    <a:ext uri="{FF2B5EF4-FFF2-40B4-BE49-F238E27FC236}">
                      <a16:creationId xmlns:a16="http://schemas.microsoft.com/office/drawing/2014/main" id="{011A6384-BE82-9203-0D0B-AAE001860DC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1038">
                  <a:extLst>
                    <a:ext uri="{FF2B5EF4-FFF2-40B4-BE49-F238E27FC236}">
                      <a16:creationId xmlns:a16="http://schemas.microsoft.com/office/drawing/2014/main" id="{2A248B52-6BBC-49EE-D2F5-06980DA02D9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62" name="Graphic 3">
            <a:extLst>
              <a:ext uri="{FF2B5EF4-FFF2-40B4-BE49-F238E27FC236}">
                <a16:creationId xmlns:a16="http://schemas.microsoft.com/office/drawing/2014/main" id="{16FA85A4-55B8-320A-B62A-090FFC3FB99D}"/>
              </a:ext>
            </a:extLst>
          </p:cNvPr>
          <p:cNvGrpSpPr/>
          <p:nvPr/>
        </p:nvGrpSpPr>
        <p:grpSpPr>
          <a:xfrm>
            <a:off x="7963876" y="4685626"/>
            <a:ext cx="351029" cy="329372"/>
            <a:chOff x="6615628" y="2116894"/>
            <a:chExt cx="1066935" cy="1001108"/>
          </a:xfrm>
          <a:solidFill>
            <a:schemeClr val="bg1"/>
          </a:solidFill>
        </p:grpSpPr>
        <p:sp>
          <p:nvSpPr>
            <p:cNvPr id="63" name="Freeform 1128">
              <a:extLst>
                <a:ext uri="{FF2B5EF4-FFF2-40B4-BE49-F238E27FC236}">
                  <a16:creationId xmlns:a16="http://schemas.microsoft.com/office/drawing/2014/main" id="{67DB21CE-F046-A3DB-B861-FF1B465A364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5" name="Graphic 3">
              <a:extLst>
                <a:ext uri="{FF2B5EF4-FFF2-40B4-BE49-F238E27FC236}">
                  <a16:creationId xmlns:a16="http://schemas.microsoft.com/office/drawing/2014/main" id="{8F45632F-FD23-32D1-640C-9CE7B13B0785}"/>
                </a:ext>
              </a:extLst>
            </p:cNvPr>
            <p:cNvGrpSpPr/>
            <p:nvPr/>
          </p:nvGrpSpPr>
          <p:grpSpPr>
            <a:xfrm>
              <a:off x="6615628" y="2116894"/>
              <a:ext cx="1066935" cy="1001108"/>
              <a:chOff x="6615628" y="2116894"/>
              <a:chExt cx="1066935" cy="1001108"/>
            </a:xfrm>
            <a:grpFill/>
          </p:grpSpPr>
          <p:sp>
            <p:nvSpPr>
              <p:cNvPr id="66" name="Freeform 1130">
                <a:extLst>
                  <a:ext uri="{FF2B5EF4-FFF2-40B4-BE49-F238E27FC236}">
                    <a16:creationId xmlns:a16="http://schemas.microsoft.com/office/drawing/2014/main" id="{A359A1D6-F12D-9033-0BD9-3F3FBF84548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1131">
                <a:extLst>
                  <a:ext uri="{FF2B5EF4-FFF2-40B4-BE49-F238E27FC236}">
                    <a16:creationId xmlns:a16="http://schemas.microsoft.com/office/drawing/2014/main" id="{F557134A-4A5A-9651-AF83-ECF8BCE4CFB4}"/>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1132">
                <a:extLst>
                  <a:ext uri="{FF2B5EF4-FFF2-40B4-BE49-F238E27FC236}">
                    <a16:creationId xmlns:a16="http://schemas.microsoft.com/office/drawing/2014/main" id="{187C77F0-DD3F-1006-A662-EF40FD78C9C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1133">
                <a:extLst>
                  <a:ext uri="{FF2B5EF4-FFF2-40B4-BE49-F238E27FC236}">
                    <a16:creationId xmlns:a16="http://schemas.microsoft.com/office/drawing/2014/main" id="{0CFC76AA-A57F-A3F8-7CCE-E434A2CED52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1134">
                <a:extLst>
                  <a:ext uri="{FF2B5EF4-FFF2-40B4-BE49-F238E27FC236}">
                    <a16:creationId xmlns:a16="http://schemas.microsoft.com/office/drawing/2014/main" id="{8AF0511D-5BDB-D3CA-BA07-355BD47E26D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1135">
                <a:extLst>
                  <a:ext uri="{FF2B5EF4-FFF2-40B4-BE49-F238E27FC236}">
                    <a16:creationId xmlns:a16="http://schemas.microsoft.com/office/drawing/2014/main" id="{97F8C53E-22B9-C594-21B3-1ADE7AAB482D}"/>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1136">
                <a:extLst>
                  <a:ext uri="{FF2B5EF4-FFF2-40B4-BE49-F238E27FC236}">
                    <a16:creationId xmlns:a16="http://schemas.microsoft.com/office/drawing/2014/main" id="{2C03B115-91C1-A473-E1EE-EA607BD58546}"/>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1137">
                <a:extLst>
                  <a:ext uri="{FF2B5EF4-FFF2-40B4-BE49-F238E27FC236}">
                    <a16:creationId xmlns:a16="http://schemas.microsoft.com/office/drawing/2014/main" id="{2BF03A2D-C92A-0A80-BEBE-FE354281D57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1138">
                <a:extLst>
                  <a:ext uri="{FF2B5EF4-FFF2-40B4-BE49-F238E27FC236}">
                    <a16:creationId xmlns:a16="http://schemas.microsoft.com/office/drawing/2014/main" id="{505A31CF-CD4A-FFA5-91B0-D8A109E0722F}"/>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1139">
                <a:extLst>
                  <a:ext uri="{FF2B5EF4-FFF2-40B4-BE49-F238E27FC236}">
                    <a16:creationId xmlns:a16="http://schemas.microsoft.com/office/drawing/2014/main" id="{1394694C-0591-9BCD-6F8B-C19865B225B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1140">
                <a:extLst>
                  <a:ext uri="{FF2B5EF4-FFF2-40B4-BE49-F238E27FC236}">
                    <a16:creationId xmlns:a16="http://schemas.microsoft.com/office/drawing/2014/main" id="{CD2005E1-BA13-50E6-8826-6E9D4561365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7" name="Freeform 1141">
                <a:extLst>
                  <a:ext uri="{FF2B5EF4-FFF2-40B4-BE49-F238E27FC236}">
                    <a16:creationId xmlns:a16="http://schemas.microsoft.com/office/drawing/2014/main" id="{D1E93A9E-A5A4-FB31-698C-03905396C892}"/>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C56FBCC9-24C5-2C25-7AE9-DB76EE8F419C}"/>
              </a:ext>
            </a:extLst>
          </p:cNvPr>
          <p:cNvGrpSpPr/>
          <p:nvPr/>
        </p:nvGrpSpPr>
        <p:grpSpPr>
          <a:xfrm>
            <a:off x="2730691" y="4667434"/>
            <a:ext cx="294842" cy="294791"/>
            <a:chOff x="3258209" y="1217582"/>
            <a:chExt cx="4712093" cy="4711281"/>
          </a:xfrm>
          <a:solidFill>
            <a:schemeClr val="bg1"/>
          </a:solidFill>
        </p:grpSpPr>
        <p:sp>
          <p:nvSpPr>
            <p:cNvPr id="79" name="Freeform 31">
              <a:extLst>
                <a:ext uri="{FF2B5EF4-FFF2-40B4-BE49-F238E27FC236}">
                  <a16:creationId xmlns:a16="http://schemas.microsoft.com/office/drawing/2014/main" id="{7D406049-D201-8242-0B05-90F289899E7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8C0A1233-A3DC-187A-1482-475B68FE4067}"/>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D83486BC-5EBA-5449-507C-353ECC7D810F}"/>
                </a:ext>
              </a:extLst>
            </p:cNvPr>
            <p:cNvGrpSpPr/>
            <p:nvPr/>
          </p:nvGrpSpPr>
          <p:grpSpPr>
            <a:xfrm>
              <a:off x="3258209" y="1217582"/>
              <a:ext cx="4712093" cy="4711281"/>
              <a:chOff x="3258209" y="1217582"/>
              <a:chExt cx="4712093" cy="4711281"/>
            </a:xfrm>
            <a:grpFill/>
          </p:grpSpPr>
          <p:sp>
            <p:nvSpPr>
              <p:cNvPr id="82" name="Freeform 16">
                <a:extLst>
                  <a:ext uri="{FF2B5EF4-FFF2-40B4-BE49-F238E27FC236}">
                    <a16:creationId xmlns:a16="http://schemas.microsoft.com/office/drawing/2014/main" id="{D5DA0651-2DFF-022E-B953-97D7072B8A4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18">
                <a:extLst>
                  <a:ext uri="{FF2B5EF4-FFF2-40B4-BE49-F238E27FC236}">
                    <a16:creationId xmlns:a16="http://schemas.microsoft.com/office/drawing/2014/main" id="{3F807393-77F4-2493-F979-92B65F4D6D81}"/>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4" name="Freeform 19">
                <a:extLst>
                  <a:ext uri="{FF2B5EF4-FFF2-40B4-BE49-F238E27FC236}">
                    <a16:creationId xmlns:a16="http://schemas.microsoft.com/office/drawing/2014/main" id="{C685A827-C643-19C3-B795-47A214D526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20">
                <a:extLst>
                  <a:ext uri="{FF2B5EF4-FFF2-40B4-BE49-F238E27FC236}">
                    <a16:creationId xmlns:a16="http://schemas.microsoft.com/office/drawing/2014/main" id="{A5632650-5166-4A33-1A24-C911FF44D5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6" name="Freeform 21">
                <a:extLst>
                  <a:ext uri="{FF2B5EF4-FFF2-40B4-BE49-F238E27FC236}">
                    <a16:creationId xmlns:a16="http://schemas.microsoft.com/office/drawing/2014/main" id="{E66D88F7-4DCF-3170-A134-CC8A4A84096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7" name="Freeform 22">
                <a:extLst>
                  <a:ext uri="{FF2B5EF4-FFF2-40B4-BE49-F238E27FC236}">
                    <a16:creationId xmlns:a16="http://schemas.microsoft.com/office/drawing/2014/main" id="{4B2504ED-309E-DA78-179F-C9E63992EF4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8" name="Freeform 23">
                <a:extLst>
                  <a:ext uri="{FF2B5EF4-FFF2-40B4-BE49-F238E27FC236}">
                    <a16:creationId xmlns:a16="http://schemas.microsoft.com/office/drawing/2014/main" id="{237DD15D-0EF3-98A7-256B-96832800C9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9" name="Freeform 24">
                <a:extLst>
                  <a:ext uri="{FF2B5EF4-FFF2-40B4-BE49-F238E27FC236}">
                    <a16:creationId xmlns:a16="http://schemas.microsoft.com/office/drawing/2014/main" id="{4DF553C6-3879-8E16-B761-4D1B63499EE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0" name="Freeform 25">
                <a:extLst>
                  <a:ext uri="{FF2B5EF4-FFF2-40B4-BE49-F238E27FC236}">
                    <a16:creationId xmlns:a16="http://schemas.microsoft.com/office/drawing/2014/main" id="{0DCA158D-D3B1-9B23-1228-0D5431EA0E4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1" name="Freeform 26">
                <a:extLst>
                  <a:ext uri="{FF2B5EF4-FFF2-40B4-BE49-F238E27FC236}">
                    <a16:creationId xmlns:a16="http://schemas.microsoft.com/office/drawing/2014/main" id="{7E012F8E-3041-40D8-D0DC-85DD10AC222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2" name="Freeform 27">
                <a:extLst>
                  <a:ext uri="{FF2B5EF4-FFF2-40B4-BE49-F238E27FC236}">
                    <a16:creationId xmlns:a16="http://schemas.microsoft.com/office/drawing/2014/main" id="{A39F16B2-106E-04D8-23D7-9C02A646FD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3" name="Freeform 28">
                <a:extLst>
                  <a:ext uri="{FF2B5EF4-FFF2-40B4-BE49-F238E27FC236}">
                    <a16:creationId xmlns:a16="http://schemas.microsoft.com/office/drawing/2014/main" id="{786CF0E5-0E39-7C5D-618C-FAD62B2F7B5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4" name="Freeform 29">
                <a:extLst>
                  <a:ext uri="{FF2B5EF4-FFF2-40B4-BE49-F238E27FC236}">
                    <a16:creationId xmlns:a16="http://schemas.microsoft.com/office/drawing/2014/main" id="{4F0C9BCD-B052-FD8B-0267-6DA75AFD14E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5" name="Freeform 30">
                <a:extLst>
                  <a:ext uri="{FF2B5EF4-FFF2-40B4-BE49-F238E27FC236}">
                    <a16:creationId xmlns:a16="http://schemas.microsoft.com/office/drawing/2014/main" id="{DE6B9CB2-1AE9-AF05-96AE-DAF08E096E0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96" name="Group 95">
            <a:extLst>
              <a:ext uri="{FF2B5EF4-FFF2-40B4-BE49-F238E27FC236}">
                <a16:creationId xmlns:a16="http://schemas.microsoft.com/office/drawing/2014/main" id="{5516C408-E52C-E89F-8406-C85A0130AA34}"/>
              </a:ext>
            </a:extLst>
          </p:cNvPr>
          <p:cNvGrpSpPr/>
          <p:nvPr/>
        </p:nvGrpSpPr>
        <p:grpSpPr>
          <a:xfrm>
            <a:off x="10736423" y="5443620"/>
            <a:ext cx="361196" cy="419190"/>
            <a:chOff x="8360213" y="3458151"/>
            <a:chExt cx="853935" cy="991043"/>
          </a:xfrm>
          <a:solidFill>
            <a:schemeClr val="bg1"/>
          </a:solidFill>
        </p:grpSpPr>
        <p:grpSp>
          <p:nvGrpSpPr>
            <p:cNvPr id="97" name="Graphic 2">
              <a:extLst>
                <a:ext uri="{FF2B5EF4-FFF2-40B4-BE49-F238E27FC236}">
                  <a16:creationId xmlns:a16="http://schemas.microsoft.com/office/drawing/2014/main" id="{C0B4E6F9-18D5-0E4A-7A13-1D8E6F3B3EA0}"/>
                </a:ext>
              </a:extLst>
            </p:cNvPr>
            <p:cNvGrpSpPr/>
            <p:nvPr userDrawn="1"/>
          </p:nvGrpSpPr>
          <p:grpSpPr>
            <a:xfrm>
              <a:off x="8599192" y="3595917"/>
              <a:ext cx="375982" cy="204367"/>
              <a:chOff x="2642504" y="3763150"/>
              <a:chExt cx="375982" cy="204367"/>
            </a:xfrm>
            <a:grpFill/>
          </p:grpSpPr>
          <p:sp>
            <p:nvSpPr>
              <p:cNvPr id="103" name="Freeform 102">
                <a:extLst>
                  <a:ext uri="{FF2B5EF4-FFF2-40B4-BE49-F238E27FC236}">
                    <a16:creationId xmlns:a16="http://schemas.microsoft.com/office/drawing/2014/main" id="{DBE73973-0604-8680-2B6E-26D3C094335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307027F7-3C79-D5AD-FF21-F068501B51D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98" name="Graphic 2">
              <a:extLst>
                <a:ext uri="{FF2B5EF4-FFF2-40B4-BE49-F238E27FC236}">
                  <a16:creationId xmlns:a16="http://schemas.microsoft.com/office/drawing/2014/main" id="{2AB3663F-0065-5638-2B32-65924AEDD77E}"/>
                </a:ext>
              </a:extLst>
            </p:cNvPr>
            <p:cNvGrpSpPr/>
            <p:nvPr userDrawn="1"/>
          </p:nvGrpSpPr>
          <p:grpSpPr>
            <a:xfrm>
              <a:off x="8360213" y="3458151"/>
              <a:ext cx="853935" cy="991043"/>
              <a:chOff x="2403525" y="3625384"/>
              <a:chExt cx="853935" cy="991043"/>
            </a:xfrm>
            <a:grpFill/>
          </p:grpSpPr>
          <p:sp>
            <p:nvSpPr>
              <p:cNvPr id="99" name="Freeform 98">
                <a:extLst>
                  <a:ext uri="{FF2B5EF4-FFF2-40B4-BE49-F238E27FC236}">
                    <a16:creationId xmlns:a16="http://schemas.microsoft.com/office/drawing/2014/main" id="{2344A4CA-4096-FFFE-E338-AF176E70B92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B2D8EE2D-44AD-C2AF-FBAA-A1E3E6BB842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A6AA78AD-03F2-F67D-4AD6-4717A66EB2D7}"/>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AEEA98D1-80D0-15D8-958F-ADC05D828B8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105" name="CuadroTexto 553">
            <a:extLst>
              <a:ext uri="{FF2B5EF4-FFF2-40B4-BE49-F238E27FC236}">
                <a16:creationId xmlns:a16="http://schemas.microsoft.com/office/drawing/2014/main" id="{2FC65A80-FE17-70B6-796F-DDDE0F034E58}"/>
              </a:ext>
            </a:extLst>
          </p:cNvPr>
          <p:cNvSpPr txBox="1"/>
          <p:nvPr/>
        </p:nvSpPr>
        <p:spPr>
          <a:xfrm>
            <a:off x="960959" y="1524121"/>
            <a:ext cx="229154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social issues in your community can Design Thinking address?</a:t>
            </a:r>
            <a:endPar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90482" y="2580278"/>
            <a:ext cx="23590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to involve community members in Design Thinking for inclusive solutions?</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44719" y="1561939"/>
            <a:ext cx="233447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to collaborate for structural change using Design Thinking?</a:t>
            </a: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75198" y="2589927"/>
            <a:ext cx="238712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to measure success of Design Thinking for sustainable social change?</a:t>
            </a:r>
          </a:p>
        </p:txBody>
      </p:sp>
      <p:sp>
        <p:nvSpPr>
          <p:cNvPr id="109" name="Rectángulo 602">
            <a:extLst>
              <a:ext uri="{FF2B5EF4-FFF2-40B4-BE49-F238E27FC236}">
                <a16:creationId xmlns:a16="http://schemas.microsoft.com/office/drawing/2014/main" id="{299BA70E-D7BE-AF1E-6279-0AE0359BBEE1}"/>
              </a:ext>
            </a:extLst>
          </p:cNvPr>
          <p:cNvSpPr/>
          <p:nvPr/>
        </p:nvSpPr>
        <p:spPr>
          <a:xfrm>
            <a:off x="950641" y="2317286"/>
            <a:ext cx="2291547"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To identify the most pressing social issues facing your community, you can engage in community listening sessions, conduct surveys or focus groups, or review existing data on social and economic indicators.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606790" y="3351948"/>
            <a:ext cx="2290877"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Through co-design sessions and workshops to share perspectives and ideas. </a:t>
            </a:r>
            <a:r>
              <a:rPr lang="en-GB" sz="1600" dirty="0">
                <a:solidFill>
                  <a:srgbClr val="FFFFFF"/>
                </a:solidFill>
                <a:latin typeface="Calibri" panose="020F0502020204030204" pitchFamily="34" charset="0"/>
                <a:ea typeface="Lato" charset="0"/>
                <a:cs typeface="Calibri" panose="020F0502020204030204" pitchFamily="34" charset="0"/>
              </a:rPr>
              <a:t>Ensure inclusive decision-making by forming community advisory committees.</a:t>
            </a:r>
            <a:endParaRPr lang="en-US" sz="1600" dirty="0">
              <a:solidFill>
                <a:srgbClr val="FFFFFF"/>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243938" y="2320504"/>
            <a:ext cx="2334469"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Collaborate with local organisations, institutions and policymakers for structural change through partnerships and policy advocacy. Use Design Thinking to prioritise community needs and develop innovative models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6D72586-79E1-4112-AEB9-27085741CF22}"/>
              </a:ext>
            </a:extLst>
          </p:cNvPr>
          <p:cNvSpPr/>
          <p:nvPr/>
        </p:nvSpPr>
        <p:spPr>
          <a:xfrm>
            <a:off x="8914975" y="3373093"/>
            <a:ext cx="2355266"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Measure Design Thinking success with quantitative and qualitative metrics, including impact assessments and iterative testing. For example, conducting surveys, community feedback meetings etc.</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45060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fontScale="85000" lnSpcReduction="20000"/>
          </a:bodyPr>
          <a:lstStyle/>
          <a:p>
            <a:r>
              <a:rPr lang="en-GB" dirty="0"/>
              <a:t>Identify a pressing social issue in your community and use design thinking to develop a solution that creates meaningful and sustainable social change.</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2134572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5565085" y="2475205"/>
            <a:ext cx="3133255" cy="1236321"/>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8803686" y="1069241"/>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8912121" y="661431"/>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525444" y="617183"/>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5636236" y="209374"/>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803687" y="3045433"/>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665731" y="2082121"/>
            <a:ext cx="2478650" cy="662921"/>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912121" y="2637624"/>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856642" y="329596"/>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9147314" y="753613"/>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6041172" y="2153853"/>
            <a:ext cx="1911586" cy="4422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157279" y="2745127"/>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636236" y="879909"/>
            <a:ext cx="296545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Identify a pressing social issue in your community and use design thinking to develop a solution </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2" name="Rectángulo 602">
            <a:extLst>
              <a:ext uri="{FF2B5EF4-FFF2-40B4-BE49-F238E27FC236}">
                <a16:creationId xmlns:a16="http://schemas.microsoft.com/office/drawing/2014/main" id="{8BD74F46-EE91-4B6C-DD4F-C1DCDE926F8C}"/>
              </a:ext>
            </a:extLst>
          </p:cNvPr>
          <p:cNvSpPr/>
          <p:nvPr/>
        </p:nvSpPr>
        <p:spPr>
          <a:xfrm>
            <a:off x="9086476" y="1344882"/>
            <a:ext cx="26049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Calibri" panose="020F0502020204030204" pitchFamily="34" charset="0"/>
                <a:ea typeface="Lato" charset="0"/>
                <a:cs typeface="Calibri" panose="020F0502020204030204" pitchFamily="34" charset="0"/>
              </a:rPr>
              <a:t>Research into your community to identify the main social issues.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754754" y="2780142"/>
            <a:ext cx="276614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Brainstorm using the design thinking approach to come up with solutions for the issue.</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9086477" y="3305133"/>
            <a:ext cx="26049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Choose a solution to implement and create a plan for how to put it into action.</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p:txBody>
          <a:bodyPr/>
          <a:lstStyle/>
          <a:p>
            <a:r>
              <a:rPr lang="hr-BA" dirty="0"/>
              <a:t>Remember, this is just an exercise and you do not have to spend days working on this. The goal here is that you get the feeling of what design thinking is and how you can use it to create a better community for you and your neighbors, friends, colleagues, and peers. </a:t>
            </a:r>
            <a:endParaRPr lang="en-US" dirty="0"/>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
        <p:nvSpPr>
          <p:cNvPr id="3" name="Freeform 179">
            <a:extLst>
              <a:ext uri="{FF2B5EF4-FFF2-40B4-BE49-F238E27FC236}">
                <a16:creationId xmlns:a16="http://schemas.microsoft.com/office/drawing/2014/main" id="{288F8509-C9FA-DCF9-5D08-65F07F9513A1}"/>
              </a:ext>
            </a:extLst>
          </p:cNvPr>
          <p:cNvSpPr>
            <a:spLocks noChangeArrowheads="1"/>
          </p:cNvSpPr>
          <p:nvPr/>
        </p:nvSpPr>
        <p:spPr bwMode="auto">
          <a:xfrm>
            <a:off x="8737832" y="4912042"/>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 name="Freeform 180">
            <a:extLst>
              <a:ext uri="{FF2B5EF4-FFF2-40B4-BE49-F238E27FC236}">
                <a16:creationId xmlns:a16="http://schemas.microsoft.com/office/drawing/2014/main" id="{17CCB26E-B135-543E-3059-499AB8CCAB6A}"/>
              </a:ext>
            </a:extLst>
          </p:cNvPr>
          <p:cNvSpPr>
            <a:spLocks noChangeArrowheads="1"/>
          </p:cNvSpPr>
          <p:nvPr/>
        </p:nvSpPr>
        <p:spPr bwMode="auto">
          <a:xfrm>
            <a:off x="8846266" y="4504233"/>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 name="CuadroTexto 601">
            <a:extLst>
              <a:ext uri="{FF2B5EF4-FFF2-40B4-BE49-F238E27FC236}">
                <a16:creationId xmlns:a16="http://schemas.microsoft.com/office/drawing/2014/main" id="{2FFA0060-DB6B-B203-1ED8-4E963D22F64E}"/>
              </a:ext>
            </a:extLst>
          </p:cNvPr>
          <p:cNvSpPr txBox="1"/>
          <p:nvPr/>
        </p:nvSpPr>
        <p:spPr>
          <a:xfrm>
            <a:off x="9091424" y="4611736"/>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5</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8" name="Rectángulo 602">
            <a:extLst>
              <a:ext uri="{FF2B5EF4-FFF2-40B4-BE49-F238E27FC236}">
                <a16:creationId xmlns:a16="http://schemas.microsoft.com/office/drawing/2014/main" id="{18C43C94-C001-D60A-07BB-BD0518E96762}"/>
              </a:ext>
            </a:extLst>
          </p:cNvPr>
          <p:cNvSpPr/>
          <p:nvPr/>
        </p:nvSpPr>
        <p:spPr>
          <a:xfrm>
            <a:off x="9020622" y="5198624"/>
            <a:ext cx="26049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Reflect on the design thinking process and how it helped you create a solution. </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9" name="Freeform 170">
            <a:extLst>
              <a:ext uri="{FF2B5EF4-FFF2-40B4-BE49-F238E27FC236}">
                <a16:creationId xmlns:a16="http://schemas.microsoft.com/office/drawing/2014/main" id="{411C70B6-A494-F9BC-ED9E-47810B14E139}"/>
              </a:ext>
            </a:extLst>
          </p:cNvPr>
          <p:cNvSpPr>
            <a:spLocks noChangeArrowheads="1"/>
          </p:cNvSpPr>
          <p:nvPr/>
        </p:nvSpPr>
        <p:spPr bwMode="auto">
          <a:xfrm>
            <a:off x="5511157" y="4375712"/>
            <a:ext cx="3133255" cy="1236321"/>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 name="Freeform 171">
            <a:extLst>
              <a:ext uri="{FF2B5EF4-FFF2-40B4-BE49-F238E27FC236}">
                <a16:creationId xmlns:a16="http://schemas.microsoft.com/office/drawing/2014/main" id="{465F5765-EB2D-335A-F561-A9AE30A01515}"/>
              </a:ext>
            </a:extLst>
          </p:cNvPr>
          <p:cNvSpPr>
            <a:spLocks noChangeArrowheads="1"/>
          </p:cNvSpPr>
          <p:nvPr/>
        </p:nvSpPr>
        <p:spPr bwMode="auto">
          <a:xfrm>
            <a:off x="5611803" y="3982628"/>
            <a:ext cx="2478650" cy="662921"/>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1" name="CuadroTexto 600">
            <a:extLst>
              <a:ext uri="{FF2B5EF4-FFF2-40B4-BE49-F238E27FC236}">
                <a16:creationId xmlns:a16="http://schemas.microsoft.com/office/drawing/2014/main" id="{4095FF98-C8D4-656F-10A7-5E0337F83226}"/>
              </a:ext>
            </a:extLst>
          </p:cNvPr>
          <p:cNvSpPr txBox="1"/>
          <p:nvPr/>
        </p:nvSpPr>
        <p:spPr>
          <a:xfrm>
            <a:off x="5987244" y="4054360"/>
            <a:ext cx="1911586" cy="4422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4</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2" name="Rectángulo 602">
            <a:extLst>
              <a:ext uri="{FF2B5EF4-FFF2-40B4-BE49-F238E27FC236}">
                <a16:creationId xmlns:a16="http://schemas.microsoft.com/office/drawing/2014/main" id="{62AEBEC9-2658-25D3-DDA4-B952B27AC2CE}"/>
              </a:ext>
            </a:extLst>
          </p:cNvPr>
          <p:cNvSpPr/>
          <p:nvPr/>
        </p:nvSpPr>
        <p:spPr>
          <a:xfrm>
            <a:off x="5760478" y="4682151"/>
            <a:ext cx="299407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Measure success using both quantitative and qualitative metrics.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6537702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8668420" y="1865355"/>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668420" y="341517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8668420" y="4787734"/>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2853205" y="1933529"/>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2853205" y="3415171"/>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2853205" y="4833183"/>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55" name="CuadroTexto 554"/>
          <p:cNvSpPr txBox="1"/>
          <p:nvPr/>
        </p:nvSpPr>
        <p:spPr>
          <a:xfrm>
            <a:off x="971550" y="1820358"/>
            <a:ext cx="170569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this tool</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898613" y="3344095"/>
            <a:ext cx="178012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Download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047751" y="4734061"/>
            <a:ext cx="163189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Analyse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1" name="CuadroTexto 560"/>
          <p:cNvSpPr txBox="1"/>
          <p:nvPr/>
        </p:nvSpPr>
        <p:spPr>
          <a:xfrm>
            <a:off x="9489493" y="1738885"/>
            <a:ext cx="1191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9476038" y="2057739"/>
            <a:ext cx="205884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3"/>
              </a:rPr>
              <a:t>Guide</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to Co-Design with design thinking. Getting everyone involved to get the best solutions.</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563" name="CuadroTexto 562"/>
          <p:cNvSpPr txBox="1"/>
          <p:nvPr/>
        </p:nvSpPr>
        <p:spPr>
          <a:xfrm>
            <a:off x="9489492" y="3294734"/>
            <a:ext cx="1407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9502946" y="4668857"/>
            <a:ext cx="1641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 </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6" name="Rectángulo 561">
            <a:extLst>
              <a:ext uri="{FF2B5EF4-FFF2-40B4-BE49-F238E27FC236}">
                <a16:creationId xmlns:a16="http://schemas.microsoft.com/office/drawing/2014/main" id="{DF15980D-F324-DBE7-9459-6ECCD501F958}"/>
              </a:ext>
            </a:extLst>
          </p:cNvPr>
          <p:cNvSpPr/>
          <p:nvPr/>
        </p:nvSpPr>
        <p:spPr>
          <a:xfrm>
            <a:off x="9338796" y="3618081"/>
            <a:ext cx="268126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Shor</a:t>
            </a:r>
            <a:r>
              <a:rPr lang="en-GB" sz="1400" dirty="0">
                <a:solidFill>
                  <a:srgbClr val="086D6E"/>
                </a:solidFill>
                <a:latin typeface="Calibri" panose="020F0502020204030204" pitchFamily="34" charset="0"/>
                <a:ea typeface="Lato" charset="0"/>
                <a:cs typeface="Calibri" panose="020F0502020204030204" pitchFamily="34" charset="0"/>
              </a:rPr>
              <a:t>t film on how useful </a:t>
            </a:r>
            <a:r>
              <a:rPr lang="en-GB" sz="1400" dirty="0">
                <a:solidFill>
                  <a:srgbClr val="086D6E"/>
                </a:solidFill>
                <a:latin typeface="Calibri" panose="020F0502020204030204" pitchFamily="34" charset="0"/>
                <a:ea typeface="Lato" charset="0"/>
                <a:cs typeface="Calibri" panose="020F0502020204030204" pitchFamily="34" charset="0"/>
                <a:hlinkClick r:id="rId4"/>
              </a:rPr>
              <a:t>Storytelling</a:t>
            </a:r>
            <a:r>
              <a:rPr lang="en-GB" sz="1400" dirty="0">
                <a:solidFill>
                  <a:srgbClr val="086D6E"/>
                </a:solidFill>
                <a:latin typeface="Calibri" panose="020F0502020204030204" pitchFamily="34" charset="0"/>
                <a:ea typeface="Lato" charset="0"/>
                <a:cs typeface="Calibri" panose="020F0502020204030204" pitchFamily="34" charset="0"/>
              </a:rPr>
              <a:t> within design thinking is. As it helps you get your ideas across at a more human level.</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9489492" y="5039700"/>
            <a:ext cx="2327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Article on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5"/>
              </a:rPr>
              <a:t>Impact evaluations</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To help you see if your idea is solving the problem or not.</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8" name="Rectángulo 561">
            <a:extLst>
              <a:ext uri="{FF2B5EF4-FFF2-40B4-BE49-F238E27FC236}">
                <a16:creationId xmlns:a16="http://schemas.microsoft.com/office/drawing/2014/main" id="{86998D99-5EF3-E0FE-5A1D-3470884B4D84}"/>
              </a:ext>
            </a:extLst>
          </p:cNvPr>
          <p:cNvSpPr/>
          <p:nvPr/>
        </p:nvSpPr>
        <p:spPr>
          <a:xfrm>
            <a:off x="1217962" y="5095651"/>
            <a:ext cx="181734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6"/>
              </a:rPr>
              <a:t>Prototyping: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A guide to Prototyping with the use of Design Thinking.</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9" name="Rectángulo 561">
            <a:extLst>
              <a:ext uri="{FF2B5EF4-FFF2-40B4-BE49-F238E27FC236}">
                <a16:creationId xmlns:a16="http://schemas.microsoft.com/office/drawing/2014/main" id="{9636DB39-4750-541F-33B9-CE30E6698CC8}"/>
              </a:ext>
            </a:extLst>
          </p:cNvPr>
          <p:cNvSpPr/>
          <p:nvPr/>
        </p:nvSpPr>
        <p:spPr>
          <a:xfrm>
            <a:off x="171938" y="3715913"/>
            <a:ext cx="273736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7"/>
              </a:rPr>
              <a:t>Brainstorming: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There are many simple brainstorming sites out there like Miro but you can always use a pen and some post it notes.</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477772" y="2182386"/>
            <a:ext cx="253905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86D6E"/>
                </a:solidFill>
                <a:latin typeface="Calibri" panose="020F0502020204030204" pitchFamily="34" charset="0"/>
                <a:ea typeface="Lato" charset="0"/>
                <a:cs typeface="Calibri" panose="020F0502020204030204" pitchFamily="34" charset="0"/>
                <a:hlinkClick r:id="rId8"/>
              </a:rPr>
              <a:t>Empathy Mapping: </a:t>
            </a:r>
            <a:r>
              <a:rPr lang="en-GB" sz="1400" dirty="0">
                <a:solidFill>
                  <a:srgbClr val="086D6E"/>
                </a:solidFill>
                <a:latin typeface="Calibri" panose="020F0502020204030204" pitchFamily="34" charset="0"/>
                <a:ea typeface="Lato" charset="0"/>
                <a:cs typeface="Calibri" panose="020F0502020204030204" pitchFamily="34" charset="0"/>
              </a:rPr>
              <a:t>Tool for understanding audience perspectives through visual representation of thoughts and emotions.</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pic>
        <p:nvPicPr>
          <p:cNvPr id="12" name="Graphic 11" descr="Eye with solid fill">
            <a:extLst>
              <a:ext uri="{FF2B5EF4-FFF2-40B4-BE49-F238E27FC236}">
                <a16:creationId xmlns:a16="http://schemas.microsoft.com/office/drawing/2014/main" id="{36F870F6-5FB1-AADB-ACA1-1CE97CC5FD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04449" y="3450035"/>
            <a:ext cx="531755" cy="531755"/>
          </a:xfrm>
          <a:prstGeom prst="rect">
            <a:avLst/>
          </a:prstGeom>
        </p:spPr>
      </p:pic>
      <p:pic>
        <p:nvPicPr>
          <p:cNvPr id="13" name="Graphic 12" descr="Eye with solid fill">
            <a:extLst>
              <a:ext uri="{FF2B5EF4-FFF2-40B4-BE49-F238E27FC236}">
                <a16:creationId xmlns:a16="http://schemas.microsoft.com/office/drawing/2014/main" id="{DFB5AE60-E9F9-B1AA-EBAF-4759C0AEFF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50443" y="4285521"/>
            <a:ext cx="531755" cy="531755"/>
          </a:xfrm>
          <a:prstGeom prst="rect">
            <a:avLst/>
          </a:prstGeom>
        </p:spPr>
      </p:pic>
      <p:pic>
        <p:nvPicPr>
          <p:cNvPr id="15" name="Graphic 14" descr="Books with solid fill">
            <a:extLst>
              <a:ext uri="{FF2B5EF4-FFF2-40B4-BE49-F238E27FC236}">
                <a16:creationId xmlns:a16="http://schemas.microsoft.com/office/drawing/2014/main" id="{F5817F20-E87F-A2D8-401A-6A69D11E75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65506" y="1993660"/>
            <a:ext cx="405128" cy="405128"/>
          </a:xfrm>
          <a:prstGeom prst="rect">
            <a:avLst/>
          </a:prstGeom>
        </p:spPr>
      </p:pic>
      <p:pic>
        <p:nvPicPr>
          <p:cNvPr id="16" name="Graphic 15" descr="Books with solid fill">
            <a:extLst>
              <a:ext uri="{FF2B5EF4-FFF2-40B4-BE49-F238E27FC236}">
                <a16:creationId xmlns:a16="http://schemas.microsoft.com/office/drawing/2014/main" id="{7C066762-8AFA-527A-89A4-E013718E2A6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68314" y="4883474"/>
            <a:ext cx="405128" cy="405128"/>
          </a:xfrm>
          <a:prstGeom prst="rect">
            <a:avLst/>
          </a:prstGeom>
        </p:spPr>
      </p:pic>
      <p:pic>
        <p:nvPicPr>
          <p:cNvPr id="17" name="Graphic 16" descr="Books with solid fill">
            <a:extLst>
              <a:ext uri="{FF2B5EF4-FFF2-40B4-BE49-F238E27FC236}">
                <a16:creationId xmlns:a16="http://schemas.microsoft.com/office/drawing/2014/main" id="{CD17B578-E740-CDFC-4C2D-69BD99EF9E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38279" y="2538018"/>
            <a:ext cx="405128" cy="405128"/>
          </a:xfrm>
          <a:prstGeom prst="rect">
            <a:avLst/>
          </a:prstGeom>
        </p:spPr>
      </p:pic>
      <p:pic>
        <p:nvPicPr>
          <p:cNvPr id="18" name="Graphic 17" descr="Books with solid fill">
            <a:extLst>
              <a:ext uri="{FF2B5EF4-FFF2-40B4-BE49-F238E27FC236}">
                <a16:creationId xmlns:a16="http://schemas.microsoft.com/office/drawing/2014/main" id="{0B6A5891-69A8-72D4-1483-DEC63E1BCA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22706" y="2450860"/>
            <a:ext cx="405128" cy="405128"/>
          </a:xfrm>
          <a:prstGeom prst="rect">
            <a:avLst/>
          </a:prstGeom>
        </p:spPr>
      </p:pic>
      <p:pic>
        <p:nvPicPr>
          <p:cNvPr id="19" name="Graphic 18" descr="Books with solid fill">
            <a:extLst>
              <a:ext uri="{FF2B5EF4-FFF2-40B4-BE49-F238E27FC236}">
                <a16:creationId xmlns:a16="http://schemas.microsoft.com/office/drawing/2014/main" id="{DF9CAD73-1EFA-1563-7022-05C2104647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39686" y="4953814"/>
            <a:ext cx="405128" cy="405128"/>
          </a:xfrm>
          <a:prstGeom prst="rect">
            <a:avLst/>
          </a:prstGeom>
        </p:spPr>
      </p:pic>
      <p:pic>
        <p:nvPicPr>
          <p:cNvPr id="21" name="Graphic 20" descr="Magnifying glass with solid fill">
            <a:extLst>
              <a:ext uri="{FF2B5EF4-FFF2-40B4-BE49-F238E27FC236}">
                <a16:creationId xmlns:a16="http://schemas.microsoft.com/office/drawing/2014/main" id="{E5CFD41B-909A-EF57-0680-0E8319E997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34690" y="4932904"/>
            <a:ext cx="444896" cy="444896"/>
          </a:xfrm>
          <a:prstGeom prst="rect">
            <a:avLst/>
          </a:prstGeom>
        </p:spPr>
      </p:pic>
      <p:pic>
        <p:nvPicPr>
          <p:cNvPr id="22" name="Graphic 21" descr="Magnifying glass with solid fill">
            <a:extLst>
              <a:ext uri="{FF2B5EF4-FFF2-40B4-BE49-F238E27FC236}">
                <a16:creationId xmlns:a16="http://schemas.microsoft.com/office/drawing/2014/main" id="{98F6871D-B294-7D1E-E6AD-EE4F7B7BBC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77505" y="4904135"/>
            <a:ext cx="444896" cy="444896"/>
          </a:xfrm>
          <a:prstGeom prst="rect">
            <a:avLst/>
          </a:prstGeom>
        </p:spPr>
      </p:pic>
      <p:pic>
        <p:nvPicPr>
          <p:cNvPr id="24" name="Graphic 23" descr="Monitor with solid fill">
            <a:extLst>
              <a:ext uri="{FF2B5EF4-FFF2-40B4-BE49-F238E27FC236}">
                <a16:creationId xmlns:a16="http://schemas.microsoft.com/office/drawing/2014/main" id="{AE08A168-D60B-6FA0-77F6-88E8774845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15313" y="3498523"/>
            <a:ext cx="471220" cy="471220"/>
          </a:xfrm>
          <a:prstGeom prst="rect">
            <a:avLst/>
          </a:prstGeom>
        </p:spPr>
      </p:pic>
      <p:pic>
        <p:nvPicPr>
          <p:cNvPr id="26" name="Graphic 25" descr="Teacher with solid fill">
            <a:extLst>
              <a:ext uri="{FF2B5EF4-FFF2-40B4-BE49-F238E27FC236}">
                <a16:creationId xmlns:a16="http://schemas.microsoft.com/office/drawing/2014/main" id="{C6BEB81C-79A1-940C-1FAB-8AA0B1EF256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04241" y="1993660"/>
            <a:ext cx="503756" cy="503756"/>
          </a:xfrm>
          <a:prstGeom prst="rect">
            <a:avLst/>
          </a:prstGeom>
        </p:spPr>
      </p:pic>
      <p:pic>
        <p:nvPicPr>
          <p:cNvPr id="28" name="Graphic 27" descr="Arrow: Straight with solid fill">
            <a:extLst>
              <a:ext uri="{FF2B5EF4-FFF2-40B4-BE49-F238E27FC236}">
                <a16:creationId xmlns:a16="http://schemas.microsoft.com/office/drawing/2014/main" id="{B990CC98-4CD3-8BA6-567A-6AE7E1D9BB2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6200000">
            <a:off x="2981658" y="3442799"/>
            <a:ext cx="334769" cy="334769"/>
          </a:xfrm>
          <a:prstGeom prst="rect">
            <a:avLst/>
          </a:prstGeom>
        </p:spPr>
      </p:pic>
      <p:pic>
        <p:nvPicPr>
          <p:cNvPr id="30" name="Graphic 29" descr="Tools with solid fill">
            <a:extLst>
              <a:ext uri="{FF2B5EF4-FFF2-40B4-BE49-F238E27FC236}">
                <a16:creationId xmlns:a16="http://schemas.microsoft.com/office/drawing/2014/main" id="{2496793F-A5F3-3EA7-BDAA-7D945A63714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112265" y="2151366"/>
            <a:ext cx="179865" cy="179865"/>
          </a:xfrm>
          <a:prstGeom prst="rect">
            <a:avLst/>
          </a:prstGeom>
        </p:spPr>
      </p:pic>
      <p:pic>
        <p:nvPicPr>
          <p:cNvPr id="31" name="Graphic 30" descr="Teacher with solid fill">
            <a:extLst>
              <a:ext uri="{FF2B5EF4-FFF2-40B4-BE49-F238E27FC236}">
                <a16:creationId xmlns:a16="http://schemas.microsoft.com/office/drawing/2014/main" id="{C6E609B6-922B-9EC2-F1E6-C60648A8612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227903" y="1933734"/>
            <a:ext cx="503756" cy="503756"/>
          </a:xfrm>
          <a:prstGeom prst="rect">
            <a:avLst/>
          </a:prstGeom>
        </p:spPr>
      </p:pic>
      <p:pic>
        <p:nvPicPr>
          <p:cNvPr id="32" name="Graphic 31" descr="Tools with solid fill">
            <a:extLst>
              <a:ext uri="{FF2B5EF4-FFF2-40B4-BE49-F238E27FC236}">
                <a16:creationId xmlns:a16="http://schemas.microsoft.com/office/drawing/2014/main" id="{55CCDCFC-ABDE-3863-E1EF-DADEF3AB918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450372" y="2097947"/>
            <a:ext cx="143352" cy="143352"/>
          </a:xfrm>
          <a:prstGeom prst="rect">
            <a:avLst/>
          </a:prstGeom>
        </p:spPr>
      </p:pic>
      <p:pic>
        <p:nvPicPr>
          <p:cNvPr id="33" name="Graphic 32" descr="Monitor with solid fill">
            <a:extLst>
              <a:ext uri="{FF2B5EF4-FFF2-40B4-BE49-F238E27FC236}">
                <a16:creationId xmlns:a16="http://schemas.microsoft.com/office/drawing/2014/main" id="{376BF973-2649-A1B5-FE7E-7E5093C6B72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23882" y="3446030"/>
            <a:ext cx="471220" cy="471220"/>
          </a:xfrm>
          <a:prstGeom prst="rect">
            <a:avLst/>
          </a:prstGeom>
        </p:spPr>
      </p:pic>
      <p:pic>
        <p:nvPicPr>
          <p:cNvPr id="34" name="Graphic 33" descr="Arrow: Straight with solid fill">
            <a:extLst>
              <a:ext uri="{FF2B5EF4-FFF2-40B4-BE49-F238E27FC236}">
                <a16:creationId xmlns:a16="http://schemas.microsoft.com/office/drawing/2014/main" id="{24E61F92-8DCB-A936-BC42-6C4DB77F6B5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6200000">
            <a:off x="4190227" y="3390306"/>
            <a:ext cx="334769" cy="334769"/>
          </a:xfrm>
          <a:prstGeom prst="rect">
            <a:avLst/>
          </a:prstGeom>
        </p:spPr>
      </p:pic>
    </p:spTree>
    <p:extLst>
      <p:ext uri="{BB962C8B-B14F-4D97-AF65-F5344CB8AC3E}">
        <p14:creationId xmlns:p14="http://schemas.microsoft.com/office/powerpoint/2010/main" val="27451092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now know what will solve your challenge, 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3968047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p:txBody>
          <a:bodyPr lIns="91440" tIns="45720" rIns="91440" bIns="45720" anchor="t"/>
          <a:lstStyle/>
          <a:p>
            <a:r>
              <a:rPr lang="hr-BA" dirty="0"/>
              <a:t>In this </a:t>
            </a:r>
            <a:r>
              <a:rPr lang="en-GB" dirty="0"/>
              <a:t>video you can see what Design Thinking is and the 5 steps you take to achieve it.</a:t>
            </a:r>
            <a:endParaRPr lang="hr-BA" dirty="0"/>
          </a:p>
          <a:p>
            <a:endParaRPr lang="hr-BA" dirty="0"/>
          </a:p>
          <a:p>
            <a:r>
              <a:rPr lang="hr-BA" dirty="0"/>
              <a:t>Click on the right to watch the video</a:t>
            </a:r>
            <a:r>
              <a:rPr lang="en-GB" dirty="0"/>
              <a:t>.</a:t>
            </a:r>
            <a:endParaRPr lang="en-US"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p:txBody>
          <a:bodyPr/>
          <a:lstStyle/>
          <a:p>
            <a:r>
              <a:rPr lang="hr-BA" dirty="0"/>
              <a:t>How it looks like?</a:t>
            </a:r>
            <a:endParaRPr lang="en-US" dirty="0"/>
          </a:p>
          <a:p>
            <a:endParaRPr lang="en-US" dirty="0"/>
          </a:p>
        </p:txBody>
      </p:sp>
      <p:pic>
        <p:nvPicPr>
          <p:cNvPr id="7" name="Picture Placeholder 6">
            <a:hlinkClick r:id="rId2"/>
            <a:extLst>
              <a:ext uri="{FF2B5EF4-FFF2-40B4-BE49-F238E27FC236}">
                <a16:creationId xmlns:a16="http://schemas.microsoft.com/office/drawing/2014/main" id="{57C6599B-6449-B843-B365-BB854BFA1C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647" r="15647"/>
          <a:stretch/>
        </p:blipFill>
        <p:spPr/>
      </p:pic>
    </p:spTree>
    <p:extLst>
      <p:ext uri="{BB962C8B-B14F-4D97-AF65-F5344CB8AC3E}">
        <p14:creationId xmlns:p14="http://schemas.microsoft.com/office/powerpoint/2010/main" val="2155738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adroTexto 553">
            <a:extLst>
              <a:ext uri="{FF2B5EF4-FFF2-40B4-BE49-F238E27FC236}">
                <a16:creationId xmlns:a16="http://schemas.microsoft.com/office/drawing/2014/main" id="{EEE6706D-6D14-94BF-1F5C-3526F9A104D4}"/>
              </a:ext>
            </a:extLst>
          </p:cNvPr>
          <p:cNvSpPr txBox="1"/>
          <p:nvPr/>
        </p:nvSpPr>
        <p:spPr>
          <a:xfrm>
            <a:off x="939179" y="864636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64" name="CuadroTexto 555">
            <a:extLst>
              <a:ext uri="{FF2B5EF4-FFF2-40B4-BE49-F238E27FC236}">
                <a16:creationId xmlns:a16="http://schemas.microsoft.com/office/drawing/2014/main" id="{8EE0D25A-8FDA-7515-D759-6744B7CC5BD0}"/>
              </a:ext>
            </a:extLst>
          </p:cNvPr>
          <p:cNvSpPr txBox="1"/>
          <p:nvPr/>
        </p:nvSpPr>
        <p:spPr>
          <a:xfrm>
            <a:off x="3603468" y="8646362"/>
            <a:ext cx="2483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Two</a:t>
            </a:r>
          </a:p>
        </p:txBody>
      </p:sp>
      <p:sp>
        <p:nvSpPr>
          <p:cNvPr id="65" name="CuadroTexto 557">
            <a:extLst>
              <a:ext uri="{FF2B5EF4-FFF2-40B4-BE49-F238E27FC236}">
                <a16:creationId xmlns:a16="http://schemas.microsoft.com/office/drawing/2014/main" id="{2D12D064-D89D-B616-3B62-761422321353}"/>
              </a:ext>
            </a:extLst>
          </p:cNvPr>
          <p:cNvSpPr txBox="1"/>
          <p:nvPr/>
        </p:nvSpPr>
        <p:spPr>
          <a:xfrm>
            <a:off x="6203441" y="864636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sp>
        <p:nvSpPr>
          <p:cNvPr id="66" name="CuadroTexto 559">
            <a:extLst>
              <a:ext uri="{FF2B5EF4-FFF2-40B4-BE49-F238E27FC236}">
                <a16:creationId xmlns:a16="http://schemas.microsoft.com/office/drawing/2014/main" id="{2FDE5074-5B10-C9C2-F628-CFB06F171893}"/>
              </a:ext>
            </a:extLst>
          </p:cNvPr>
          <p:cNvSpPr txBox="1"/>
          <p:nvPr/>
        </p:nvSpPr>
        <p:spPr>
          <a:xfrm>
            <a:off x="8832950" y="8646362"/>
            <a:ext cx="25130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Four</a:t>
            </a:r>
          </a:p>
        </p:txBody>
      </p:sp>
      <p:sp>
        <p:nvSpPr>
          <p:cNvPr id="2" name="Text Placeholder 1">
            <a:extLst>
              <a:ext uri="{FF2B5EF4-FFF2-40B4-BE49-F238E27FC236}">
                <a16:creationId xmlns:a16="http://schemas.microsoft.com/office/drawing/2014/main" id="{D8EBC7BD-54B5-121A-8017-6CBF18AD7EDF}"/>
              </a:ext>
            </a:extLst>
          </p:cNvPr>
          <p:cNvSpPr>
            <a:spLocks noGrp="1"/>
          </p:cNvSpPr>
          <p:nvPr>
            <p:ph type="body" sz="quarter" idx="16"/>
          </p:nvPr>
        </p:nvSpPr>
        <p:spPr>
          <a:xfrm>
            <a:off x="723900" y="375841"/>
            <a:ext cx="11468097" cy="803654"/>
          </a:xfrm>
        </p:spPr>
        <p:txBody>
          <a:bodyPr/>
          <a:lstStyle/>
          <a:p>
            <a:r>
              <a:rPr lang="hr-BA" dirty="0"/>
              <a:t>Now that you know what to do, let’s plan how to do it. Time to ACT!</a:t>
            </a:r>
          </a:p>
          <a:p>
            <a:r>
              <a:rPr lang="en-GB" sz="2400" dirty="0"/>
              <a:t>On the next slide, there is space for you to get all your thoughts down on paper. </a:t>
            </a:r>
          </a:p>
          <a:p>
            <a:r>
              <a:rPr lang="en-GB" sz="2400" dirty="0"/>
              <a:t>Think of a challenge or challenges within your community, write it in the middle circle and work out how to solve it using design thinking. </a:t>
            </a:r>
            <a:endParaRPr lang="en-US" sz="2400" dirty="0"/>
          </a:p>
        </p:txBody>
      </p:sp>
      <p:sp>
        <p:nvSpPr>
          <p:cNvPr id="10" name="CuadroTexto 553">
            <a:extLst>
              <a:ext uri="{FF2B5EF4-FFF2-40B4-BE49-F238E27FC236}">
                <a16:creationId xmlns:a16="http://schemas.microsoft.com/office/drawing/2014/main" id="{68A52C10-E912-D5CF-FF5C-A37BF2326A1E}"/>
              </a:ext>
            </a:extLst>
          </p:cNvPr>
          <p:cNvSpPr txBox="1"/>
          <p:nvPr/>
        </p:nvSpPr>
        <p:spPr>
          <a:xfrm>
            <a:off x="4984998" y="3158569"/>
            <a:ext cx="2305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STEP 2: _________________________________________________________________________</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 name="CuadroTexto 553">
            <a:extLst>
              <a:ext uri="{FF2B5EF4-FFF2-40B4-BE49-F238E27FC236}">
                <a16:creationId xmlns:a16="http://schemas.microsoft.com/office/drawing/2014/main" id="{A6471D27-37C8-19D7-296D-8A02AC7381DD}"/>
              </a:ext>
            </a:extLst>
          </p:cNvPr>
          <p:cNvSpPr txBox="1"/>
          <p:nvPr/>
        </p:nvSpPr>
        <p:spPr>
          <a:xfrm>
            <a:off x="8775132" y="2977921"/>
            <a:ext cx="2305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STEP 3: _________________________________________________________________________</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272743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FD71D8B-A7D4-699D-8817-C6A0A9B71387}"/>
              </a:ext>
            </a:extLst>
          </p:cNvPr>
          <p:cNvSpPr/>
          <p:nvPr/>
        </p:nvSpPr>
        <p:spPr>
          <a:xfrm>
            <a:off x="5030525" y="2138901"/>
            <a:ext cx="2130950" cy="21309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 name="Straight Connector 5">
            <a:extLst>
              <a:ext uri="{FF2B5EF4-FFF2-40B4-BE49-F238E27FC236}">
                <a16:creationId xmlns:a16="http://schemas.microsoft.com/office/drawing/2014/main" id="{06860C2A-5304-8824-F1F2-D85626AB14A8}"/>
              </a:ext>
            </a:extLst>
          </p:cNvPr>
          <p:cNvCxnSpPr>
            <a:cxnSpLocks/>
            <a:endCxn id="4" idx="2"/>
          </p:cNvCxnSpPr>
          <p:nvPr/>
        </p:nvCxnSpPr>
        <p:spPr>
          <a:xfrm>
            <a:off x="397565" y="3204376"/>
            <a:ext cx="46329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B28185-B64A-2368-DC89-B7EAAD011A1E}"/>
              </a:ext>
            </a:extLst>
          </p:cNvPr>
          <p:cNvCxnSpPr>
            <a:cxnSpLocks/>
          </p:cNvCxnSpPr>
          <p:nvPr/>
        </p:nvCxnSpPr>
        <p:spPr>
          <a:xfrm>
            <a:off x="7161475" y="3189799"/>
            <a:ext cx="4741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A1CBA1-363F-B3AF-897F-625613EEC132}"/>
              </a:ext>
            </a:extLst>
          </p:cNvPr>
          <p:cNvCxnSpPr>
            <a:cxnSpLocks/>
          </p:cNvCxnSpPr>
          <p:nvPr/>
        </p:nvCxnSpPr>
        <p:spPr>
          <a:xfrm>
            <a:off x="6024438" y="326003"/>
            <a:ext cx="0" cy="1812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09BFC7-512A-434D-5295-CFDB86359FF6}"/>
              </a:ext>
            </a:extLst>
          </p:cNvPr>
          <p:cNvCxnSpPr>
            <a:cxnSpLocks/>
          </p:cNvCxnSpPr>
          <p:nvPr/>
        </p:nvCxnSpPr>
        <p:spPr>
          <a:xfrm>
            <a:off x="6096000" y="4269851"/>
            <a:ext cx="0" cy="181289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453DF5-7191-B7DF-3FD9-C5F39C292BB9}"/>
              </a:ext>
            </a:extLst>
          </p:cNvPr>
          <p:cNvSpPr txBox="1"/>
          <p:nvPr/>
        </p:nvSpPr>
        <p:spPr>
          <a:xfrm>
            <a:off x="5412190" y="2231149"/>
            <a:ext cx="1367619" cy="369332"/>
          </a:xfrm>
          <a:prstGeom prst="rect">
            <a:avLst/>
          </a:prstGeom>
          <a:noFill/>
        </p:spPr>
        <p:txBody>
          <a:bodyPr wrap="square" rtlCol="0">
            <a:spAutoFit/>
          </a:bodyPr>
          <a:lstStyle/>
          <a:p>
            <a:pPr algn="ctr"/>
            <a:r>
              <a:rPr lang="en-IE" dirty="0"/>
              <a:t>Challenge</a:t>
            </a:r>
          </a:p>
        </p:txBody>
      </p:sp>
      <p:sp>
        <p:nvSpPr>
          <p:cNvPr id="14" name="TextBox 13">
            <a:extLst>
              <a:ext uri="{FF2B5EF4-FFF2-40B4-BE49-F238E27FC236}">
                <a16:creationId xmlns:a16="http://schemas.microsoft.com/office/drawing/2014/main" id="{0B456A5E-87A1-4130-53D2-16D92FF4A699}"/>
              </a:ext>
            </a:extLst>
          </p:cNvPr>
          <p:cNvSpPr txBox="1"/>
          <p:nvPr/>
        </p:nvSpPr>
        <p:spPr>
          <a:xfrm>
            <a:off x="397563" y="3244334"/>
            <a:ext cx="1367619" cy="369332"/>
          </a:xfrm>
          <a:prstGeom prst="rect">
            <a:avLst/>
          </a:prstGeom>
          <a:noFill/>
        </p:spPr>
        <p:txBody>
          <a:bodyPr wrap="square" rtlCol="0">
            <a:spAutoFit/>
          </a:bodyPr>
          <a:lstStyle/>
          <a:p>
            <a:pPr algn="ctr"/>
            <a:r>
              <a:rPr lang="en-IE" dirty="0"/>
              <a:t>Test</a:t>
            </a:r>
          </a:p>
        </p:txBody>
      </p:sp>
      <p:sp>
        <p:nvSpPr>
          <p:cNvPr id="15" name="TextBox 14">
            <a:extLst>
              <a:ext uri="{FF2B5EF4-FFF2-40B4-BE49-F238E27FC236}">
                <a16:creationId xmlns:a16="http://schemas.microsoft.com/office/drawing/2014/main" id="{A92AD5D9-F376-1C1F-1C06-FE04C47A1163}"/>
              </a:ext>
            </a:extLst>
          </p:cNvPr>
          <p:cNvSpPr txBox="1"/>
          <p:nvPr/>
        </p:nvSpPr>
        <p:spPr>
          <a:xfrm>
            <a:off x="5869389" y="463309"/>
            <a:ext cx="1367619" cy="369332"/>
          </a:xfrm>
          <a:prstGeom prst="rect">
            <a:avLst/>
          </a:prstGeom>
          <a:noFill/>
        </p:spPr>
        <p:txBody>
          <a:bodyPr wrap="square" rtlCol="0">
            <a:spAutoFit/>
          </a:bodyPr>
          <a:lstStyle/>
          <a:p>
            <a:pPr algn="ctr"/>
            <a:r>
              <a:rPr lang="en-IE" dirty="0"/>
              <a:t>Act</a:t>
            </a:r>
          </a:p>
        </p:txBody>
      </p:sp>
      <p:sp>
        <p:nvSpPr>
          <p:cNvPr id="16" name="TextBox 15">
            <a:extLst>
              <a:ext uri="{FF2B5EF4-FFF2-40B4-BE49-F238E27FC236}">
                <a16:creationId xmlns:a16="http://schemas.microsoft.com/office/drawing/2014/main" id="{B68AD6AD-0256-F1FE-0DEF-5334F8C0B0D6}"/>
              </a:ext>
            </a:extLst>
          </p:cNvPr>
          <p:cNvSpPr txBox="1"/>
          <p:nvPr/>
        </p:nvSpPr>
        <p:spPr>
          <a:xfrm>
            <a:off x="6966670" y="3244334"/>
            <a:ext cx="1367619" cy="369332"/>
          </a:xfrm>
          <a:prstGeom prst="rect">
            <a:avLst/>
          </a:prstGeom>
          <a:noFill/>
        </p:spPr>
        <p:txBody>
          <a:bodyPr wrap="square" rtlCol="0">
            <a:spAutoFit/>
          </a:bodyPr>
          <a:lstStyle/>
          <a:p>
            <a:pPr algn="ctr"/>
            <a:r>
              <a:rPr lang="en-IE" dirty="0"/>
              <a:t>Result</a:t>
            </a:r>
          </a:p>
        </p:txBody>
      </p:sp>
      <p:sp>
        <p:nvSpPr>
          <p:cNvPr id="17" name="TextBox 16">
            <a:extLst>
              <a:ext uri="{FF2B5EF4-FFF2-40B4-BE49-F238E27FC236}">
                <a16:creationId xmlns:a16="http://schemas.microsoft.com/office/drawing/2014/main" id="{78B68533-6B7E-0192-2797-3D504EBE291E}"/>
              </a:ext>
            </a:extLst>
          </p:cNvPr>
          <p:cNvSpPr txBox="1"/>
          <p:nvPr/>
        </p:nvSpPr>
        <p:spPr>
          <a:xfrm>
            <a:off x="397564" y="463309"/>
            <a:ext cx="1367619" cy="369332"/>
          </a:xfrm>
          <a:prstGeom prst="rect">
            <a:avLst/>
          </a:prstGeom>
          <a:noFill/>
        </p:spPr>
        <p:txBody>
          <a:bodyPr wrap="square" rtlCol="0">
            <a:spAutoFit/>
          </a:bodyPr>
          <a:lstStyle/>
          <a:p>
            <a:pPr algn="ctr"/>
            <a:r>
              <a:rPr lang="en-IE" dirty="0"/>
              <a:t>Define</a:t>
            </a:r>
          </a:p>
        </p:txBody>
      </p:sp>
    </p:spTree>
    <p:extLst>
      <p:ext uri="{BB962C8B-B14F-4D97-AF65-F5344CB8AC3E}">
        <p14:creationId xmlns:p14="http://schemas.microsoft.com/office/powerpoint/2010/main" val="3480964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282358" y="5124720"/>
            <a:ext cx="4830474" cy="731140"/>
          </a:xfrm>
        </p:spPr>
        <p:txBody>
          <a:bodyPr>
            <a:normAutofit/>
          </a:bodyPr>
          <a:lstStyle/>
          <a:p>
            <a:r>
              <a:rPr lang="hr-BA" dirty="0"/>
              <a:t>You have solved the challenge</a:t>
            </a:r>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89740" y="2835293"/>
            <a:ext cx="4752415" cy="1377574"/>
          </a:xfrm>
        </p:spPr>
        <p:txBody>
          <a:bodyPr>
            <a:normAutofit/>
          </a:bodyPr>
          <a:lstStyle/>
          <a:p>
            <a:r>
              <a:rPr lang="hr-BA" dirty="0"/>
              <a:t>Congratulations!</a:t>
            </a:r>
            <a:endParaRPr lang="en-US" dirty="0"/>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83BC4B-9FD3-BB15-B097-21C741FBFC6B}"/>
              </a:ext>
            </a:extLst>
          </p:cNvPr>
          <p:cNvSpPr>
            <a:spLocks noGrp="1"/>
          </p:cNvSpPr>
          <p:nvPr>
            <p:ph type="body" sz="quarter" idx="16"/>
          </p:nvPr>
        </p:nvSpPr>
        <p:spPr/>
        <p:txBody>
          <a:bodyPr/>
          <a:lstStyle/>
          <a:p>
            <a:r>
              <a:rPr lang="en-IE" dirty="0"/>
              <a:t>6 stages of Design Thinking.</a:t>
            </a:r>
          </a:p>
        </p:txBody>
      </p:sp>
      <p:sp>
        <p:nvSpPr>
          <p:cNvPr id="7" name="Freeform 171">
            <a:extLst>
              <a:ext uri="{FF2B5EF4-FFF2-40B4-BE49-F238E27FC236}">
                <a16:creationId xmlns:a16="http://schemas.microsoft.com/office/drawing/2014/main" id="{8F5105CD-C1FD-6E21-A6BE-2209C89AFEAD}"/>
              </a:ext>
            </a:extLst>
          </p:cNvPr>
          <p:cNvSpPr>
            <a:spLocks noChangeArrowheads="1"/>
          </p:cNvSpPr>
          <p:nvPr/>
        </p:nvSpPr>
        <p:spPr bwMode="auto">
          <a:xfrm>
            <a:off x="8078655" y="3292484"/>
            <a:ext cx="1607909" cy="1607909"/>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 name="Freeform 171">
            <a:extLst>
              <a:ext uri="{FF2B5EF4-FFF2-40B4-BE49-F238E27FC236}">
                <a16:creationId xmlns:a16="http://schemas.microsoft.com/office/drawing/2014/main" id="{A640DEFC-72AE-4109-00A7-0E4517CECC1A}"/>
              </a:ext>
            </a:extLst>
          </p:cNvPr>
          <p:cNvSpPr>
            <a:spLocks noChangeArrowheads="1"/>
          </p:cNvSpPr>
          <p:nvPr/>
        </p:nvSpPr>
        <p:spPr bwMode="auto">
          <a:xfrm>
            <a:off x="7048816" y="2414284"/>
            <a:ext cx="1607909" cy="1607909"/>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71">
            <a:extLst>
              <a:ext uri="{FF2B5EF4-FFF2-40B4-BE49-F238E27FC236}">
                <a16:creationId xmlns:a16="http://schemas.microsoft.com/office/drawing/2014/main" id="{87C52D14-0BFF-A665-D207-D92056B09390}"/>
              </a:ext>
            </a:extLst>
          </p:cNvPr>
          <p:cNvSpPr>
            <a:spLocks noChangeArrowheads="1"/>
          </p:cNvSpPr>
          <p:nvPr/>
        </p:nvSpPr>
        <p:spPr bwMode="auto">
          <a:xfrm>
            <a:off x="5976266" y="3309146"/>
            <a:ext cx="1607909" cy="1607909"/>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 name="Freeform 171">
            <a:extLst>
              <a:ext uri="{FF2B5EF4-FFF2-40B4-BE49-F238E27FC236}">
                <a16:creationId xmlns:a16="http://schemas.microsoft.com/office/drawing/2014/main" id="{106664EF-B2A0-B5A4-A9C0-F8D8C3F050C2}"/>
              </a:ext>
            </a:extLst>
          </p:cNvPr>
          <p:cNvSpPr>
            <a:spLocks noChangeArrowheads="1"/>
          </p:cNvSpPr>
          <p:nvPr/>
        </p:nvSpPr>
        <p:spPr bwMode="auto">
          <a:xfrm>
            <a:off x="4946427" y="2414284"/>
            <a:ext cx="1607909" cy="1607909"/>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1" name="Freeform 171">
            <a:extLst>
              <a:ext uri="{FF2B5EF4-FFF2-40B4-BE49-F238E27FC236}">
                <a16:creationId xmlns:a16="http://schemas.microsoft.com/office/drawing/2014/main" id="{38003E90-D9E8-241A-B39E-5AE3BC45E4DB}"/>
              </a:ext>
            </a:extLst>
          </p:cNvPr>
          <p:cNvSpPr>
            <a:spLocks noChangeArrowheads="1"/>
          </p:cNvSpPr>
          <p:nvPr/>
        </p:nvSpPr>
        <p:spPr bwMode="auto">
          <a:xfrm>
            <a:off x="3821068" y="3292484"/>
            <a:ext cx="1607909" cy="1607909"/>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2" name="Freeform 171">
            <a:extLst>
              <a:ext uri="{FF2B5EF4-FFF2-40B4-BE49-F238E27FC236}">
                <a16:creationId xmlns:a16="http://schemas.microsoft.com/office/drawing/2014/main" id="{D8195C99-E19E-DFAD-0179-24579D0050AA}"/>
              </a:ext>
            </a:extLst>
          </p:cNvPr>
          <p:cNvSpPr>
            <a:spLocks noChangeArrowheads="1"/>
          </p:cNvSpPr>
          <p:nvPr/>
        </p:nvSpPr>
        <p:spPr bwMode="auto">
          <a:xfrm>
            <a:off x="2844038" y="2415316"/>
            <a:ext cx="1607909" cy="1607909"/>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25684"/>
              </a:solidFill>
              <a:effectLst/>
              <a:highlight>
                <a:srgbClr val="E25684"/>
              </a:highligh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EAF8C5E-7DFA-ADE1-E795-2B568376B205}"/>
              </a:ext>
            </a:extLst>
          </p:cNvPr>
          <p:cNvSpPr txBox="1"/>
          <p:nvPr/>
        </p:nvSpPr>
        <p:spPr>
          <a:xfrm>
            <a:off x="3087102" y="2040012"/>
            <a:ext cx="1164493" cy="369332"/>
          </a:xfrm>
          <a:prstGeom prst="rect">
            <a:avLst/>
          </a:prstGeom>
          <a:noFill/>
        </p:spPr>
        <p:txBody>
          <a:bodyPr wrap="square" rtlCol="0">
            <a:spAutoFit/>
          </a:bodyPr>
          <a:lstStyle/>
          <a:p>
            <a:r>
              <a:rPr lang="en-IE" dirty="0">
                <a:solidFill>
                  <a:schemeClr val="bg1"/>
                </a:solidFill>
              </a:rPr>
              <a:t>Empathise</a:t>
            </a:r>
          </a:p>
        </p:txBody>
      </p:sp>
      <p:grpSp>
        <p:nvGrpSpPr>
          <p:cNvPr id="14" name="Group 13">
            <a:extLst>
              <a:ext uri="{FF2B5EF4-FFF2-40B4-BE49-F238E27FC236}">
                <a16:creationId xmlns:a16="http://schemas.microsoft.com/office/drawing/2014/main" id="{0F00550C-9002-1349-A3F7-A76B931238A3}"/>
              </a:ext>
            </a:extLst>
          </p:cNvPr>
          <p:cNvGrpSpPr/>
          <p:nvPr/>
        </p:nvGrpSpPr>
        <p:grpSpPr>
          <a:xfrm>
            <a:off x="3210032" y="2706176"/>
            <a:ext cx="854012" cy="991132"/>
            <a:chOff x="8360213" y="3458151"/>
            <a:chExt cx="853935" cy="991043"/>
          </a:xfrm>
          <a:solidFill>
            <a:schemeClr val="bg1"/>
          </a:solidFill>
        </p:grpSpPr>
        <p:grpSp>
          <p:nvGrpSpPr>
            <p:cNvPr id="15" name="Graphic 2">
              <a:extLst>
                <a:ext uri="{FF2B5EF4-FFF2-40B4-BE49-F238E27FC236}">
                  <a16:creationId xmlns:a16="http://schemas.microsoft.com/office/drawing/2014/main" id="{FE465701-2B7C-299C-9507-480FF725DB1B}"/>
                </a:ext>
              </a:extLst>
            </p:cNvPr>
            <p:cNvGrpSpPr/>
            <p:nvPr userDrawn="1"/>
          </p:nvGrpSpPr>
          <p:grpSpPr>
            <a:xfrm>
              <a:off x="8599192" y="3595917"/>
              <a:ext cx="375982" cy="204367"/>
              <a:chOff x="2642504" y="3763150"/>
              <a:chExt cx="375982" cy="204367"/>
            </a:xfrm>
            <a:grpFill/>
          </p:grpSpPr>
          <p:sp>
            <p:nvSpPr>
              <p:cNvPr id="21" name="Freeform 83">
                <a:extLst>
                  <a:ext uri="{FF2B5EF4-FFF2-40B4-BE49-F238E27FC236}">
                    <a16:creationId xmlns:a16="http://schemas.microsoft.com/office/drawing/2014/main" id="{B1E90F7E-74EB-50A0-0633-894B7E9DACAC}"/>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84">
                <a:extLst>
                  <a:ext uri="{FF2B5EF4-FFF2-40B4-BE49-F238E27FC236}">
                    <a16:creationId xmlns:a16="http://schemas.microsoft.com/office/drawing/2014/main" id="{F0B1A88A-4F23-59D0-C516-AA1353BCD679}"/>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16" name="Graphic 2">
              <a:extLst>
                <a:ext uri="{FF2B5EF4-FFF2-40B4-BE49-F238E27FC236}">
                  <a16:creationId xmlns:a16="http://schemas.microsoft.com/office/drawing/2014/main" id="{D4EBCE61-2F8A-84B2-6FAF-B66819741CC1}"/>
                </a:ext>
              </a:extLst>
            </p:cNvPr>
            <p:cNvGrpSpPr/>
            <p:nvPr userDrawn="1"/>
          </p:nvGrpSpPr>
          <p:grpSpPr>
            <a:xfrm>
              <a:off x="8360213" y="3458151"/>
              <a:ext cx="853935" cy="991043"/>
              <a:chOff x="2403525" y="3625384"/>
              <a:chExt cx="853935" cy="991043"/>
            </a:xfrm>
            <a:grpFill/>
          </p:grpSpPr>
          <p:sp>
            <p:nvSpPr>
              <p:cNvPr id="17" name="Freeform 79">
                <a:extLst>
                  <a:ext uri="{FF2B5EF4-FFF2-40B4-BE49-F238E27FC236}">
                    <a16:creationId xmlns:a16="http://schemas.microsoft.com/office/drawing/2014/main" id="{4CF3E26C-9316-5D27-E379-FC66B0B1BA77}"/>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 name="Freeform 80">
                <a:extLst>
                  <a:ext uri="{FF2B5EF4-FFF2-40B4-BE49-F238E27FC236}">
                    <a16:creationId xmlns:a16="http://schemas.microsoft.com/office/drawing/2014/main" id="{BA87A7DE-465A-3B2B-16F2-29EB8794AA9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 name="Freeform 81">
                <a:extLst>
                  <a:ext uri="{FF2B5EF4-FFF2-40B4-BE49-F238E27FC236}">
                    <a16:creationId xmlns:a16="http://schemas.microsoft.com/office/drawing/2014/main" id="{13FDE4D9-83D1-D4B1-3A57-384294BCB859}"/>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 name="Freeform 82">
                <a:extLst>
                  <a:ext uri="{FF2B5EF4-FFF2-40B4-BE49-F238E27FC236}">
                    <a16:creationId xmlns:a16="http://schemas.microsoft.com/office/drawing/2014/main" id="{06B4DBEE-6E4D-E7FC-B427-59C6446DCAC5}"/>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23" name="Freeform 1038">
            <a:extLst>
              <a:ext uri="{FF2B5EF4-FFF2-40B4-BE49-F238E27FC236}">
                <a16:creationId xmlns:a16="http://schemas.microsoft.com/office/drawing/2014/main" id="{199D82C8-B404-05A3-26A7-471DC5BAEA5C}"/>
              </a:ext>
            </a:extLst>
          </p:cNvPr>
          <p:cNvSpPr/>
          <p:nvPr/>
        </p:nvSpPr>
        <p:spPr>
          <a:xfrm>
            <a:off x="4230937" y="3602385"/>
            <a:ext cx="905168" cy="1021429"/>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bg1"/>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04A2DB1-80F8-88A0-2387-E33CC7C3C8B8}"/>
              </a:ext>
            </a:extLst>
          </p:cNvPr>
          <p:cNvSpPr txBox="1"/>
          <p:nvPr/>
        </p:nvSpPr>
        <p:spPr>
          <a:xfrm>
            <a:off x="8217664" y="4917055"/>
            <a:ext cx="1329889" cy="369332"/>
          </a:xfrm>
          <a:prstGeom prst="rect">
            <a:avLst/>
          </a:prstGeom>
          <a:noFill/>
        </p:spPr>
        <p:txBody>
          <a:bodyPr wrap="square" rtlCol="0">
            <a:spAutoFit/>
          </a:bodyPr>
          <a:lstStyle/>
          <a:p>
            <a:pPr algn="ctr"/>
            <a:r>
              <a:rPr lang="en-IE" dirty="0">
                <a:solidFill>
                  <a:schemeClr val="bg1"/>
                </a:solidFill>
              </a:rPr>
              <a:t>Storytelling</a:t>
            </a:r>
          </a:p>
        </p:txBody>
      </p:sp>
      <p:sp>
        <p:nvSpPr>
          <p:cNvPr id="25" name="TextBox 24">
            <a:extLst>
              <a:ext uri="{FF2B5EF4-FFF2-40B4-BE49-F238E27FC236}">
                <a16:creationId xmlns:a16="http://schemas.microsoft.com/office/drawing/2014/main" id="{A69C173E-D44E-2002-00B7-FDAE54A74E11}"/>
              </a:ext>
            </a:extLst>
          </p:cNvPr>
          <p:cNvSpPr txBox="1"/>
          <p:nvPr/>
        </p:nvSpPr>
        <p:spPr>
          <a:xfrm>
            <a:off x="7297120" y="2040012"/>
            <a:ext cx="1164493" cy="369332"/>
          </a:xfrm>
          <a:prstGeom prst="rect">
            <a:avLst/>
          </a:prstGeom>
          <a:noFill/>
        </p:spPr>
        <p:txBody>
          <a:bodyPr wrap="square" rtlCol="0">
            <a:spAutoFit/>
          </a:bodyPr>
          <a:lstStyle/>
          <a:p>
            <a:pPr algn="ctr"/>
            <a:r>
              <a:rPr lang="en-IE" dirty="0">
                <a:solidFill>
                  <a:schemeClr val="bg1"/>
                </a:solidFill>
              </a:rPr>
              <a:t>Test</a:t>
            </a:r>
          </a:p>
        </p:txBody>
      </p:sp>
      <p:sp>
        <p:nvSpPr>
          <p:cNvPr id="26" name="TextBox 25">
            <a:extLst>
              <a:ext uri="{FF2B5EF4-FFF2-40B4-BE49-F238E27FC236}">
                <a16:creationId xmlns:a16="http://schemas.microsoft.com/office/drawing/2014/main" id="{DDFA41E4-B8CE-CDD9-DC17-8115623C242F}"/>
              </a:ext>
            </a:extLst>
          </p:cNvPr>
          <p:cNvSpPr txBox="1"/>
          <p:nvPr/>
        </p:nvSpPr>
        <p:spPr>
          <a:xfrm>
            <a:off x="6197973" y="4930730"/>
            <a:ext cx="1164493" cy="369332"/>
          </a:xfrm>
          <a:prstGeom prst="rect">
            <a:avLst/>
          </a:prstGeom>
          <a:noFill/>
        </p:spPr>
        <p:txBody>
          <a:bodyPr wrap="square" rtlCol="0">
            <a:spAutoFit/>
          </a:bodyPr>
          <a:lstStyle/>
          <a:p>
            <a:r>
              <a:rPr lang="en-IE" dirty="0">
                <a:solidFill>
                  <a:schemeClr val="bg1"/>
                </a:solidFill>
              </a:rPr>
              <a:t>Prototype</a:t>
            </a:r>
          </a:p>
        </p:txBody>
      </p:sp>
      <p:sp>
        <p:nvSpPr>
          <p:cNvPr id="27" name="TextBox 26">
            <a:extLst>
              <a:ext uri="{FF2B5EF4-FFF2-40B4-BE49-F238E27FC236}">
                <a16:creationId xmlns:a16="http://schemas.microsoft.com/office/drawing/2014/main" id="{00F859A4-6CFB-EC22-C81E-ABF6F36CEC22}"/>
              </a:ext>
            </a:extLst>
          </p:cNvPr>
          <p:cNvSpPr txBox="1"/>
          <p:nvPr/>
        </p:nvSpPr>
        <p:spPr>
          <a:xfrm>
            <a:off x="5146779" y="2032098"/>
            <a:ext cx="1164493" cy="369332"/>
          </a:xfrm>
          <a:prstGeom prst="rect">
            <a:avLst/>
          </a:prstGeom>
          <a:noFill/>
        </p:spPr>
        <p:txBody>
          <a:bodyPr wrap="square" rtlCol="0">
            <a:spAutoFit/>
          </a:bodyPr>
          <a:lstStyle/>
          <a:p>
            <a:pPr algn="ctr"/>
            <a:r>
              <a:rPr lang="en-IE" dirty="0">
                <a:solidFill>
                  <a:schemeClr val="bg1"/>
                </a:solidFill>
              </a:rPr>
              <a:t>Ideate</a:t>
            </a:r>
          </a:p>
        </p:txBody>
      </p:sp>
      <p:sp>
        <p:nvSpPr>
          <p:cNvPr id="28" name="TextBox 27">
            <a:extLst>
              <a:ext uri="{FF2B5EF4-FFF2-40B4-BE49-F238E27FC236}">
                <a16:creationId xmlns:a16="http://schemas.microsoft.com/office/drawing/2014/main" id="{5E5A2737-DC4A-3C70-A6E7-6A96AAEBF21B}"/>
              </a:ext>
            </a:extLst>
          </p:cNvPr>
          <p:cNvSpPr txBox="1"/>
          <p:nvPr/>
        </p:nvSpPr>
        <p:spPr>
          <a:xfrm>
            <a:off x="4042775" y="4920198"/>
            <a:ext cx="1164493" cy="369332"/>
          </a:xfrm>
          <a:prstGeom prst="rect">
            <a:avLst/>
          </a:prstGeom>
          <a:noFill/>
        </p:spPr>
        <p:txBody>
          <a:bodyPr wrap="square" rtlCol="0">
            <a:spAutoFit/>
          </a:bodyPr>
          <a:lstStyle/>
          <a:p>
            <a:pPr algn="ctr"/>
            <a:r>
              <a:rPr lang="en-IE" dirty="0">
                <a:solidFill>
                  <a:schemeClr val="bg1"/>
                </a:solidFill>
              </a:rPr>
              <a:t>Define</a:t>
            </a:r>
          </a:p>
        </p:txBody>
      </p:sp>
      <p:grpSp>
        <p:nvGrpSpPr>
          <p:cNvPr id="29" name="Graphic 3">
            <a:extLst>
              <a:ext uri="{FF2B5EF4-FFF2-40B4-BE49-F238E27FC236}">
                <a16:creationId xmlns:a16="http://schemas.microsoft.com/office/drawing/2014/main" id="{DA6F46E7-25CA-1B2B-40C5-73D9E9C21213}"/>
              </a:ext>
            </a:extLst>
          </p:cNvPr>
          <p:cNvGrpSpPr/>
          <p:nvPr/>
        </p:nvGrpSpPr>
        <p:grpSpPr>
          <a:xfrm>
            <a:off x="5311950" y="2746522"/>
            <a:ext cx="837349" cy="785687"/>
            <a:chOff x="6615628" y="2116894"/>
            <a:chExt cx="1066935" cy="1001108"/>
          </a:xfrm>
          <a:solidFill>
            <a:schemeClr val="bg1"/>
          </a:solidFill>
        </p:grpSpPr>
        <p:sp>
          <p:nvSpPr>
            <p:cNvPr id="30" name="Freeform 1128">
              <a:extLst>
                <a:ext uri="{FF2B5EF4-FFF2-40B4-BE49-F238E27FC236}">
                  <a16:creationId xmlns:a16="http://schemas.microsoft.com/office/drawing/2014/main" id="{9B09283F-616C-F6CE-5013-40DB4BFEFEB7}"/>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1" name="Graphic 3">
              <a:extLst>
                <a:ext uri="{FF2B5EF4-FFF2-40B4-BE49-F238E27FC236}">
                  <a16:creationId xmlns:a16="http://schemas.microsoft.com/office/drawing/2014/main" id="{417E80B0-64C1-AF7A-EDD9-A25AD760B200}"/>
                </a:ext>
              </a:extLst>
            </p:cNvPr>
            <p:cNvGrpSpPr/>
            <p:nvPr/>
          </p:nvGrpSpPr>
          <p:grpSpPr>
            <a:xfrm>
              <a:off x="6615628" y="2116894"/>
              <a:ext cx="1066935" cy="1001108"/>
              <a:chOff x="6615628" y="2116894"/>
              <a:chExt cx="1066935" cy="1001108"/>
            </a:xfrm>
            <a:grpFill/>
          </p:grpSpPr>
          <p:sp>
            <p:nvSpPr>
              <p:cNvPr id="32" name="Freeform 1130">
                <a:extLst>
                  <a:ext uri="{FF2B5EF4-FFF2-40B4-BE49-F238E27FC236}">
                    <a16:creationId xmlns:a16="http://schemas.microsoft.com/office/drawing/2014/main" id="{E6130437-0BAA-8CF6-C1BF-7EDCD742D777}"/>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3" name="Freeform 1131">
                <a:extLst>
                  <a:ext uri="{FF2B5EF4-FFF2-40B4-BE49-F238E27FC236}">
                    <a16:creationId xmlns:a16="http://schemas.microsoft.com/office/drawing/2014/main" id="{FF624D64-0D34-EC0D-BE04-B2A4D3F5C751}"/>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4" name="Freeform 1132">
                <a:extLst>
                  <a:ext uri="{FF2B5EF4-FFF2-40B4-BE49-F238E27FC236}">
                    <a16:creationId xmlns:a16="http://schemas.microsoft.com/office/drawing/2014/main" id="{8521D099-20B1-2B86-A17C-2BDCE2B6BD15}"/>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5" name="Freeform 1133">
                <a:extLst>
                  <a:ext uri="{FF2B5EF4-FFF2-40B4-BE49-F238E27FC236}">
                    <a16:creationId xmlns:a16="http://schemas.microsoft.com/office/drawing/2014/main" id="{89B9720A-7F9F-241D-B2AB-1D2862E98B02}"/>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 name="Freeform 1134">
                <a:extLst>
                  <a:ext uri="{FF2B5EF4-FFF2-40B4-BE49-F238E27FC236}">
                    <a16:creationId xmlns:a16="http://schemas.microsoft.com/office/drawing/2014/main" id="{9DD3886A-AEDE-4BB3-300F-6F8252454A56}"/>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 name="Freeform 1135">
                <a:extLst>
                  <a:ext uri="{FF2B5EF4-FFF2-40B4-BE49-F238E27FC236}">
                    <a16:creationId xmlns:a16="http://schemas.microsoft.com/office/drawing/2014/main" id="{16BF66B2-64BF-588C-CA09-A65393586E49}"/>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8" name="Freeform 1136">
                <a:extLst>
                  <a:ext uri="{FF2B5EF4-FFF2-40B4-BE49-F238E27FC236}">
                    <a16:creationId xmlns:a16="http://schemas.microsoft.com/office/drawing/2014/main" id="{CE8AD816-8B8B-07D4-6832-F7664B17A74F}"/>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9" name="Freeform 1137">
                <a:extLst>
                  <a:ext uri="{FF2B5EF4-FFF2-40B4-BE49-F238E27FC236}">
                    <a16:creationId xmlns:a16="http://schemas.microsoft.com/office/drawing/2014/main" id="{C99A64BD-5251-7B63-062E-67432A10547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0" name="Freeform 1138">
                <a:extLst>
                  <a:ext uri="{FF2B5EF4-FFF2-40B4-BE49-F238E27FC236}">
                    <a16:creationId xmlns:a16="http://schemas.microsoft.com/office/drawing/2014/main" id="{1FE0E56D-0652-075B-92B0-07A0627A9BC9}"/>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1" name="Freeform 1139">
                <a:extLst>
                  <a:ext uri="{FF2B5EF4-FFF2-40B4-BE49-F238E27FC236}">
                    <a16:creationId xmlns:a16="http://schemas.microsoft.com/office/drawing/2014/main" id="{B82006DF-DF7F-940E-6039-451519AF7C9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140">
                <a:extLst>
                  <a:ext uri="{FF2B5EF4-FFF2-40B4-BE49-F238E27FC236}">
                    <a16:creationId xmlns:a16="http://schemas.microsoft.com/office/drawing/2014/main" id="{CEC31032-D17B-4002-68F2-AEA00CDA8C0B}"/>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3" name="Freeform 1141">
                <a:extLst>
                  <a:ext uri="{FF2B5EF4-FFF2-40B4-BE49-F238E27FC236}">
                    <a16:creationId xmlns:a16="http://schemas.microsoft.com/office/drawing/2014/main" id="{11E5B9DB-3B1A-3B93-B9FF-37E3641934B4}"/>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pic>
        <p:nvPicPr>
          <p:cNvPr id="44" name="Graphic 43" descr="Rocket with solid fill">
            <a:extLst>
              <a:ext uri="{FF2B5EF4-FFF2-40B4-BE49-F238E27FC236}">
                <a16:creationId xmlns:a16="http://schemas.microsoft.com/office/drawing/2014/main" id="{EB8D32B4-9F3C-D3F6-3882-B5267A9E85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23657" y="3639238"/>
            <a:ext cx="914400" cy="914400"/>
          </a:xfrm>
          <a:prstGeom prst="rect">
            <a:avLst/>
          </a:prstGeom>
        </p:spPr>
      </p:pic>
      <p:grpSp>
        <p:nvGrpSpPr>
          <p:cNvPr id="45" name="Group 44">
            <a:extLst>
              <a:ext uri="{FF2B5EF4-FFF2-40B4-BE49-F238E27FC236}">
                <a16:creationId xmlns:a16="http://schemas.microsoft.com/office/drawing/2014/main" id="{7D05F8AD-09C9-6A00-3F9D-55BBA5A6924B}"/>
              </a:ext>
            </a:extLst>
          </p:cNvPr>
          <p:cNvGrpSpPr/>
          <p:nvPr/>
        </p:nvGrpSpPr>
        <p:grpSpPr>
          <a:xfrm>
            <a:off x="7525965" y="2728450"/>
            <a:ext cx="759537" cy="759406"/>
            <a:chOff x="3258209" y="1217582"/>
            <a:chExt cx="4712093" cy="4711281"/>
          </a:xfrm>
          <a:solidFill>
            <a:schemeClr val="bg1"/>
          </a:solidFill>
        </p:grpSpPr>
        <p:sp>
          <p:nvSpPr>
            <p:cNvPr id="46" name="Freeform 31">
              <a:extLst>
                <a:ext uri="{FF2B5EF4-FFF2-40B4-BE49-F238E27FC236}">
                  <a16:creationId xmlns:a16="http://schemas.microsoft.com/office/drawing/2014/main" id="{B0DC8BD2-8211-2569-CF96-A154A76873AE}"/>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32">
              <a:extLst>
                <a:ext uri="{FF2B5EF4-FFF2-40B4-BE49-F238E27FC236}">
                  <a16:creationId xmlns:a16="http://schemas.microsoft.com/office/drawing/2014/main" id="{4979586F-1684-8B5D-435C-86EA3375524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9280FA5E-AC64-F94E-C2AE-C8EC763C31F6}"/>
                </a:ext>
              </a:extLst>
            </p:cNvPr>
            <p:cNvGrpSpPr/>
            <p:nvPr/>
          </p:nvGrpSpPr>
          <p:grpSpPr>
            <a:xfrm>
              <a:off x="3258209" y="1217582"/>
              <a:ext cx="4712093" cy="4711281"/>
              <a:chOff x="3258209" y="1217582"/>
              <a:chExt cx="4712093" cy="4711281"/>
            </a:xfrm>
            <a:grpFill/>
          </p:grpSpPr>
          <p:sp>
            <p:nvSpPr>
              <p:cNvPr id="49" name="Freeform 16">
                <a:extLst>
                  <a:ext uri="{FF2B5EF4-FFF2-40B4-BE49-F238E27FC236}">
                    <a16:creationId xmlns:a16="http://schemas.microsoft.com/office/drawing/2014/main" id="{2242A2E1-BB09-DB86-B640-1399F5DF48A5}"/>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8">
                <a:extLst>
                  <a:ext uri="{FF2B5EF4-FFF2-40B4-BE49-F238E27FC236}">
                    <a16:creationId xmlns:a16="http://schemas.microsoft.com/office/drawing/2014/main" id="{9F8DA49F-6858-B51D-73D6-DD88F6E266DB}"/>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9">
                <a:extLst>
                  <a:ext uri="{FF2B5EF4-FFF2-40B4-BE49-F238E27FC236}">
                    <a16:creationId xmlns:a16="http://schemas.microsoft.com/office/drawing/2014/main" id="{4E7D2A2C-51CC-59FE-3750-AA2D53D80791}"/>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20">
                <a:extLst>
                  <a:ext uri="{FF2B5EF4-FFF2-40B4-BE49-F238E27FC236}">
                    <a16:creationId xmlns:a16="http://schemas.microsoft.com/office/drawing/2014/main" id="{DDB5D0B9-0A89-6190-EB0E-F88DE9837686}"/>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21">
                <a:extLst>
                  <a:ext uri="{FF2B5EF4-FFF2-40B4-BE49-F238E27FC236}">
                    <a16:creationId xmlns:a16="http://schemas.microsoft.com/office/drawing/2014/main" id="{707E0F53-9041-F256-D6CE-C0573A7EDD32}"/>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22">
                <a:extLst>
                  <a:ext uri="{FF2B5EF4-FFF2-40B4-BE49-F238E27FC236}">
                    <a16:creationId xmlns:a16="http://schemas.microsoft.com/office/drawing/2014/main" id="{D30D81E9-36C3-D6BA-C009-44648F492E6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23">
                <a:extLst>
                  <a:ext uri="{FF2B5EF4-FFF2-40B4-BE49-F238E27FC236}">
                    <a16:creationId xmlns:a16="http://schemas.microsoft.com/office/drawing/2014/main" id="{81CDDC93-4780-E953-3B3D-17CD8EF31F50}"/>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24">
                <a:extLst>
                  <a:ext uri="{FF2B5EF4-FFF2-40B4-BE49-F238E27FC236}">
                    <a16:creationId xmlns:a16="http://schemas.microsoft.com/office/drawing/2014/main" id="{FF51224F-39D7-8DBF-3141-6A1F568C94A8}"/>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25">
                <a:extLst>
                  <a:ext uri="{FF2B5EF4-FFF2-40B4-BE49-F238E27FC236}">
                    <a16:creationId xmlns:a16="http://schemas.microsoft.com/office/drawing/2014/main" id="{8768F0DC-4A1C-611B-3BBB-AFF7136C667E}"/>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26">
                <a:extLst>
                  <a:ext uri="{FF2B5EF4-FFF2-40B4-BE49-F238E27FC236}">
                    <a16:creationId xmlns:a16="http://schemas.microsoft.com/office/drawing/2014/main" id="{C5D20A77-21A6-ED78-01E2-72FE8E7354AA}"/>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9" name="Freeform 27">
                <a:extLst>
                  <a:ext uri="{FF2B5EF4-FFF2-40B4-BE49-F238E27FC236}">
                    <a16:creationId xmlns:a16="http://schemas.microsoft.com/office/drawing/2014/main" id="{873C44D1-F620-5504-FD8F-74DCA376ABCE}"/>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0" name="Freeform 28">
                <a:extLst>
                  <a:ext uri="{FF2B5EF4-FFF2-40B4-BE49-F238E27FC236}">
                    <a16:creationId xmlns:a16="http://schemas.microsoft.com/office/drawing/2014/main" id="{D7CF11F6-0422-56A3-6AB2-5934EE15FD10}"/>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29">
                <a:extLst>
                  <a:ext uri="{FF2B5EF4-FFF2-40B4-BE49-F238E27FC236}">
                    <a16:creationId xmlns:a16="http://schemas.microsoft.com/office/drawing/2014/main" id="{B04462F2-0EA1-6083-2730-D8EBACDE76ED}"/>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2" name="Freeform 30">
                <a:extLst>
                  <a:ext uri="{FF2B5EF4-FFF2-40B4-BE49-F238E27FC236}">
                    <a16:creationId xmlns:a16="http://schemas.microsoft.com/office/drawing/2014/main" id="{3C7B02CC-C8F9-9AD4-C4E6-5903DDBE33C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pic>
        <p:nvPicPr>
          <p:cNvPr id="6" name="Graphic 5" descr="Gears with solid fill">
            <a:extLst>
              <a:ext uri="{FF2B5EF4-FFF2-40B4-BE49-F238E27FC236}">
                <a16:creationId xmlns:a16="http://schemas.microsoft.com/office/drawing/2014/main" id="{B16F191C-D946-6EE6-F9A5-400C1186FD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7626" y="3655357"/>
            <a:ext cx="914400" cy="914400"/>
          </a:xfrm>
          <a:prstGeom prst="rect">
            <a:avLst/>
          </a:prstGeom>
        </p:spPr>
      </p:pic>
    </p:spTree>
    <p:extLst>
      <p:ext uri="{BB962C8B-B14F-4D97-AF65-F5344CB8AC3E}">
        <p14:creationId xmlns:p14="http://schemas.microsoft.com/office/powerpoint/2010/main" val="54805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536147-3018-2109-75DE-381933BCF305}"/>
              </a:ext>
            </a:extLst>
          </p:cNvPr>
          <p:cNvSpPr>
            <a:spLocks noGrp="1"/>
          </p:cNvSpPr>
          <p:nvPr>
            <p:ph type="body" sz="quarter" idx="18"/>
          </p:nvPr>
        </p:nvSpPr>
        <p:spPr/>
        <p:txBody>
          <a:bodyPr/>
          <a:lstStyle/>
          <a:p>
            <a:r>
              <a:rPr lang="en-GB" sz="2400" dirty="0"/>
              <a:t>The first step in Design Thinking is to empathise with the people who have the problem. This involves researching, observing and talking to them to understand their needs and motivations.</a:t>
            </a:r>
          </a:p>
          <a:p>
            <a:endParaRPr lang="en-IE" dirty="0"/>
          </a:p>
        </p:txBody>
      </p:sp>
      <p:sp>
        <p:nvSpPr>
          <p:cNvPr id="3" name="Text Placeholder 2">
            <a:extLst>
              <a:ext uri="{FF2B5EF4-FFF2-40B4-BE49-F238E27FC236}">
                <a16:creationId xmlns:a16="http://schemas.microsoft.com/office/drawing/2014/main" id="{7A9AA5C1-99BA-C415-6C06-9C63FBC82E73}"/>
              </a:ext>
            </a:extLst>
          </p:cNvPr>
          <p:cNvSpPr>
            <a:spLocks noGrp="1"/>
          </p:cNvSpPr>
          <p:nvPr>
            <p:ph type="body" sz="quarter" idx="16"/>
          </p:nvPr>
        </p:nvSpPr>
        <p:spPr/>
        <p:txBody>
          <a:bodyPr/>
          <a:lstStyle/>
          <a:p>
            <a:r>
              <a:rPr lang="en-IE" dirty="0"/>
              <a:t>Empathise </a:t>
            </a:r>
          </a:p>
        </p:txBody>
      </p:sp>
      <p:pic>
        <p:nvPicPr>
          <p:cNvPr id="6" name="Picture Placeholder 5">
            <a:extLst>
              <a:ext uri="{FF2B5EF4-FFF2-40B4-BE49-F238E27FC236}">
                <a16:creationId xmlns:a16="http://schemas.microsoft.com/office/drawing/2014/main" id="{FC7A4418-BCD0-92F6-0365-AF889C83A77E}"/>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3922" r="3922"/>
          <a:stretch>
            <a:fillRect/>
          </a:stretch>
        </p:blipFill>
        <p:spPr/>
      </p:pic>
    </p:spTree>
    <p:extLst>
      <p:ext uri="{BB962C8B-B14F-4D97-AF65-F5344CB8AC3E}">
        <p14:creationId xmlns:p14="http://schemas.microsoft.com/office/powerpoint/2010/main" val="3110115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536147-3018-2109-75DE-381933BCF305}"/>
              </a:ext>
            </a:extLst>
          </p:cNvPr>
          <p:cNvSpPr>
            <a:spLocks noGrp="1"/>
          </p:cNvSpPr>
          <p:nvPr>
            <p:ph type="body" sz="quarter" idx="18"/>
          </p:nvPr>
        </p:nvSpPr>
        <p:spPr/>
        <p:txBody>
          <a:bodyPr/>
          <a:lstStyle/>
          <a:p>
            <a:r>
              <a:rPr lang="en-GB" sz="2400" dirty="0"/>
              <a:t>Define the problem based on empathy insights by creating a clear and actionable problem statement.</a:t>
            </a:r>
          </a:p>
          <a:p>
            <a:endParaRPr lang="en-IE" dirty="0"/>
          </a:p>
        </p:txBody>
      </p:sp>
      <p:sp>
        <p:nvSpPr>
          <p:cNvPr id="3" name="Text Placeholder 2">
            <a:extLst>
              <a:ext uri="{FF2B5EF4-FFF2-40B4-BE49-F238E27FC236}">
                <a16:creationId xmlns:a16="http://schemas.microsoft.com/office/drawing/2014/main" id="{7A9AA5C1-99BA-C415-6C06-9C63FBC82E73}"/>
              </a:ext>
            </a:extLst>
          </p:cNvPr>
          <p:cNvSpPr>
            <a:spLocks noGrp="1"/>
          </p:cNvSpPr>
          <p:nvPr>
            <p:ph type="body" sz="quarter" idx="16"/>
          </p:nvPr>
        </p:nvSpPr>
        <p:spPr/>
        <p:txBody>
          <a:bodyPr/>
          <a:lstStyle/>
          <a:p>
            <a:r>
              <a:rPr lang="en-IE" dirty="0"/>
              <a:t>Define</a:t>
            </a:r>
          </a:p>
        </p:txBody>
      </p:sp>
      <p:sp>
        <p:nvSpPr>
          <p:cNvPr id="5" name="Freeform: Shape 4">
            <a:extLst>
              <a:ext uri="{FF2B5EF4-FFF2-40B4-BE49-F238E27FC236}">
                <a16:creationId xmlns:a16="http://schemas.microsoft.com/office/drawing/2014/main" id="{5DC16D40-AFC7-E9A8-513E-14A3B5C41299}"/>
              </a:ext>
            </a:extLst>
          </p:cNvPr>
          <p:cNvSpPr/>
          <p:nvPr/>
        </p:nvSpPr>
        <p:spPr>
          <a:xfrm>
            <a:off x="8787469" y="1801990"/>
            <a:ext cx="2193358" cy="2189043"/>
          </a:xfrm>
          <a:custGeom>
            <a:avLst/>
            <a:gdLst>
              <a:gd name="connsiteX0" fmla="*/ 2476329 w 3005710"/>
              <a:gd name="connsiteY0" fmla="*/ 529376 h 2999797"/>
              <a:gd name="connsiteX1" fmla="*/ 2417509 w 3005710"/>
              <a:gd name="connsiteY1" fmla="*/ 0 h 2999797"/>
              <a:gd name="connsiteX2" fmla="*/ 1770487 w 3005710"/>
              <a:gd name="connsiteY2" fmla="*/ 647015 h 2999797"/>
              <a:gd name="connsiteX3" fmla="*/ 1805779 w 3005710"/>
              <a:gd name="connsiteY3" fmla="*/ 952877 h 2999797"/>
              <a:gd name="connsiteX4" fmla="*/ 864656 w 3005710"/>
              <a:gd name="connsiteY4" fmla="*/ 1893990 h 2999797"/>
              <a:gd name="connsiteX5" fmla="*/ 588202 w 3005710"/>
              <a:gd name="connsiteY5" fmla="*/ 1823406 h 2999797"/>
              <a:gd name="connsiteX6" fmla="*/ 0 w 3005710"/>
              <a:gd name="connsiteY6" fmla="*/ 2411602 h 2999797"/>
              <a:gd name="connsiteX7" fmla="*/ 588202 w 3005710"/>
              <a:gd name="connsiteY7" fmla="*/ 2999797 h 2999797"/>
              <a:gd name="connsiteX8" fmla="*/ 1176404 w 3005710"/>
              <a:gd name="connsiteY8" fmla="*/ 2411602 h 2999797"/>
              <a:gd name="connsiteX9" fmla="*/ 1111701 w 3005710"/>
              <a:gd name="connsiteY9" fmla="*/ 2141032 h 2999797"/>
              <a:gd name="connsiteX10" fmla="*/ 2052824 w 3005710"/>
              <a:gd name="connsiteY10" fmla="*/ 1199919 h 2999797"/>
              <a:gd name="connsiteX11" fmla="*/ 2358689 w 3005710"/>
              <a:gd name="connsiteY11" fmla="*/ 1235211 h 2999797"/>
              <a:gd name="connsiteX12" fmla="*/ 3005711 w 3005710"/>
              <a:gd name="connsiteY12" fmla="*/ 588196 h 2999797"/>
              <a:gd name="connsiteX13" fmla="*/ 2476329 w 3005710"/>
              <a:gd name="connsiteY13" fmla="*/ 529376 h 299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5710" h="2999797">
                <a:moveTo>
                  <a:pt x="2476329" y="529376"/>
                </a:moveTo>
                <a:lnTo>
                  <a:pt x="2417509" y="0"/>
                </a:lnTo>
                <a:lnTo>
                  <a:pt x="1770487" y="647015"/>
                </a:lnTo>
                <a:lnTo>
                  <a:pt x="1805779" y="952877"/>
                </a:lnTo>
                <a:lnTo>
                  <a:pt x="864656" y="1893990"/>
                </a:lnTo>
                <a:cubicBezTo>
                  <a:pt x="782308" y="1852816"/>
                  <a:pt x="688196" y="1823406"/>
                  <a:pt x="588202" y="1823406"/>
                </a:cubicBezTo>
                <a:cubicBezTo>
                  <a:pt x="264691" y="1823406"/>
                  <a:pt x="0" y="2088094"/>
                  <a:pt x="0" y="2411602"/>
                </a:cubicBezTo>
                <a:cubicBezTo>
                  <a:pt x="0" y="2735109"/>
                  <a:pt x="264691" y="2999797"/>
                  <a:pt x="588202" y="2999797"/>
                </a:cubicBezTo>
                <a:cubicBezTo>
                  <a:pt x="911713" y="2999797"/>
                  <a:pt x="1176404" y="2735109"/>
                  <a:pt x="1176404" y="2411602"/>
                </a:cubicBezTo>
                <a:cubicBezTo>
                  <a:pt x="1176404" y="2311609"/>
                  <a:pt x="1152875" y="2223379"/>
                  <a:pt x="1111701" y="2141032"/>
                </a:cubicBezTo>
                <a:lnTo>
                  <a:pt x="2052824" y="1199919"/>
                </a:lnTo>
                <a:lnTo>
                  <a:pt x="2358689" y="1235211"/>
                </a:lnTo>
                <a:lnTo>
                  <a:pt x="3005711" y="588196"/>
                </a:lnTo>
                <a:lnTo>
                  <a:pt x="2476329" y="529376"/>
                </a:lnTo>
                <a:close/>
              </a:path>
            </a:pathLst>
          </a:custGeom>
          <a:solidFill>
            <a:srgbClr val="000000"/>
          </a:solidFill>
          <a:ln w="58738" cap="flat">
            <a:noFill/>
            <a:prstDash val="solid"/>
            <a:miter/>
          </a:ln>
        </p:spPr>
        <p:txBody>
          <a:bodyPr rtlCol="0" anchor="ctr"/>
          <a:lstStyle/>
          <a:p>
            <a:endParaRPr lang="en-IE"/>
          </a:p>
        </p:txBody>
      </p:sp>
      <p:sp>
        <p:nvSpPr>
          <p:cNvPr id="7" name="Freeform: Shape 6">
            <a:extLst>
              <a:ext uri="{FF2B5EF4-FFF2-40B4-BE49-F238E27FC236}">
                <a16:creationId xmlns:a16="http://schemas.microsoft.com/office/drawing/2014/main" id="{E6DD9D32-C40A-4719-40EB-5C1C40D00983}"/>
              </a:ext>
            </a:extLst>
          </p:cNvPr>
          <p:cNvSpPr/>
          <p:nvPr/>
        </p:nvSpPr>
        <p:spPr>
          <a:xfrm>
            <a:off x="7565675" y="2016369"/>
            <a:ext cx="3262138" cy="3262104"/>
          </a:xfrm>
          <a:custGeom>
            <a:avLst/>
            <a:gdLst>
              <a:gd name="connsiteX0" fmla="*/ 4164469 w 4470333"/>
              <a:gd name="connsiteY0" fmla="*/ 1223447 h 4470286"/>
              <a:gd name="connsiteX1" fmla="*/ 4088002 w 4470333"/>
              <a:gd name="connsiteY1" fmla="*/ 1305794 h 4470286"/>
              <a:gd name="connsiteX2" fmla="*/ 3976244 w 4470333"/>
              <a:gd name="connsiteY2" fmla="*/ 1294030 h 4470286"/>
              <a:gd name="connsiteX3" fmla="*/ 3852722 w 4470333"/>
              <a:gd name="connsiteY3" fmla="*/ 1276384 h 4470286"/>
              <a:gd name="connsiteX4" fmla="*/ 4117413 w 4470333"/>
              <a:gd name="connsiteY4" fmla="*/ 2235143 h 4470286"/>
              <a:gd name="connsiteX5" fmla="*/ 2235167 w 4470333"/>
              <a:gd name="connsiteY5" fmla="*/ 4117369 h 4470286"/>
              <a:gd name="connsiteX6" fmla="*/ 352921 w 4470333"/>
              <a:gd name="connsiteY6" fmla="*/ 2235143 h 4470286"/>
              <a:gd name="connsiteX7" fmla="*/ 2235167 w 4470333"/>
              <a:gd name="connsiteY7" fmla="*/ 352917 h 4470286"/>
              <a:gd name="connsiteX8" fmla="*/ 3193936 w 4470333"/>
              <a:gd name="connsiteY8" fmla="*/ 617605 h 4470286"/>
              <a:gd name="connsiteX9" fmla="*/ 3182172 w 4470333"/>
              <a:gd name="connsiteY9" fmla="*/ 499966 h 4470286"/>
              <a:gd name="connsiteX10" fmla="*/ 3164526 w 4470333"/>
              <a:gd name="connsiteY10" fmla="*/ 382327 h 4470286"/>
              <a:gd name="connsiteX11" fmla="*/ 3246874 w 4470333"/>
              <a:gd name="connsiteY11" fmla="*/ 299980 h 4470286"/>
              <a:gd name="connsiteX12" fmla="*/ 3288048 w 4470333"/>
              <a:gd name="connsiteY12" fmla="*/ 258806 h 4470286"/>
              <a:gd name="connsiteX13" fmla="*/ 2235167 w 4470333"/>
              <a:gd name="connsiteY13" fmla="*/ 0 h 4470286"/>
              <a:gd name="connsiteX14" fmla="*/ 0 w 4470333"/>
              <a:gd name="connsiteY14" fmla="*/ 2235143 h 4470286"/>
              <a:gd name="connsiteX15" fmla="*/ 2235167 w 4470333"/>
              <a:gd name="connsiteY15" fmla="*/ 4470286 h 4470286"/>
              <a:gd name="connsiteX16" fmla="*/ 4470334 w 4470333"/>
              <a:gd name="connsiteY16" fmla="*/ 2235143 h 4470286"/>
              <a:gd name="connsiteX17" fmla="*/ 4205643 w 4470333"/>
              <a:gd name="connsiteY17" fmla="*/ 1188155 h 4470286"/>
              <a:gd name="connsiteX18" fmla="*/ 4164469 w 4470333"/>
              <a:gd name="connsiteY18" fmla="*/ 1223447 h 447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333" h="4470286">
                <a:moveTo>
                  <a:pt x="4164469" y="1223447"/>
                </a:moveTo>
                <a:lnTo>
                  <a:pt x="4088002" y="1305794"/>
                </a:lnTo>
                <a:lnTo>
                  <a:pt x="3976244" y="1294030"/>
                </a:lnTo>
                <a:lnTo>
                  <a:pt x="3852722" y="1276384"/>
                </a:lnTo>
                <a:cubicBezTo>
                  <a:pt x="4017418" y="1558718"/>
                  <a:pt x="4117413" y="1882226"/>
                  <a:pt x="4117413" y="2235143"/>
                </a:cubicBezTo>
                <a:cubicBezTo>
                  <a:pt x="4117413" y="3270367"/>
                  <a:pt x="3270402" y="4117369"/>
                  <a:pt x="2235167" y="4117369"/>
                </a:cubicBezTo>
                <a:cubicBezTo>
                  <a:pt x="1199932" y="4117369"/>
                  <a:pt x="352921" y="3270367"/>
                  <a:pt x="352921" y="2235143"/>
                </a:cubicBezTo>
                <a:cubicBezTo>
                  <a:pt x="352921" y="1199919"/>
                  <a:pt x="1199932" y="352917"/>
                  <a:pt x="2235167" y="352917"/>
                </a:cubicBezTo>
                <a:cubicBezTo>
                  <a:pt x="2582206" y="352917"/>
                  <a:pt x="2911599" y="447029"/>
                  <a:pt x="3193936" y="617605"/>
                </a:cubicBezTo>
                <a:lnTo>
                  <a:pt x="3182172" y="499966"/>
                </a:lnTo>
                <a:lnTo>
                  <a:pt x="3164526" y="382327"/>
                </a:lnTo>
                <a:lnTo>
                  <a:pt x="3246874" y="299980"/>
                </a:lnTo>
                <a:lnTo>
                  <a:pt x="3288048" y="258806"/>
                </a:lnTo>
                <a:cubicBezTo>
                  <a:pt x="2970419" y="94111"/>
                  <a:pt x="2617498" y="0"/>
                  <a:pt x="2235167" y="0"/>
                </a:cubicBezTo>
                <a:cubicBezTo>
                  <a:pt x="999943" y="0"/>
                  <a:pt x="0" y="999932"/>
                  <a:pt x="0" y="2235143"/>
                </a:cubicBezTo>
                <a:cubicBezTo>
                  <a:pt x="0" y="3470354"/>
                  <a:pt x="999943" y="4470286"/>
                  <a:pt x="2235167" y="4470286"/>
                </a:cubicBezTo>
                <a:cubicBezTo>
                  <a:pt x="3470391" y="4470286"/>
                  <a:pt x="4470334" y="3470354"/>
                  <a:pt x="4470334" y="2235143"/>
                </a:cubicBezTo>
                <a:cubicBezTo>
                  <a:pt x="4470334" y="1852816"/>
                  <a:pt x="4376222" y="1499899"/>
                  <a:pt x="4205643" y="1188155"/>
                </a:cubicBezTo>
                <a:lnTo>
                  <a:pt x="4164469" y="1223447"/>
                </a:lnTo>
                <a:close/>
              </a:path>
            </a:pathLst>
          </a:custGeom>
          <a:solidFill>
            <a:srgbClr val="000000"/>
          </a:solidFill>
          <a:ln w="58738" cap="flat">
            <a:noFill/>
            <a:prstDash val="solid"/>
            <a:miter/>
          </a:ln>
        </p:spPr>
        <p:txBody>
          <a:bodyPr rtlCol="0" anchor="ctr"/>
          <a:lstStyle/>
          <a:p>
            <a:endParaRPr lang="en-IE"/>
          </a:p>
        </p:txBody>
      </p:sp>
      <p:sp>
        <p:nvSpPr>
          <p:cNvPr id="8" name="Freeform: Shape 7">
            <a:extLst>
              <a:ext uri="{FF2B5EF4-FFF2-40B4-BE49-F238E27FC236}">
                <a16:creationId xmlns:a16="http://schemas.microsoft.com/office/drawing/2014/main" id="{A127DDAC-6516-9A70-6E2F-B5B67CD306CA}"/>
              </a:ext>
            </a:extLst>
          </p:cNvPr>
          <p:cNvSpPr/>
          <p:nvPr/>
        </p:nvSpPr>
        <p:spPr>
          <a:xfrm>
            <a:off x="8131602" y="2584411"/>
            <a:ext cx="2060298" cy="2060276"/>
          </a:xfrm>
          <a:custGeom>
            <a:avLst/>
            <a:gdLst>
              <a:gd name="connsiteX0" fmla="*/ 2393981 w 2823368"/>
              <a:gd name="connsiteY0" fmla="*/ 1011696 h 2823338"/>
              <a:gd name="connsiteX1" fmla="*/ 2470448 w 2823368"/>
              <a:gd name="connsiteY1" fmla="*/ 1411669 h 2823338"/>
              <a:gd name="connsiteX2" fmla="*/ 1411684 w 2823368"/>
              <a:gd name="connsiteY2" fmla="*/ 2470421 h 2823338"/>
              <a:gd name="connsiteX3" fmla="*/ 352921 w 2823368"/>
              <a:gd name="connsiteY3" fmla="*/ 1411669 h 2823338"/>
              <a:gd name="connsiteX4" fmla="*/ 1411684 w 2823368"/>
              <a:gd name="connsiteY4" fmla="*/ 352917 h 2823338"/>
              <a:gd name="connsiteX5" fmla="*/ 1811661 w 2823368"/>
              <a:gd name="connsiteY5" fmla="*/ 429383 h 2823338"/>
              <a:gd name="connsiteX6" fmla="*/ 2076352 w 2823368"/>
              <a:gd name="connsiteY6" fmla="*/ 164695 h 2823338"/>
              <a:gd name="connsiteX7" fmla="*/ 1411684 w 2823368"/>
              <a:gd name="connsiteY7" fmla="*/ 0 h 2823338"/>
              <a:gd name="connsiteX8" fmla="*/ 0 w 2823368"/>
              <a:gd name="connsiteY8" fmla="*/ 1411669 h 2823338"/>
              <a:gd name="connsiteX9" fmla="*/ 1411684 w 2823368"/>
              <a:gd name="connsiteY9" fmla="*/ 2823339 h 2823338"/>
              <a:gd name="connsiteX10" fmla="*/ 2823369 w 2823368"/>
              <a:gd name="connsiteY10" fmla="*/ 1411669 h 2823338"/>
              <a:gd name="connsiteX11" fmla="*/ 2658672 w 2823368"/>
              <a:gd name="connsiteY11" fmla="*/ 747008 h 2823338"/>
              <a:gd name="connsiteX12" fmla="*/ 2393981 w 2823368"/>
              <a:gd name="connsiteY12" fmla="*/ 1011696 h 282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3368" h="2823338">
                <a:moveTo>
                  <a:pt x="2393981" y="1011696"/>
                </a:moveTo>
                <a:cubicBezTo>
                  <a:pt x="2446919" y="1135217"/>
                  <a:pt x="2470448" y="1270502"/>
                  <a:pt x="2470448" y="1411669"/>
                </a:cubicBezTo>
                <a:cubicBezTo>
                  <a:pt x="2470448" y="1993983"/>
                  <a:pt x="1994004" y="2470421"/>
                  <a:pt x="1411684" y="2470421"/>
                </a:cubicBezTo>
                <a:cubicBezTo>
                  <a:pt x="829364" y="2470421"/>
                  <a:pt x="352921" y="1993983"/>
                  <a:pt x="352921" y="1411669"/>
                </a:cubicBezTo>
                <a:cubicBezTo>
                  <a:pt x="352921" y="829356"/>
                  <a:pt x="829364" y="352917"/>
                  <a:pt x="1411684" y="352917"/>
                </a:cubicBezTo>
                <a:cubicBezTo>
                  <a:pt x="1552853" y="352917"/>
                  <a:pt x="1688139" y="382327"/>
                  <a:pt x="1811661" y="429383"/>
                </a:cubicBezTo>
                <a:lnTo>
                  <a:pt x="2076352" y="164695"/>
                </a:lnTo>
                <a:cubicBezTo>
                  <a:pt x="1876364" y="58820"/>
                  <a:pt x="1652847" y="0"/>
                  <a:pt x="1411684" y="0"/>
                </a:cubicBezTo>
                <a:cubicBezTo>
                  <a:pt x="635258" y="0"/>
                  <a:pt x="0" y="635251"/>
                  <a:pt x="0" y="1411669"/>
                </a:cubicBezTo>
                <a:cubicBezTo>
                  <a:pt x="0" y="2188088"/>
                  <a:pt x="635258" y="2823339"/>
                  <a:pt x="1411684" y="2823339"/>
                </a:cubicBezTo>
                <a:cubicBezTo>
                  <a:pt x="2188111" y="2823339"/>
                  <a:pt x="2823369" y="2188088"/>
                  <a:pt x="2823369" y="1411669"/>
                </a:cubicBezTo>
                <a:cubicBezTo>
                  <a:pt x="2823369" y="1170509"/>
                  <a:pt x="2764548" y="946995"/>
                  <a:pt x="2658672" y="747008"/>
                </a:cubicBezTo>
                <a:lnTo>
                  <a:pt x="2393981" y="1011696"/>
                </a:lnTo>
                <a:close/>
              </a:path>
            </a:pathLst>
          </a:custGeom>
          <a:solidFill>
            <a:srgbClr val="000000"/>
          </a:solidFill>
          <a:ln w="58738" cap="flat">
            <a:noFill/>
            <a:prstDash val="solid"/>
            <a:miter/>
          </a:ln>
        </p:spPr>
        <p:txBody>
          <a:bodyPr rtlCol="0" anchor="ctr"/>
          <a:lstStyle/>
          <a:p>
            <a:endParaRPr lang="en-IE"/>
          </a:p>
        </p:txBody>
      </p:sp>
    </p:spTree>
    <p:extLst>
      <p:ext uri="{BB962C8B-B14F-4D97-AF65-F5344CB8AC3E}">
        <p14:creationId xmlns:p14="http://schemas.microsoft.com/office/powerpoint/2010/main" val="329698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536147-3018-2109-75DE-381933BCF305}"/>
              </a:ext>
            </a:extLst>
          </p:cNvPr>
          <p:cNvSpPr>
            <a:spLocks noGrp="1"/>
          </p:cNvSpPr>
          <p:nvPr>
            <p:ph type="body" sz="quarter" idx="18"/>
          </p:nvPr>
        </p:nvSpPr>
        <p:spPr/>
        <p:txBody>
          <a:bodyPr/>
          <a:lstStyle/>
          <a:p>
            <a:r>
              <a:rPr lang="en-GB" sz="2400" dirty="0"/>
              <a:t>The ideation phase involves generating creative solutions to the defined problem through brainstorming and ideation techniques to create a variety of options.</a:t>
            </a:r>
            <a:endParaRPr lang="en-IE" dirty="0"/>
          </a:p>
        </p:txBody>
      </p:sp>
      <p:sp>
        <p:nvSpPr>
          <p:cNvPr id="3" name="Text Placeholder 2">
            <a:extLst>
              <a:ext uri="{FF2B5EF4-FFF2-40B4-BE49-F238E27FC236}">
                <a16:creationId xmlns:a16="http://schemas.microsoft.com/office/drawing/2014/main" id="{7A9AA5C1-99BA-C415-6C06-9C63FBC82E73}"/>
              </a:ext>
            </a:extLst>
          </p:cNvPr>
          <p:cNvSpPr>
            <a:spLocks noGrp="1"/>
          </p:cNvSpPr>
          <p:nvPr>
            <p:ph type="body" sz="quarter" idx="16"/>
          </p:nvPr>
        </p:nvSpPr>
        <p:spPr/>
        <p:txBody>
          <a:bodyPr/>
          <a:lstStyle/>
          <a:p>
            <a:r>
              <a:rPr lang="en-IE" dirty="0"/>
              <a:t>Ideate</a:t>
            </a:r>
          </a:p>
        </p:txBody>
      </p:sp>
      <p:pic>
        <p:nvPicPr>
          <p:cNvPr id="12" name="Graphic 11" descr="Group brainstorm with solid fill">
            <a:extLst>
              <a:ext uri="{FF2B5EF4-FFF2-40B4-BE49-F238E27FC236}">
                <a16:creationId xmlns:a16="http://schemas.microsoft.com/office/drawing/2014/main" id="{34875B73-5D86-767D-112F-412F4CA592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01581" y="1482969"/>
            <a:ext cx="3892061" cy="3892061"/>
          </a:xfrm>
          <a:prstGeom prst="rect">
            <a:avLst/>
          </a:prstGeom>
        </p:spPr>
      </p:pic>
    </p:spTree>
    <p:extLst>
      <p:ext uri="{BB962C8B-B14F-4D97-AF65-F5344CB8AC3E}">
        <p14:creationId xmlns:p14="http://schemas.microsoft.com/office/powerpoint/2010/main" val="352876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536147-3018-2109-75DE-381933BCF305}"/>
              </a:ext>
            </a:extLst>
          </p:cNvPr>
          <p:cNvSpPr>
            <a:spLocks noGrp="1"/>
          </p:cNvSpPr>
          <p:nvPr>
            <p:ph type="body" sz="quarter" idx="18"/>
          </p:nvPr>
        </p:nvSpPr>
        <p:spPr/>
        <p:txBody>
          <a:bodyPr/>
          <a:lstStyle/>
          <a:p>
            <a:r>
              <a:rPr lang="en-GB" sz="2400" dirty="0"/>
              <a:t>The prototype phase is where ideas are transformed into tangible solutions through physical or digital prototypes, sketches or models, allowing for testing and refinement of ideas.</a:t>
            </a:r>
            <a:endParaRPr lang="en-IE" sz="2400" dirty="0"/>
          </a:p>
          <a:p>
            <a:endParaRPr lang="en-IE" dirty="0"/>
          </a:p>
        </p:txBody>
      </p:sp>
      <p:sp>
        <p:nvSpPr>
          <p:cNvPr id="3" name="Text Placeholder 2">
            <a:extLst>
              <a:ext uri="{FF2B5EF4-FFF2-40B4-BE49-F238E27FC236}">
                <a16:creationId xmlns:a16="http://schemas.microsoft.com/office/drawing/2014/main" id="{7A9AA5C1-99BA-C415-6C06-9C63FBC82E73}"/>
              </a:ext>
            </a:extLst>
          </p:cNvPr>
          <p:cNvSpPr>
            <a:spLocks noGrp="1"/>
          </p:cNvSpPr>
          <p:nvPr>
            <p:ph type="body" sz="quarter" idx="16"/>
          </p:nvPr>
        </p:nvSpPr>
        <p:spPr/>
        <p:txBody>
          <a:bodyPr/>
          <a:lstStyle/>
          <a:p>
            <a:r>
              <a:rPr lang="en-IE" dirty="0"/>
              <a:t>Prototype</a:t>
            </a:r>
          </a:p>
        </p:txBody>
      </p:sp>
      <p:sp>
        <p:nvSpPr>
          <p:cNvPr id="12" name="Freeform: Shape 11">
            <a:extLst>
              <a:ext uri="{FF2B5EF4-FFF2-40B4-BE49-F238E27FC236}">
                <a16:creationId xmlns:a16="http://schemas.microsoft.com/office/drawing/2014/main" id="{E2FDBBC7-4889-7BF0-9F90-3656415F0D39}"/>
              </a:ext>
            </a:extLst>
          </p:cNvPr>
          <p:cNvSpPr/>
          <p:nvPr/>
        </p:nvSpPr>
        <p:spPr>
          <a:xfrm>
            <a:off x="8340226" y="4610650"/>
            <a:ext cx="2330108" cy="728151"/>
          </a:xfrm>
          <a:custGeom>
            <a:avLst/>
            <a:gdLst>
              <a:gd name="connsiteX0" fmla="*/ 2382217 w 2823368"/>
              <a:gd name="connsiteY0" fmla="*/ 0 h 882293"/>
              <a:gd name="connsiteX1" fmla="*/ 441151 w 2823368"/>
              <a:gd name="connsiteY1" fmla="*/ 0 h 882293"/>
              <a:gd name="connsiteX2" fmla="*/ 0 w 2823368"/>
              <a:gd name="connsiteY2" fmla="*/ 441147 h 882293"/>
              <a:gd name="connsiteX3" fmla="*/ 441151 w 2823368"/>
              <a:gd name="connsiteY3" fmla="*/ 882293 h 882293"/>
              <a:gd name="connsiteX4" fmla="*/ 2382217 w 2823368"/>
              <a:gd name="connsiteY4" fmla="*/ 882293 h 882293"/>
              <a:gd name="connsiteX5" fmla="*/ 2823369 w 2823368"/>
              <a:gd name="connsiteY5" fmla="*/ 441147 h 882293"/>
              <a:gd name="connsiteX6" fmla="*/ 2382217 w 2823368"/>
              <a:gd name="connsiteY6" fmla="*/ 0 h 882293"/>
              <a:gd name="connsiteX7" fmla="*/ 558792 w 2823368"/>
              <a:gd name="connsiteY7" fmla="*/ 617605 h 882293"/>
              <a:gd name="connsiteX8" fmla="*/ 382331 w 2823368"/>
              <a:gd name="connsiteY8" fmla="*/ 441147 h 882293"/>
              <a:gd name="connsiteX9" fmla="*/ 558792 w 2823368"/>
              <a:gd name="connsiteY9" fmla="*/ 264688 h 882293"/>
              <a:gd name="connsiteX10" fmla="*/ 735252 w 2823368"/>
              <a:gd name="connsiteY10" fmla="*/ 441147 h 882293"/>
              <a:gd name="connsiteX11" fmla="*/ 558792 w 2823368"/>
              <a:gd name="connsiteY11" fmla="*/ 617605 h 882293"/>
              <a:gd name="connsiteX12" fmla="*/ 1411684 w 2823368"/>
              <a:gd name="connsiteY12" fmla="*/ 617605 h 882293"/>
              <a:gd name="connsiteX13" fmla="*/ 1235224 w 2823368"/>
              <a:gd name="connsiteY13" fmla="*/ 441147 h 882293"/>
              <a:gd name="connsiteX14" fmla="*/ 1411684 w 2823368"/>
              <a:gd name="connsiteY14" fmla="*/ 264688 h 882293"/>
              <a:gd name="connsiteX15" fmla="*/ 1588145 w 2823368"/>
              <a:gd name="connsiteY15" fmla="*/ 441147 h 882293"/>
              <a:gd name="connsiteX16" fmla="*/ 1411684 w 2823368"/>
              <a:gd name="connsiteY16" fmla="*/ 617605 h 882293"/>
              <a:gd name="connsiteX17" fmla="*/ 2264577 w 2823368"/>
              <a:gd name="connsiteY17" fmla="*/ 617605 h 882293"/>
              <a:gd name="connsiteX18" fmla="*/ 2088116 w 2823368"/>
              <a:gd name="connsiteY18" fmla="*/ 441147 h 882293"/>
              <a:gd name="connsiteX19" fmla="*/ 2264577 w 2823368"/>
              <a:gd name="connsiteY19" fmla="*/ 264688 h 882293"/>
              <a:gd name="connsiteX20" fmla="*/ 2441037 w 2823368"/>
              <a:gd name="connsiteY20" fmla="*/ 441147 h 882293"/>
              <a:gd name="connsiteX21" fmla="*/ 2264577 w 2823368"/>
              <a:gd name="connsiteY21" fmla="*/ 617605 h 8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23368" h="882293">
                <a:moveTo>
                  <a:pt x="2382217" y="0"/>
                </a:moveTo>
                <a:lnTo>
                  <a:pt x="441151" y="0"/>
                </a:lnTo>
                <a:cubicBezTo>
                  <a:pt x="197512" y="0"/>
                  <a:pt x="0" y="197510"/>
                  <a:pt x="0" y="441147"/>
                </a:cubicBezTo>
                <a:cubicBezTo>
                  <a:pt x="0" y="684783"/>
                  <a:pt x="197512" y="882293"/>
                  <a:pt x="441151" y="882293"/>
                </a:cubicBezTo>
                <a:lnTo>
                  <a:pt x="2382217" y="882293"/>
                </a:lnTo>
                <a:cubicBezTo>
                  <a:pt x="2625857" y="882293"/>
                  <a:pt x="2823369" y="684783"/>
                  <a:pt x="2823369" y="441147"/>
                </a:cubicBezTo>
                <a:cubicBezTo>
                  <a:pt x="2823369" y="197510"/>
                  <a:pt x="2625857" y="0"/>
                  <a:pt x="2382217" y="0"/>
                </a:cubicBezTo>
                <a:close/>
                <a:moveTo>
                  <a:pt x="558792" y="617605"/>
                </a:moveTo>
                <a:cubicBezTo>
                  <a:pt x="461333" y="617605"/>
                  <a:pt x="382331" y="538605"/>
                  <a:pt x="382331" y="441147"/>
                </a:cubicBezTo>
                <a:cubicBezTo>
                  <a:pt x="382331" y="343689"/>
                  <a:pt x="461333" y="264688"/>
                  <a:pt x="558792" y="264688"/>
                </a:cubicBezTo>
                <a:cubicBezTo>
                  <a:pt x="656251" y="264688"/>
                  <a:pt x="735252" y="343689"/>
                  <a:pt x="735252" y="441147"/>
                </a:cubicBezTo>
                <a:cubicBezTo>
                  <a:pt x="735252" y="538605"/>
                  <a:pt x="656251" y="617605"/>
                  <a:pt x="558792" y="617605"/>
                </a:cubicBezTo>
                <a:close/>
                <a:moveTo>
                  <a:pt x="1411684" y="617605"/>
                </a:moveTo>
                <a:cubicBezTo>
                  <a:pt x="1314225" y="617605"/>
                  <a:pt x="1235224" y="538605"/>
                  <a:pt x="1235224" y="441147"/>
                </a:cubicBezTo>
                <a:cubicBezTo>
                  <a:pt x="1235224" y="343689"/>
                  <a:pt x="1314225" y="264688"/>
                  <a:pt x="1411684" y="264688"/>
                </a:cubicBezTo>
                <a:cubicBezTo>
                  <a:pt x="1509143" y="264688"/>
                  <a:pt x="1588145" y="343689"/>
                  <a:pt x="1588145" y="441147"/>
                </a:cubicBezTo>
                <a:cubicBezTo>
                  <a:pt x="1588145" y="538605"/>
                  <a:pt x="1509143" y="617605"/>
                  <a:pt x="1411684" y="617605"/>
                </a:cubicBezTo>
                <a:close/>
                <a:moveTo>
                  <a:pt x="2264577" y="617605"/>
                </a:moveTo>
                <a:cubicBezTo>
                  <a:pt x="2167118" y="617605"/>
                  <a:pt x="2088116" y="538605"/>
                  <a:pt x="2088116" y="441147"/>
                </a:cubicBezTo>
                <a:cubicBezTo>
                  <a:pt x="2088116" y="343689"/>
                  <a:pt x="2167118" y="264688"/>
                  <a:pt x="2264577" y="264688"/>
                </a:cubicBezTo>
                <a:cubicBezTo>
                  <a:pt x="2362036" y="264688"/>
                  <a:pt x="2441037" y="343689"/>
                  <a:pt x="2441037" y="441147"/>
                </a:cubicBezTo>
                <a:cubicBezTo>
                  <a:pt x="2441037" y="538605"/>
                  <a:pt x="2362036" y="617605"/>
                  <a:pt x="2264577" y="617605"/>
                </a:cubicBezTo>
                <a:close/>
              </a:path>
            </a:pathLst>
          </a:custGeom>
          <a:solidFill>
            <a:srgbClr val="000000"/>
          </a:solidFill>
          <a:ln w="58738" cap="flat">
            <a:noFill/>
            <a:prstDash val="solid"/>
            <a:miter/>
          </a:ln>
        </p:spPr>
        <p:txBody>
          <a:bodyPr rtlCol="0" anchor="ctr"/>
          <a:lstStyle/>
          <a:p>
            <a:endParaRPr lang="en-IE"/>
          </a:p>
        </p:txBody>
      </p:sp>
      <p:sp>
        <p:nvSpPr>
          <p:cNvPr id="13" name="Freeform: Shape 12">
            <a:extLst>
              <a:ext uri="{FF2B5EF4-FFF2-40B4-BE49-F238E27FC236}">
                <a16:creationId xmlns:a16="http://schemas.microsoft.com/office/drawing/2014/main" id="{C47E9642-C141-9FBD-D15A-696F35771275}"/>
              </a:ext>
            </a:extLst>
          </p:cNvPr>
          <p:cNvSpPr/>
          <p:nvPr/>
        </p:nvSpPr>
        <p:spPr>
          <a:xfrm>
            <a:off x="9591247" y="2526294"/>
            <a:ext cx="145632" cy="145630"/>
          </a:xfrm>
          <a:custGeom>
            <a:avLst/>
            <a:gdLst>
              <a:gd name="connsiteX0" fmla="*/ 176461 w 176460"/>
              <a:gd name="connsiteY0" fmla="*/ 88229 h 176458"/>
              <a:gd name="connsiteX1" fmla="*/ 88230 w 176460"/>
              <a:gd name="connsiteY1" fmla="*/ 176459 h 176458"/>
              <a:gd name="connsiteX2" fmla="*/ 0 w 176460"/>
              <a:gd name="connsiteY2" fmla="*/ 88229 h 176458"/>
              <a:gd name="connsiteX3" fmla="*/ 88230 w 176460"/>
              <a:gd name="connsiteY3" fmla="*/ 0 h 176458"/>
              <a:gd name="connsiteX4" fmla="*/ 176461 w 176460"/>
              <a:gd name="connsiteY4" fmla="*/ 88229 h 176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60" h="176458">
                <a:moveTo>
                  <a:pt x="176461" y="88229"/>
                </a:moveTo>
                <a:cubicBezTo>
                  <a:pt x="176461" y="136957"/>
                  <a:pt x="136959" y="176459"/>
                  <a:pt x="88230" y="176459"/>
                </a:cubicBezTo>
                <a:cubicBezTo>
                  <a:pt x="39502" y="176459"/>
                  <a:pt x="0" y="136957"/>
                  <a:pt x="0" y="88229"/>
                </a:cubicBezTo>
                <a:cubicBezTo>
                  <a:pt x="0" y="39502"/>
                  <a:pt x="39502" y="0"/>
                  <a:pt x="88230" y="0"/>
                </a:cubicBezTo>
                <a:cubicBezTo>
                  <a:pt x="136959" y="0"/>
                  <a:pt x="176461" y="39502"/>
                  <a:pt x="176461" y="88229"/>
                </a:cubicBezTo>
                <a:close/>
              </a:path>
            </a:pathLst>
          </a:custGeom>
          <a:solidFill>
            <a:srgbClr val="000000"/>
          </a:solidFill>
          <a:ln w="58738" cap="flat">
            <a:noFill/>
            <a:prstDash val="solid"/>
            <a:miter/>
          </a:ln>
        </p:spPr>
        <p:txBody>
          <a:bodyPr rtlCol="0" anchor="ctr"/>
          <a:lstStyle/>
          <a:p>
            <a:endParaRPr lang="en-IE"/>
          </a:p>
        </p:txBody>
      </p:sp>
      <p:sp>
        <p:nvSpPr>
          <p:cNvPr id="14" name="Freeform: Shape 13">
            <a:extLst>
              <a:ext uri="{FF2B5EF4-FFF2-40B4-BE49-F238E27FC236}">
                <a16:creationId xmlns:a16="http://schemas.microsoft.com/office/drawing/2014/main" id="{E14C6E21-67D5-D453-E376-8964333AD8EA}"/>
              </a:ext>
            </a:extLst>
          </p:cNvPr>
          <p:cNvSpPr/>
          <p:nvPr/>
        </p:nvSpPr>
        <p:spPr>
          <a:xfrm>
            <a:off x="8800812" y="1523207"/>
            <a:ext cx="1262141" cy="1554105"/>
          </a:xfrm>
          <a:custGeom>
            <a:avLst/>
            <a:gdLst>
              <a:gd name="connsiteX0" fmla="*/ 1271104 w 1529324"/>
              <a:gd name="connsiteY0" fmla="*/ 706703 h 1883094"/>
              <a:gd name="connsiteX1" fmla="*/ 882303 w 1529324"/>
              <a:gd name="connsiteY1" fmla="*/ 706703 h 1883094"/>
              <a:gd name="connsiteX2" fmla="*/ 882303 w 1529324"/>
              <a:gd name="connsiteY2" fmla="*/ 439074 h 1883094"/>
              <a:gd name="connsiteX3" fmla="*/ 968421 w 1529324"/>
              <a:gd name="connsiteY3" fmla="*/ 117678 h 1883094"/>
              <a:gd name="connsiteX4" fmla="*/ 647022 w 1529324"/>
              <a:gd name="connsiteY4" fmla="*/ 31561 h 1883094"/>
              <a:gd name="connsiteX5" fmla="*/ 560903 w 1529324"/>
              <a:gd name="connsiteY5" fmla="*/ 352957 h 1883094"/>
              <a:gd name="connsiteX6" fmla="*/ 647022 w 1529324"/>
              <a:gd name="connsiteY6" fmla="*/ 439074 h 1883094"/>
              <a:gd name="connsiteX7" fmla="*/ 647022 w 1529324"/>
              <a:gd name="connsiteY7" fmla="*/ 706703 h 1883094"/>
              <a:gd name="connsiteX8" fmla="*/ 258221 w 1529324"/>
              <a:gd name="connsiteY8" fmla="*/ 706703 h 1883094"/>
              <a:gd name="connsiteX9" fmla="*/ 0 w 1529324"/>
              <a:gd name="connsiteY9" fmla="*/ 964921 h 1883094"/>
              <a:gd name="connsiteX10" fmla="*/ 0 w 1529324"/>
              <a:gd name="connsiteY10" fmla="*/ 1624877 h 1883094"/>
              <a:gd name="connsiteX11" fmla="*/ 258221 w 1529324"/>
              <a:gd name="connsiteY11" fmla="*/ 1883094 h 1883094"/>
              <a:gd name="connsiteX12" fmla="*/ 1271104 w 1529324"/>
              <a:gd name="connsiteY12" fmla="*/ 1883094 h 1883094"/>
              <a:gd name="connsiteX13" fmla="*/ 1529325 w 1529324"/>
              <a:gd name="connsiteY13" fmla="*/ 1624877 h 1883094"/>
              <a:gd name="connsiteX14" fmla="*/ 1529325 w 1529324"/>
              <a:gd name="connsiteY14" fmla="*/ 964921 h 1883094"/>
              <a:gd name="connsiteX15" fmla="*/ 1271104 w 1529324"/>
              <a:gd name="connsiteY15" fmla="*/ 706703 h 1883094"/>
              <a:gd name="connsiteX16" fmla="*/ 470561 w 1529324"/>
              <a:gd name="connsiteY16" fmla="*/ 1471357 h 1883094"/>
              <a:gd name="connsiteX17" fmla="*/ 294101 w 1529324"/>
              <a:gd name="connsiteY17" fmla="*/ 1294899 h 1883094"/>
              <a:gd name="connsiteX18" fmla="*/ 470561 w 1529324"/>
              <a:gd name="connsiteY18" fmla="*/ 1118440 h 1883094"/>
              <a:gd name="connsiteX19" fmla="*/ 647022 w 1529324"/>
              <a:gd name="connsiteY19" fmla="*/ 1294899 h 1883094"/>
              <a:gd name="connsiteX20" fmla="*/ 470561 w 1529324"/>
              <a:gd name="connsiteY20" fmla="*/ 1471357 h 1883094"/>
              <a:gd name="connsiteX21" fmla="*/ 1058763 w 1529324"/>
              <a:gd name="connsiteY21" fmla="*/ 1471357 h 1883094"/>
              <a:gd name="connsiteX22" fmla="*/ 882303 w 1529324"/>
              <a:gd name="connsiteY22" fmla="*/ 1294899 h 1883094"/>
              <a:gd name="connsiteX23" fmla="*/ 1058763 w 1529324"/>
              <a:gd name="connsiteY23" fmla="*/ 1118440 h 1883094"/>
              <a:gd name="connsiteX24" fmla="*/ 1235224 w 1529324"/>
              <a:gd name="connsiteY24" fmla="*/ 1294899 h 1883094"/>
              <a:gd name="connsiteX25" fmla="*/ 1058763 w 1529324"/>
              <a:gd name="connsiteY25" fmla="*/ 1471357 h 188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9324" h="1883094">
                <a:moveTo>
                  <a:pt x="1271104" y="706703"/>
                </a:moveTo>
                <a:lnTo>
                  <a:pt x="882303" y="706703"/>
                </a:lnTo>
                <a:lnTo>
                  <a:pt x="882303" y="439074"/>
                </a:lnTo>
                <a:cubicBezTo>
                  <a:pt x="994837" y="374102"/>
                  <a:pt x="1033394" y="230210"/>
                  <a:pt x="968421" y="117678"/>
                </a:cubicBezTo>
                <a:cubicBezTo>
                  <a:pt x="903449" y="5147"/>
                  <a:pt x="759557" y="-33410"/>
                  <a:pt x="647022" y="31561"/>
                </a:cubicBezTo>
                <a:cubicBezTo>
                  <a:pt x="534487" y="96531"/>
                  <a:pt x="495931" y="240423"/>
                  <a:pt x="560903" y="352957"/>
                </a:cubicBezTo>
                <a:cubicBezTo>
                  <a:pt x="581555" y="388725"/>
                  <a:pt x="611253" y="418423"/>
                  <a:pt x="647022" y="439074"/>
                </a:cubicBezTo>
                <a:lnTo>
                  <a:pt x="647022" y="706703"/>
                </a:lnTo>
                <a:lnTo>
                  <a:pt x="258221" y="706703"/>
                </a:lnTo>
                <a:cubicBezTo>
                  <a:pt x="115746" y="707027"/>
                  <a:pt x="324" y="822448"/>
                  <a:pt x="0" y="964921"/>
                </a:cubicBezTo>
                <a:lnTo>
                  <a:pt x="0" y="1624877"/>
                </a:lnTo>
                <a:cubicBezTo>
                  <a:pt x="324" y="1767349"/>
                  <a:pt x="115746" y="1882771"/>
                  <a:pt x="258221" y="1883094"/>
                </a:cubicBezTo>
                <a:lnTo>
                  <a:pt x="1271104" y="1883094"/>
                </a:lnTo>
                <a:cubicBezTo>
                  <a:pt x="1413578" y="1882771"/>
                  <a:pt x="1529001" y="1767349"/>
                  <a:pt x="1529325" y="1624877"/>
                </a:cubicBezTo>
                <a:lnTo>
                  <a:pt x="1529325" y="964921"/>
                </a:lnTo>
                <a:cubicBezTo>
                  <a:pt x="1529001" y="822448"/>
                  <a:pt x="1413578" y="707027"/>
                  <a:pt x="1271104" y="706703"/>
                </a:cubicBezTo>
                <a:close/>
                <a:moveTo>
                  <a:pt x="470561" y="1471357"/>
                </a:moveTo>
                <a:cubicBezTo>
                  <a:pt x="373102" y="1471357"/>
                  <a:pt x="294101" y="1392357"/>
                  <a:pt x="294101" y="1294899"/>
                </a:cubicBezTo>
                <a:cubicBezTo>
                  <a:pt x="294101" y="1197441"/>
                  <a:pt x="373102" y="1118440"/>
                  <a:pt x="470561" y="1118440"/>
                </a:cubicBezTo>
                <a:cubicBezTo>
                  <a:pt x="568021" y="1118440"/>
                  <a:pt x="647022" y="1197441"/>
                  <a:pt x="647022" y="1294899"/>
                </a:cubicBezTo>
                <a:cubicBezTo>
                  <a:pt x="647022" y="1392357"/>
                  <a:pt x="568021" y="1471357"/>
                  <a:pt x="470561" y="1471357"/>
                </a:cubicBezTo>
                <a:close/>
                <a:moveTo>
                  <a:pt x="1058763" y="1471357"/>
                </a:moveTo>
                <a:cubicBezTo>
                  <a:pt x="961304" y="1471357"/>
                  <a:pt x="882303" y="1392357"/>
                  <a:pt x="882303" y="1294899"/>
                </a:cubicBezTo>
                <a:cubicBezTo>
                  <a:pt x="882303" y="1197441"/>
                  <a:pt x="961304" y="1118440"/>
                  <a:pt x="1058763" y="1118440"/>
                </a:cubicBezTo>
                <a:cubicBezTo>
                  <a:pt x="1156222" y="1118440"/>
                  <a:pt x="1235224" y="1197441"/>
                  <a:pt x="1235224" y="1294899"/>
                </a:cubicBezTo>
                <a:cubicBezTo>
                  <a:pt x="1235224" y="1392357"/>
                  <a:pt x="1156222" y="1471357"/>
                  <a:pt x="1058763" y="1471357"/>
                </a:cubicBezTo>
                <a:close/>
              </a:path>
            </a:pathLst>
          </a:custGeom>
          <a:solidFill>
            <a:srgbClr val="000000"/>
          </a:solidFill>
          <a:ln w="58738" cap="flat">
            <a:noFill/>
            <a:prstDash val="solid"/>
            <a:miter/>
          </a:ln>
        </p:spPr>
        <p:txBody>
          <a:bodyPr rtlCol="0" anchor="ctr"/>
          <a:lstStyle/>
          <a:p>
            <a:endParaRPr lang="en-IE"/>
          </a:p>
        </p:txBody>
      </p:sp>
      <p:sp>
        <p:nvSpPr>
          <p:cNvPr id="15" name="Freeform: Shape 14">
            <a:extLst>
              <a:ext uri="{FF2B5EF4-FFF2-40B4-BE49-F238E27FC236}">
                <a16:creationId xmlns:a16="http://schemas.microsoft.com/office/drawing/2014/main" id="{0BD589FC-3D11-C175-4BEB-B33B8E2AE183}"/>
              </a:ext>
            </a:extLst>
          </p:cNvPr>
          <p:cNvSpPr/>
          <p:nvPr/>
        </p:nvSpPr>
        <p:spPr>
          <a:xfrm>
            <a:off x="9130324" y="2526294"/>
            <a:ext cx="145632" cy="145630"/>
          </a:xfrm>
          <a:custGeom>
            <a:avLst/>
            <a:gdLst>
              <a:gd name="connsiteX0" fmla="*/ 176461 w 176460"/>
              <a:gd name="connsiteY0" fmla="*/ 88229 h 176458"/>
              <a:gd name="connsiteX1" fmla="*/ 88230 w 176460"/>
              <a:gd name="connsiteY1" fmla="*/ 176459 h 176458"/>
              <a:gd name="connsiteX2" fmla="*/ 0 w 176460"/>
              <a:gd name="connsiteY2" fmla="*/ 88229 h 176458"/>
              <a:gd name="connsiteX3" fmla="*/ 88230 w 176460"/>
              <a:gd name="connsiteY3" fmla="*/ 0 h 176458"/>
              <a:gd name="connsiteX4" fmla="*/ 176461 w 176460"/>
              <a:gd name="connsiteY4" fmla="*/ 88229 h 176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60" h="176458">
                <a:moveTo>
                  <a:pt x="176461" y="88229"/>
                </a:moveTo>
                <a:cubicBezTo>
                  <a:pt x="176461" y="136957"/>
                  <a:pt x="136959" y="176459"/>
                  <a:pt x="88230" y="176459"/>
                </a:cubicBezTo>
                <a:cubicBezTo>
                  <a:pt x="39502" y="176459"/>
                  <a:pt x="0" y="136957"/>
                  <a:pt x="0" y="88229"/>
                </a:cubicBezTo>
                <a:cubicBezTo>
                  <a:pt x="0" y="39502"/>
                  <a:pt x="39502" y="0"/>
                  <a:pt x="88230" y="0"/>
                </a:cubicBezTo>
                <a:cubicBezTo>
                  <a:pt x="136959" y="0"/>
                  <a:pt x="176461" y="39502"/>
                  <a:pt x="176461" y="88229"/>
                </a:cubicBezTo>
                <a:close/>
              </a:path>
            </a:pathLst>
          </a:custGeom>
          <a:solidFill>
            <a:srgbClr val="000000"/>
          </a:solidFill>
          <a:ln w="58738" cap="flat">
            <a:noFill/>
            <a:prstDash val="solid"/>
            <a:miter/>
          </a:ln>
        </p:spPr>
        <p:txBody>
          <a:bodyPr rtlCol="0" anchor="ctr"/>
          <a:lstStyle/>
          <a:p>
            <a:endParaRPr lang="en-IE"/>
          </a:p>
        </p:txBody>
      </p:sp>
      <p:sp>
        <p:nvSpPr>
          <p:cNvPr id="16" name="Freeform: Shape 15">
            <a:extLst>
              <a:ext uri="{FF2B5EF4-FFF2-40B4-BE49-F238E27FC236}">
                <a16:creationId xmlns:a16="http://schemas.microsoft.com/office/drawing/2014/main" id="{EB41AD4B-E885-96B0-AC9C-4EAA7D36F54F}"/>
              </a:ext>
            </a:extLst>
          </p:cNvPr>
          <p:cNvSpPr/>
          <p:nvPr/>
        </p:nvSpPr>
        <p:spPr>
          <a:xfrm>
            <a:off x="7907305" y="2526294"/>
            <a:ext cx="3049153" cy="2021832"/>
          </a:xfrm>
          <a:custGeom>
            <a:avLst/>
            <a:gdLst>
              <a:gd name="connsiteX0" fmla="*/ 3430229 w 3694629"/>
              <a:gd name="connsiteY0" fmla="*/ 1832229 h 2449834"/>
              <a:gd name="connsiteX1" fmla="*/ 3430229 w 3694629"/>
              <a:gd name="connsiteY1" fmla="*/ 1342262 h 2449834"/>
              <a:gd name="connsiteX2" fmla="*/ 3166126 w 3694629"/>
              <a:gd name="connsiteY2" fmla="*/ 1078162 h 2449834"/>
              <a:gd name="connsiteX3" fmla="*/ 2842027 w 3694629"/>
              <a:gd name="connsiteY3" fmla="*/ 1078162 h 2449834"/>
              <a:gd name="connsiteX4" fmla="*/ 2842027 w 3694629"/>
              <a:gd name="connsiteY4" fmla="*/ 784065 h 2449834"/>
              <a:gd name="connsiteX5" fmla="*/ 959781 w 3694629"/>
              <a:gd name="connsiteY5" fmla="*/ 784065 h 2449834"/>
              <a:gd name="connsiteX6" fmla="*/ 959781 w 3694629"/>
              <a:gd name="connsiteY6" fmla="*/ 1136982 h 2449834"/>
              <a:gd name="connsiteX7" fmla="*/ 518041 w 3694629"/>
              <a:gd name="connsiteY7" fmla="*/ 1136982 h 2449834"/>
              <a:gd name="connsiteX8" fmla="*/ 489220 w 3694629"/>
              <a:gd name="connsiteY8" fmla="*/ 1108160 h 2449834"/>
              <a:gd name="connsiteX9" fmla="*/ 489220 w 3694629"/>
              <a:gd name="connsiteY9" fmla="*/ 620546 h 2449834"/>
              <a:gd name="connsiteX10" fmla="*/ 747211 w 3694629"/>
              <a:gd name="connsiteY10" fmla="*/ 146320 h 2449834"/>
              <a:gd name="connsiteX11" fmla="*/ 665680 w 3694629"/>
              <a:gd name="connsiteY11" fmla="*/ 0 h 2449834"/>
              <a:gd name="connsiteX12" fmla="*/ 489220 w 3694629"/>
              <a:gd name="connsiteY12" fmla="*/ 156460 h 2449834"/>
              <a:gd name="connsiteX13" fmla="*/ 528629 w 3694629"/>
              <a:gd name="connsiteY13" fmla="*/ 254689 h 2449834"/>
              <a:gd name="connsiteX14" fmla="*/ 380779 w 3694629"/>
              <a:gd name="connsiteY14" fmla="*/ 400938 h 2449834"/>
              <a:gd name="connsiteX15" fmla="*/ 234534 w 3694629"/>
              <a:gd name="connsiteY15" fmla="*/ 253089 h 2449834"/>
              <a:gd name="connsiteX16" fmla="*/ 270409 w 3694629"/>
              <a:gd name="connsiteY16" fmla="*/ 157636 h 2449834"/>
              <a:gd name="connsiteX17" fmla="*/ 93948 w 3694629"/>
              <a:gd name="connsiteY17" fmla="*/ 2941 h 2449834"/>
              <a:gd name="connsiteX18" fmla="*/ 131322 w 3694629"/>
              <a:gd name="connsiteY18" fmla="*/ 542340 h 2449834"/>
              <a:gd name="connsiteX19" fmla="*/ 253939 w 3694629"/>
              <a:gd name="connsiteY19" fmla="*/ 614076 h 2449834"/>
              <a:gd name="connsiteX20" fmla="*/ 253939 w 3694629"/>
              <a:gd name="connsiteY20" fmla="*/ 1108160 h 2449834"/>
              <a:gd name="connsiteX21" fmla="*/ 518041 w 3694629"/>
              <a:gd name="connsiteY21" fmla="*/ 1372260 h 2449834"/>
              <a:gd name="connsiteX22" fmla="*/ 959781 w 3694629"/>
              <a:gd name="connsiteY22" fmla="*/ 1372260 h 2449834"/>
              <a:gd name="connsiteX23" fmla="*/ 959781 w 3694629"/>
              <a:gd name="connsiteY23" fmla="*/ 2431012 h 2449834"/>
              <a:gd name="connsiteX24" fmla="*/ 2842027 w 3694629"/>
              <a:gd name="connsiteY24" fmla="*/ 2431012 h 2449834"/>
              <a:gd name="connsiteX25" fmla="*/ 2842027 w 3694629"/>
              <a:gd name="connsiteY25" fmla="*/ 1313441 h 2449834"/>
              <a:gd name="connsiteX26" fmla="*/ 3166126 w 3694629"/>
              <a:gd name="connsiteY26" fmla="*/ 1313441 h 2449834"/>
              <a:gd name="connsiteX27" fmla="*/ 3194948 w 3694629"/>
              <a:gd name="connsiteY27" fmla="*/ 1342262 h 2449834"/>
              <a:gd name="connsiteX28" fmla="*/ 3194948 w 3694629"/>
              <a:gd name="connsiteY28" fmla="*/ 1832229 h 2449834"/>
              <a:gd name="connsiteX29" fmla="*/ 2948856 w 3694629"/>
              <a:gd name="connsiteY29" fmla="*/ 2313673 h 2449834"/>
              <a:gd name="connsiteX30" fmla="*/ 3026722 w 3694629"/>
              <a:gd name="connsiteY30" fmla="*/ 2449834 h 2449834"/>
              <a:gd name="connsiteX31" fmla="*/ 3203183 w 3694629"/>
              <a:gd name="connsiteY31" fmla="*/ 2293375 h 2449834"/>
              <a:gd name="connsiteX32" fmla="*/ 3165538 w 3694629"/>
              <a:gd name="connsiteY32" fmla="*/ 2195734 h 2449834"/>
              <a:gd name="connsiteX33" fmla="*/ 3312712 w 3694629"/>
              <a:gd name="connsiteY33" fmla="*/ 2048809 h 2449834"/>
              <a:gd name="connsiteX34" fmla="*/ 3459639 w 3694629"/>
              <a:gd name="connsiteY34" fmla="*/ 2195981 h 2449834"/>
              <a:gd name="connsiteX35" fmla="*/ 3423170 w 3694629"/>
              <a:gd name="connsiteY35" fmla="*/ 2292786 h 2449834"/>
              <a:gd name="connsiteX36" fmla="*/ 3599630 w 3694629"/>
              <a:gd name="connsiteY36" fmla="*/ 2447482 h 2449834"/>
              <a:gd name="connsiteX37" fmla="*/ 3564880 w 3694629"/>
              <a:gd name="connsiteY37" fmla="*/ 1908742 h 2449834"/>
              <a:gd name="connsiteX38" fmla="*/ 3430229 w 3694629"/>
              <a:gd name="connsiteY38" fmla="*/ 1832229 h 2449834"/>
              <a:gd name="connsiteX39" fmla="*/ 2606746 w 3694629"/>
              <a:gd name="connsiteY39" fmla="*/ 1607538 h 2449834"/>
              <a:gd name="connsiteX40" fmla="*/ 2443226 w 3694629"/>
              <a:gd name="connsiteY40" fmla="*/ 1607538 h 2449834"/>
              <a:gd name="connsiteX41" fmla="*/ 2427345 w 3694629"/>
              <a:gd name="connsiteY41" fmla="*/ 1614009 h 2449834"/>
              <a:gd name="connsiteX42" fmla="*/ 2247355 w 3694629"/>
              <a:gd name="connsiteY42" fmla="*/ 1798114 h 2449834"/>
              <a:gd name="connsiteX43" fmla="*/ 2110304 w 3694629"/>
              <a:gd name="connsiteY43" fmla="*/ 1473430 h 2449834"/>
              <a:gd name="connsiteX44" fmla="*/ 1854436 w 3694629"/>
              <a:gd name="connsiteY44" fmla="*/ 2002806 h 2449834"/>
              <a:gd name="connsiteX45" fmla="*/ 1675034 w 3694629"/>
              <a:gd name="connsiteY45" fmla="*/ 1313441 h 2449834"/>
              <a:gd name="connsiteX46" fmla="*/ 1536807 w 3694629"/>
              <a:gd name="connsiteY46" fmla="*/ 1607538 h 2449834"/>
              <a:gd name="connsiteX47" fmla="*/ 1253882 w 3694629"/>
              <a:gd name="connsiteY47" fmla="*/ 1607538 h 2449834"/>
              <a:gd name="connsiteX48" fmla="*/ 1253882 w 3694629"/>
              <a:gd name="connsiteY48" fmla="*/ 1489899 h 2449834"/>
              <a:gd name="connsiteX49" fmla="*/ 1462105 w 3694629"/>
              <a:gd name="connsiteY49" fmla="*/ 1489899 h 2449834"/>
              <a:gd name="connsiteX50" fmla="*/ 1706797 w 3694629"/>
              <a:gd name="connsiteY50" fmla="*/ 969346 h 2449834"/>
              <a:gd name="connsiteX51" fmla="*/ 1887963 w 3694629"/>
              <a:gd name="connsiteY51" fmla="*/ 1662241 h 2449834"/>
              <a:gd name="connsiteX52" fmla="*/ 2117950 w 3694629"/>
              <a:gd name="connsiteY52" fmla="*/ 1191684 h 2449834"/>
              <a:gd name="connsiteX53" fmla="*/ 2287352 w 3694629"/>
              <a:gd name="connsiteY53" fmla="*/ 1592834 h 2449834"/>
              <a:gd name="connsiteX54" fmla="*/ 2346173 w 3694629"/>
              <a:gd name="connsiteY54" fmla="*/ 1534014 h 2449834"/>
              <a:gd name="connsiteX55" fmla="*/ 2443226 w 3694629"/>
              <a:gd name="connsiteY55" fmla="*/ 1489899 h 2449834"/>
              <a:gd name="connsiteX56" fmla="*/ 2606746 w 3694629"/>
              <a:gd name="connsiteY56" fmla="*/ 1489899 h 244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94629" h="2449834">
                <a:moveTo>
                  <a:pt x="3430229" y="1832229"/>
                </a:moveTo>
                <a:lnTo>
                  <a:pt x="3430229" y="1342262"/>
                </a:lnTo>
                <a:cubicBezTo>
                  <a:pt x="3430229" y="1196402"/>
                  <a:pt x="3311988" y="1078162"/>
                  <a:pt x="3166126" y="1078162"/>
                </a:cubicBezTo>
                <a:lnTo>
                  <a:pt x="2842027" y="1078162"/>
                </a:lnTo>
                <a:lnTo>
                  <a:pt x="2842027" y="784065"/>
                </a:lnTo>
                <a:lnTo>
                  <a:pt x="959781" y="784065"/>
                </a:lnTo>
                <a:lnTo>
                  <a:pt x="959781" y="1136982"/>
                </a:lnTo>
                <a:lnTo>
                  <a:pt x="518041" y="1136982"/>
                </a:lnTo>
                <a:cubicBezTo>
                  <a:pt x="502125" y="1136982"/>
                  <a:pt x="489220" y="1124077"/>
                  <a:pt x="489220" y="1108160"/>
                </a:cubicBezTo>
                <a:lnTo>
                  <a:pt x="489220" y="620546"/>
                </a:lnTo>
                <a:cubicBezTo>
                  <a:pt x="691420" y="560833"/>
                  <a:pt x="806925" y="348512"/>
                  <a:pt x="747211" y="146320"/>
                </a:cubicBezTo>
                <a:cubicBezTo>
                  <a:pt x="731200" y="92111"/>
                  <a:pt x="703354" y="42138"/>
                  <a:pt x="665680" y="0"/>
                </a:cubicBezTo>
                <a:lnTo>
                  <a:pt x="489220" y="156460"/>
                </a:lnTo>
                <a:cubicBezTo>
                  <a:pt x="513900" y="183299"/>
                  <a:pt x="527917" y="218232"/>
                  <a:pt x="528629" y="254689"/>
                </a:cubicBezTo>
                <a:cubicBezTo>
                  <a:pt x="528188" y="335901"/>
                  <a:pt x="461992" y="401379"/>
                  <a:pt x="380779" y="400938"/>
                </a:cubicBezTo>
                <a:cubicBezTo>
                  <a:pt x="299566" y="400491"/>
                  <a:pt x="234093" y="334301"/>
                  <a:pt x="234534" y="253089"/>
                </a:cubicBezTo>
                <a:cubicBezTo>
                  <a:pt x="234722" y="218009"/>
                  <a:pt x="247445" y="184158"/>
                  <a:pt x="270409" y="157636"/>
                </a:cubicBezTo>
                <a:lnTo>
                  <a:pt x="93948" y="2941"/>
                </a:lnTo>
                <a:cubicBezTo>
                  <a:pt x="-44685" y="162213"/>
                  <a:pt x="-27951" y="403708"/>
                  <a:pt x="131322" y="542340"/>
                </a:cubicBezTo>
                <a:cubicBezTo>
                  <a:pt x="167356" y="573702"/>
                  <a:pt x="208941" y="598036"/>
                  <a:pt x="253939" y="614076"/>
                </a:cubicBezTo>
                <a:lnTo>
                  <a:pt x="253939" y="1108160"/>
                </a:lnTo>
                <a:cubicBezTo>
                  <a:pt x="253939" y="1254021"/>
                  <a:pt x="372179" y="1372260"/>
                  <a:pt x="518041" y="1372260"/>
                </a:cubicBezTo>
                <a:lnTo>
                  <a:pt x="959781" y="1372260"/>
                </a:lnTo>
                <a:lnTo>
                  <a:pt x="959781" y="2431012"/>
                </a:lnTo>
                <a:lnTo>
                  <a:pt x="2842027" y="2431012"/>
                </a:lnTo>
                <a:lnTo>
                  <a:pt x="2842027" y="1313441"/>
                </a:lnTo>
                <a:lnTo>
                  <a:pt x="3166126" y="1313441"/>
                </a:lnTo>
                <a:cubicBezTo>
                  <a:pt x="3182043" y="1313441"/>
                  <a:pt x="3194948" y="1326346"/>
                  <a:pt x="3194948" y="1342262"/>
                </a:cubicBezTo>
                <a:lnTo>
                  <a:pt x="3194948" y="1832229"/>
                </a:lnTo>
                <a:cubicBezTo>
                  <a:pt x="2994041" y="1897219"/>
                  <a:pt x="2883866" y="2112769"/>
                  <a:pt x="2948856" y="2313673"/>
                </a:cubicBezTo>
                <a:cubicBezTo>
                  <a:pt x="2965125" y="2363952"/>
                  <a:pt x="2991636" y="2410314"/>
                  <a:pt x="3026722" y="2449834"/>
                </a:cubicBezTo>
                <a:lnTo>
                  <a:pt x="3203183" y="2293375"/>
                </a:lnTo>
                <a:cubicBezTo>
                  <a:pt x="3178843" y="2266694"/>
                  <a:pt x="3165408" y="2231849"/>
                  <a:pt x="3165538" y="2195734"/>
                </a:cubicBezTo>
                <a:cubicBezTo>
                  <a:pt x="3165608" y="2114522"/>
                  <a:pt x="3231499" y="2048738"/>
                  <a:pt x="3312712" y="2048809"/>
                </a:cubicBezTo>
                <a:cubicBezTo>
                  <a:pt x="3393925" y="2048879"/>
                  <a:pt x="3459709" y="2114769"/>
                  <a:pt x="3459639" y="2195981"/>
                </a:cubicBezTo>
                <a:cubicBezTo>
                  <a:pt x="3459609" y="2231602"/>
                  <a:pt x="3446651" y="2266000"/>
                  <a:pt x="3423170" y="2292786"/>
                </a:cubicBezTo>
                <a:lnTo>
                  <a:pt x="3599630" y="2447482"/>
                </a:lnTo>
                <a:cubicBezTo>
                  <a:pt x="3738805" y="2289116"/>
                  <a:pt x="3723247" y="2047915"/>
                  <a:pt x="3564880" y="1908742"/>
                </a:cubicBezTo>
                <a:cubicBezTo>
                  <a:pt x="3525700" y="1874303"/>
                  <a:pt x="3479867" y="1848263"/>
                  <a:pt x="3430229" y="1832229"/>
                </a:cubicBezTo>
                <a:close/>
                <a:moveTo>
                  <a:pt x="2606746" y="1607538"/>
                </a:moveTo>
                <a:lnTo>
                  <a:pt x="2443226" y="1607538"/>
                </a:lnTo>
                <a:cubicBezTo>
                  <a:pt x="2437538" y="1608556"/>
                  <a:pt x="2432127" y="1610762"/>
                  <a:pt x="2427345" y="1614009"/>
                </a:cubicBezTo>
                <a:lnTo>
                  <a:pt x="2247355" y="1798114"/>
                </a:lnTo>
                <a:lnTo>
                  <a:pt x="2110304" y="1473430"/>
                </a:lnTo>
                <a:lnTo>
                  <a:pt x="1854436" y="2002806"/>
                </a:lnTo>
                <a:lnTo>
                  <a:pt x="1675034" y="1313441"/>
                </a:lnTo>
                <a:lnTo>
                  <a:pt x="1536807" y="1607538"/>
                </a:lnTo>
                <a:lnTo>
                  <a:pt x="1253882" y="1607538"/>
                </a:lnTo>
                <a:lnTo>
                  <a:pt x="1253882" y="1489899"/>
                </a:lnTo>
                <a:lnTo>
                  <a:pt x="1462105" y="1489899"/>
                </a:lnTo>
                <a:lnTo>
                  <a:pt x="1706797" y="969346"/>
                </a:lnTo>
                <a:lnTo>
                  <a:pt x="1887963" y="1662241"/>
                </a:lnTo>
                <a:lnTo>
                  <a:pt x="2117950" y="1191684"/>
                </a:lnTo>
                <a:lnTo>
                  <a:pt x="2287352" y="1592834"/>
                </a:lnTo>
                <a:lnTo>
                  <a:pt x="2346173" y="1534014"/>
                </a:lnTo>
                <a:cubicBezTo>
                  <a:pt x="2372001" y="1507875"/>
                  <a:pt x="2406552" y="1492170"/>
                  <a:pt x="2443226" y="1489899"/>
                </a:cubicBezTo>
                <a:lnTo>
                  <a:pt x="2606746" y="1489899"/>
                </a:lnTo>
                <a:close/>
              </a:path>
            </a:pathLst>
          </a:custGeom>
          <a:solidFill>
            <a:srgbClr val="000000"/>
          </a:solidFill>
          <a:ln w="58738" cap="flat">
            <a:noFill/>
            <a:prstDash val="solid"/>
            <a:miter/>
          </a:ln>
        </p:spPr>
        <p:txBody>
          <a:bodyPr rtlCol="0" anchor="ctr"/>
          <a:lstStyle/>
          <a:p>
            <a:endParaRPr lang="en-IE"/>
          </a:p>
        </p:txBody>
      </p:sp>
    </p:spTree>
    <p:extLst>
      <p:ext uri="{BB962C8B-B14F-4D97-AF65-F5344CB8AC3E}">
        <p14:creationId xmlns:p14="http://schemas.microsoft.com/office/powerpoint/2010/main" val="408912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536147-3018-2109-75DE-381933BCF305}"/>
              </a:ext>
            </a:extLst>
          </p:cNvPr>
          <p:cNvSpPr>
            <a:spLocks noGrp="1"/>
          </p:cNvSpPr>
          <p:nvPr>
            <p:ph type="body" sz="quarter" idx="18"/>
          </p:nvPr>
        </p:nvSpPr>
        <p:spPr/>
        <p:txBody>
          <a:bodyPr/>
          <a:lstStyle/>
          <a:p>
            <a:r>
              <a:rPr lang="en-GB" sz="2400" dirty="0"/>
              <a:t>To test prototypes with real users, gathering feedback, iterating, and refining solutions until the final product meets user needs/solves the problem.</a:t>
            </a:r>
          </a:p>
          <a:p>
            <a:endParaRPr lang="en-IE" dirty="0"/>
          </a:p>
        </p:txBody>
      </p:sp>
      <p:sp>
        <p:nvSpPr>
          <p:cNvPr id="3" name="Text Placeholder 2">
            <a:extLst>
              <a:ext uri="{FF2B5EF4-FFF2-40B4-BE49-F238E27FC236}">
                <a16:creationId xmlns:a16="http://schemas.microsoft.com/office/drawing/2014/main" id="{7A9AA5C1-99BA-C415-6C06-9C63FBC82E73}"/>
              </a:ext>
            </a:extLst>
          </p:cNvPr>
          <p:cNvSpPr>
            <a:spLocks noGrp="1"/>
          </p:cNvSpPr>
          <p:nvPr>
            <p:ph type="body" sz="quarter" idx="16"/>
          </p:nvPr>
        </p:nvSpPr>
        <p:spPr/>
        <p:txBody>
          <a:bodyPr/>
          <a:lstStyle/>
          <a:p>
            <a:r>
              <a:rPr lang="en-IE" dirty="0"/>
              <a:t>Test</a:t>
            </a:r>
          </a:p>
        </p:txBody>
      </p:sp>
      <p:sp>
        <p:nvSpPr>
          <p:cNvPr id="4" name="Picture Placeholder 7" descr="Test tubes with solid fill">
            <a:extLst>
              <a:ext uri="{FF2B5EF4-FFF2-40B4-BE49-F238E27FC236}">
                <a16:creationId xmlns:a16="http://schemas.microsoft.com/office/drawing/2014/main" id="{49B7F0AB-7B5A-A692-DD33-49A637BE17BC}"/>
              </a:ext>
            </a:extLst>
          </p:cNvPr>
          <p:cNvSpPr/>
          <p:nvPr/>
        </p:nvSpPr>
        <p:spPr>
          <a:xfrm>
            <a:off x="7405062" y="1820984"/>
            <a:ext cx="4168702" cy="3505823"/>
          </a:xfrm>
          <a:custGeom>
            <a:avLst/>
            <a:gdLst>
              <a:gd name="connsiteX0" fmla="*/ 4940895 w 5176175"/>
              <a:gd name="connsiteY0" fmla="*/ 4000177 h 4353094"/>
              <a:gd name="connsiteX1" fmla="*/ 4940895 w 5176175"/>
              <a:gd name="connsiteY1" fmla="*/ 706282 h 4353094"/>
              <a:gd name="connsiteX2" fmla="*/ 4705614 w 5176175"/>
              <a:gd name="connsiteY2" fmla="*/ 706282 h 4353094"/>
              <a:gd name="connsiteX3" fmla="*/ 4705614 w 5176175"/>
              <a:gd name="connsiteY3" fmla="*/ 1235658 h 4353094"/>
              <a:gd name="connsiteX4" fmla="*/ 4352693 w 5176175"/>
              <a:gd name="connsiteY4" fmla="*/ 1235658 h 4353094"/>
              <a:gd name="connsiteX5" fmla="*/ 4352693 w 5176175"/>
              <a:gd name="connsiteY5" fmla="*/ 412184 h 4353094"/>
              <a:gd name="connsiteX6" fmla="*/ 4382103 w 5176175"/>
              <a:gd name="connsiteY6" fmla="*/ 229843 h 4353094"/>
              <a:gd name="connsiteX7" fmla="*/ 4470334 w 5176175"/>
              <a:gd name="connsiteY7" fmla="*/ 112204 h 4353094"/>
              <a:gd name="connsiteX8" fmla="*/ 4352693 w 5176175"/>
              <a:gd name="connsiteY8" fmla="*/ 447 h 4353094"/>
              <a:gd name="connsiteX9" fmla="*/ 4352693 w 5176175"/>
              <a:gd name="connsiteY9" fmla="*/ 447 h 4353094"/>
              <a:gd name="connsiteX10" fmla="*/ 3417452 w 5176175"/>
              <a:gd name="connsiteY10" fmla="*/ 447 h 4353094"/>
              <a:gd name="connsiteX11" fmla="*/ 3293930 w 5176175"/>
              <a:gd name="connsiteY11" fmla="*/ 112204 h 4353094"/>
              <a:gd name="connsiteX12" fmla="*/ 3382160 w 5176175"/>
              <a:gd name="connsiteY12" fmla="*/ 229843 h 4353094"/>
              <a:gd name="connsiteX13" fmla="*/ 3411570 w 5176175"/>
              <a:gd name="connsiteY13" fmla="*/ 412184 h 4353094"/>
              <a:gd name="connsiteX14" fmla="*/ 3411570 w 5176175"/>
              <a:gd name="connsiteY14" fmla="*/ 1235658 h 4353094"/>
              <a:gd name="connsiteX15" fmla="*/ 3058649 w 5176175"/>
              <a:gd name="connsiteY15" fmla="*/ 1235658 h 4353094"/>
              <a:gd name="connsiteX16" fmla="*/ 3058649 w 5176175"/>
              <a:gd name="connsiteY16" fmla="*/ 412184 h 4353094"/>
              <a:gd name="connsiteX17" fmla="*/ 3088059 w 5176175"/>
              <a:gd name="connsiteY17" fmla="*/ 229843 h 4353094"/>
              <a:gd name="connsiteX18" fmla="*/ 3176290 w 5176175"/>
              <a:gd name="connsiteY18" fmla="*/ 112204 h 4353094"/>
              <a:gd name="connsiteX19" fmla="*/ 3058649 w 5176175"/>
              <a:gd name="connsiteY19" fmla="*/ 447 h 4353094"/>
              <a:gd name="connsiteX20" fmla="*/ 3058649 w 5176175"/>
              <a:gd name="connsiteY20" fmla="*/ 447 h 4353094"/>
              <a:gd name="connsiteX21" fmla="*/ 2123408 w 5176175"/>
              <a:gd name="connsiteY21" fmla="*/ 447 h 4353094"/>
              <a:gd name="connsiteX22" fmla="*/ 1999886 w 5176175"/>
              <a:gd name="connsiteY22" fmla="*/ 112204 h 4353094"/>
              <a:gd name="connsiteX23" fmla="*/ 2088116 w 5176175"/>
              <a:gd name="connsiteY23" fmla="*/ 229843 h 4353094"/>
              <a:gd name="connsiteX24" fmla="*/ 2117527 w 5176175"/>
              <a:gd name="connsiteY24" fmla="*/ 412184 h 4353094"/>
              <a:gd name="connsiteX25" fmla="*/ 2117527 w 5176175"/>
              <a:gd name="connsiteY25" fmla="*/ 1235658 h 4353094"/>
              <a:gd name="connsiteX26" fmla="*/ 1764605 w 5176175"/>
              <a:gd name="connsiteY26" fmla="*/ 1235658 h 4353094"/>
              <a:gd name="connsiteX27" fmla="*/ 1764605 w 5176175"/>
              <a:gd name="connsiteY27" fmla="*/ 412184 h 4353094"/>
              <a:gd name="connsiteX28" fmla="*/ 1794015 w 5176175"/>
              <a:gd name="connsiteY28" fmla="*/ 229843 h 4353094"/>
              <a:gd name="connsiteX29" fmla="*/ 1882246 w 5176175"/>
              <a:gd name="connsiteY29" fmla="*/ 112204 h 4353094"/>
              <a:gd name="connsiteX30" fmla="*/ 1764605 w 5176175"/>
              <a:gd name="connsiteY30" fmla="*/ 447 h 4353094"/>
              <a:gd name="connsiteX31" fmla="*/ 1764605 w 5176175"/>
              <a:gd name="connsiteY31" fmla="*/ 447 h 4353094"/>
              <a:gd name="connsiteX32" fmla="*/ 829365 w 5176175"/>
              <a:gd name="connsiteY32" fmla="*/ 447 h 4353094"/>
              <a:gd name="connsiteX33" fmla="*/ 705842 w 5176175"/>
              <a:gd name="connsiteY33" fmla="*/ 112204 h 4353094"/>
              <a:gd name="connsiteX34" fmla="*/ 794072 w 5176175"/>
              <a:gd name="connsiteY34" fmla="*/ 229843 h 4353094"/>
              <a:gd name="connsiteX35" fmla="*/ 823483 w 5176175"/>
              <a:gd name="connsiteY35" fmla="*/ 412184 h 4353094"/>
              <a:gd name="connsiteX36" fmla="*/ 823483 w 5176175"/>
              <a:gd name="connsiteY36" fmla="*/ 1235658 h 4353094"/>
              <a:gd name="connsiteX37" fmla="*/ 470561 w 5176175"/>
              <a:gd name="connsiteY37" fmla="*/ 1235658 h 4353094"/>
              <a:gd name="connsiteX38" fmla="*/ 470561 w 5176175"/>
              <a:gd name="connsiteY38" fmla="*/ 706282 h 4353094"/>
              <a:gd name="connsiteX39" fmla="*/ 235281 w 5176175"/>
              <a:gd name="connsiteY39" fmla="*/ 706282 h 4353094"/>
              <a:gd name="connsiteX40" fmla="*/ 235281 w 5176175"/>
              <a:gd name="connsiteY40" fmla="*/ 4000177 h 4353094"/>
              <a:gd name="connsiteX41" fmla="*/ 0 w 5176175"/>
              <a:gd name="connsiteY41" fmla="*/ 4000177 h 4353094"/>
              <a:gd name="connsiteX42" fmla="*/ 0 w 5176175"/>
              <a:gd name="connsiteY42" fmla="*/ 4353094 h 4353094"/>
              <a:gd name="connsiteX43" fmla="*/ 5176176 w 5176175"/>
              <a:gd name="connsiteY43" fmla="*/ 4353094 h 4353094"/>
              <a:gd name="connsiteX44" fmla="*/ 5176176 w 5176175"/>
              <a:gd name="connsiteY44" fmla="*/ 4000177 h 4353094"/>
              <a:gd name="connsiteX45" fmla="*/ 4940895 w 5176175"/>
              <a:gd name="connsiteY45" fmla="*/ 4000177 h 4353094"/>
              <a:gd name="connsiteX46" fmla="*/ 4135059 w 5176175"/>
              <a:gd name="connsiteY46" fmla="*/ 235725 h 4353094"/>
              <a:gd name="connsiteX47" fmla="*/ 4117413 w 5176175"/>
              <a:gd name="connsiteY47" fmla="*/ 412184 h 4353094"/>
              <a:gd name="connsiteX48" fmla="*/ 4117413 w 5176175"/>
              <a:gd name="connsiteY48" fmla="*/ 941560 h 4353094"/>
              <a:gd name="connsiteX49" fmla="*/ 3882132 w 5176175"/>
              <a:gd name="connsiteY49" fmla="*/ 882741 h 4353094"/>
              <a:gd name="connsiteX50" fmla="*/ 3646851 w 5176175"/>
              <a:gd name="connsiteY50" fmla="*/ 941560 h 4353094"/>
              <a:gd name="connsiteX51" fmla="*/ 3646851 w 5176175"/>
              <a:gd name="connsiteY51" fmla="*/ 412184 h 4353094"/>
              <a:gd name="connsiteX52" fmla="*/ 3629205 w 5176175"/>
              <a:gd name="connsiteY52" fmla="*/ 235725 h 4353094"/>
              <a:gd name="connsiteX53" fmla="*/ 4135059 w 5176175"/>
              <a:gd name="connsiteY53" fmla="*/ 235725 h 4353094"/>
              <a:gd name="connsiteX54" fmla="*/ 2841015 w 5176175"/>
              <a:gd name="connsiteY54" fmla="*/ 235725 h 4353094"/>
              <a:gd name="connsiteX55" fmla="*/ 2823369 w 5176175"/>
              <a:gd name="connsiteY55" fmla="*/ 412184 h 4353094"/>
              <a:gd name="connsiteX56" fmla="*/ 2823369 w 5176175"/>
              <a:gd name="connsiteY56" fmla="*/ 941560 h 4353094"/>
              <a:gd name="connsiteX57" fmla="*/ 2588088 w 5176175"/>
              <a:gd name="connsiteY57" fmla="*/ 882741 h 4353094"/>
              <a:gd name="connsiteX58" fmla="*/ 2352807 w 5176175"/>
              <a:gd name="connsiteY58" fmla="*/ 941560 h 4353094"/>
              <a:gd name="connsiteX59" fmla="*/ 2352807 w 5176175"/>
              <a:gd name="connsiteY59" fmla="*/ 412184 h 4353094"/>
              <a:gd name="connsiteX60" fmla="*/ 2335161 w 5176175"/>
              <a:gd name="connsiteY60" fmla="*/ 235725 h 4353094"/>
              <a:gd name="connsiteX61" fmla="*/ 2841015 w 5176175"/>
              <a:gd name="connsiteY61" fmla="*/ 235725 h 4353094"/>
              <a:gd name="connsiteX62" fmla="*/ 1546971 w 5176175"/>
              <a:gd name="connsiteY62" fmla="*/ 235725 h 4353094"/>
              <a:gd name="connsiteX63" fmla="*/ 1529325 w 5176175"/>
              <a:gd name="connsiteY63" fmla="*/ 412184 h 4353094"/>
              <a:gd name="connsiteX64" fmla="*/ 1529325 w 5176175"/>
              <a:gd name="connsiteY64" fmla="*/ 941560 h 4353094"/>
              <a:gd name="connsiteX65" fmla="*/ 1294044 w 5176175"/>
              <a:gd name="connsiteY65" fmla="*/ 882741 h 4353094"/>
              <a:gd name="connsiteX66" fmla="*/ 1058763 w 5176175"/>
              <a:gd name="connsiteY66" fmla="*/ 941560 h 4353094"/>
              <a:gd name="connsiteX67" fmla="*/ 1058763 w 5176175"/>
              <a:gd name="connsiteY67" fmla="*/ 412184 h 4353094"/>
              <a:gd name="connsiteX68" fmla="*/ 1041117 w 5176175"/>
              <a:gd name="connsiteY68" fmla="*/ 235725 h 4353094"/>
              <a:gd name="connsiteX69" fmla="*/ 1546971 w 5176175"/>
              <a:gd name="connsiteY69" fmla="*/ 235725 h 4353094"/>
              <a:gd name="connsiteX70" fmla="*/ 4705614 w 5176175"/>
              <a:gd name="connsiteY70" fmla="*/ 4000177 h 4353094"/>
              <a:gd name="connsiteX71" fmla="*/ 470561 w 5176175"/>
              <a:gd name="connsiteY71" fmla="*/ 4000177 h 4353094"/>
              <a:gd name="connsiteX72" fmla="*/ 470561 w 5176175"/>
              <a:gd name="connsiteY72" fmla="*/ 1470936 h 4353094"/>
              <a:gd name="connsiteX73" fmla="*/ 823483 w 5176175"/>
              <a:gd name="connsiteY73" fmla="*/ 1470936 h 4353094"/>
              <a:gd name="connsiteX74" fmla="*/ 823483 w 5176175"/>
              <a:gd name="connsiteY74" fmla="*/ 3294342 h 4353094"/>
              <a:gd name="connsiteX75" fmla="*/ 1294044 w 5176175"/>
              <a:gd name="connsiteY75" fmla="*/ 3764899 h 4353094"/>
              <a:gd name="connsiteX76" fmla="*/ 1764605 w 5176175"/>
              <a:gd name="connsiteY76" fmla="*/ 3294342 h 4353094"/>
              <a:gd name="connsiteX77" fmla="*/ 1764605 w 5176175"/>
              <a:gd name="connsiteY77" fmla="*/ 1470936 h 4353094"/>
              <a:gd name="connsiteX78" fmla="*/ 2117527 w 5176175"/>
              <a:gd name="connsiteY78" fmla="*/ 1470936 h 4353094"/>
              <a:gd name="connsiteX79" fmla="*/ 2117527 w 5176175"/>
              <a:gd name="connsiteY79" fmla="*/ 3294342 h 4353094"/>
              <a:gd name="connsiteX80" fmla="*/ 2588088 w 5176175"/>
              <a:gd name="connsiteY80" fmla="*/ 3764899 h 4353094"/>
              <a:gd name="connsiteX81" fmla="*/ 3058649 w 5176175"/>
              <a:gd name="connsiteY81" fmla="*/ 3294342 h 4353094"/>
              <a:gd name="connsiteX82" fmla="*/ 3058649 w 5176175"/>
              <a:gd name="connsiteY82" fmla="*/ 1470936 h 4353094"/>
              <a:gd name="connsiteX83" fmla="*/ 3411570 w 5176175"/>
              <a:gd name="connsiteY83" fmla="*/ 1470936 h 4353094"/>
              <a:gd name="connsiteX84" fmla="*/ 3411570 w 5176175"/>
              <a:gd name="connsiteY84" fmla="*/ 3294342 h 4353094"/>
              <a:gd name="connsiteX85" fmla="*/ 3882132 w 5176175"/>
              <a:gd name="connsiteY85" fmla="*/ 3764899 h 4353094"/>
              <a:gd name="connsiteX86" fmla="*/ 4352693 w 5176175"/>
              <a:gd name="connsiteY86" fmla="*/ 3294342 h 4353094"/>
              <a:gd name="connsiteX87" fmla="*/ 4352693 w 5176175"/>
              <a:gd name="connsiteY87" fmla="*/ 1470936 h 4353094"/>
              <a:gd name="connsiteX88" fmla="*/ 4705614 w 5176175"/>
              <a:gd name="connsiteY88" fmla="*/ 1470936 h 4353094"/>
              <a:gd name="connsiteX89" fmla="*/ 4705614 w 5176175"/>
              <a:gd name="connsiteY89" fmla="*/ 4000177 h 43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76175" h="4353094">
                <a:moveTo>
                  <a:pt x="4940895" y="4000177"/>
                </a:moveTo>
                <a:lnTo>
                  <a:pt x="4940895" y="706282"/>
                </a:lnTo>
                <a:lnTo>
                  <a:pt x="4705614" y="706282"/>
                </a:lnTo>
                <a:lnTo>
                  <a:pt x="4705614" y="1235658"/>
                </a:lnTo>
                <a:lnTo>
                  <a:pt x="4352693" y="1235658"/>
                </a:lnTo>
                <a:lnTo>
                  <a:pt x="4352693" y="412184"/>
                </a:lnTo>
                <a:cubicBezTo>
                  <a:pt x="4352693" y="288663"/>
                  <a:pt x="4376222" y="241607"/>
                  <a:pt x="4382103" y="229843"/>
                </a:cubicBezTo>
                <a:cubicBezTo>
                  <a:pt x="4435042" y="218080"/>
                  <a:pt x="4470334" y="171024"/>
                  <a:pt x="4470334" y="112204"/>
                </a:cubicBezTo>
                <a:cubicBezTo>
                  <a:pt x="4470334" y="47503"/>
                  <a:pt x="4417395" y="-5435"/>
                  <a:pt x="4352693" y="447"/>
                </a:cubicBezTo>
                <a:lnTo>
                  <a:pt x="4352693" y="447"/>
                </a:lnTo>
                <a:lnTo>
                  <a:pt x="3417452" y="447"/>
                </a:lnTo>
                <a:cubicBezTo>
                  <a:pt x="3352750" y="-5435"/>
                  <a:pt x="3299812" y="47503"/>
                  <a:pt x="3293930" y="112204"/>
                </a:cubicBezTo>
                <a:cubicBezTo>
                  <a:pt x="3293930" y="165142"/>
                  <a:pt x="3329222" y="212198"/>
                  <a:pt x="3382160" y="229843"/>
                </a:cubicBezTo>
                <a:cubicBezTo>
                  <a:pt x="3388042" y="241607"/>
                  <a:pt x="3411570" y="288663"/>
                  <a:pt x="3411570" y="412184"/>
                </a:cubicBezTo>
                <a:lnTo>
                  <a:pt x="3411570" y="1235658"/>
                </a:lnTo>
                <a:lnTo>
                  <a:pt x="3058649" y="1235658"/>
                </a:lnTo>
                <a:lnTo>
                  <a:pt x="3058649" y="412184"/>
                </a:lnTo>
                <a:cubicBezTo>
                  <a:pt x="3058649" y="288663"/>
                  <a:pt x="3082177" y="241607"/>
                  <a:pt x="3088059" y="229843"/>
                </a:cubicBezTo>
                <a:cubicBezTo>
                  <a:pt x="3140998" y="218080"/>
                  <a:pt x="3176290" y="171024"/>
                  <a:pt x="3176290" y="112204"/>
                </a:cubicBezTo>
                <a:cubicBezTo>
                  <a:pt x="3176290" y="47503"/>
                  <a:pt x="3123351" y="-5435"/>
                  <a:pt x="3058649" y="447"/>
                </a:cubicBezTo>
                <a:lnTo>
                  <a:pt x="3058649" y="447"/>
                </a:lnTo>
                <a:lnTo>
                  <a:pt x="2123408" y="447"/>
                </a:lnTo>
                <a:cubicBezTo>
                  <a:pt x="2058706" y="-5435"/>
                  <a:pt x="2005768" y="47503"/>
                  <a:pt x="1999886" y="112204"/>
                </a:cubicBezTo>
                <a:cubicBezTo>
                  <a:pt x="1999886" y="165142"/>
                  <a:pt x="2035178" y="212198"/>
                  <a:pt x="2088116" y="229843"/>
                </a:cubicBezTo>
                <a:cubicBezTo>
                  <a:pt x="2093998" y="241607"/>
                  <a:pt x="2117527" y="288663"/>
                  <a:pt x="2117527" y="412184"/>
                </a:cubicBezTo>
                <a:lnTo>
                  <a:pt x="2117527" y="1235658"/>
                </a:lnTo>
                <a:lnTo>
                  <a:pt x="1764605" y="1235658"/>
                </a:lnTo>
                <a:lnTo>
                  <a:pt x="1764605" y="412184"/>
                </a:lnTo>
                <a:cubicBezTo>
                  <a:pt x="1764605" y="288663"/>
                  <a:pt x="1788134" y="241607"/>
                  <a:pt x="1794015" y="229843"/>
                </a:cubicBezTo>
                <a:cubicBezTo>
                  <a:pt x="1846954" y="218080"/>
                  <a:pt x="1882246" y="171024"/>
                  <a:pt x="1882246" y="112204"/>
                </a:cubicBezTo>
                <a:cubicBezTo>
                  <a:pt x="1882246" y="47503"/>
                  <a:pt x="1829307" y="-5435"/>
                  <a:pt x="1764605" y="447"/>
                </a:cubicBezTo>
                <a:lnTo>
                  <a:pt x="1764605" y="447"/>
                </a:lnTo>
                <a:lnTo>
                  <a:pt x="829365" y="447"/>
                </a:lnTo>
                <a:cubicBezTo>
                  <a:pt x="764662" y="-5435"/>
                  <a:pt x="711724" y="47503"/>
                  <a:pt x="705842" y="112204"/>
                </a:cubicBezTo>
                <a:cubicBezTo>
                  <a:pt x="705842" y="165142"/>
                  <a:pt x="741134" y="212198"/>
                  <a:pt x="794072" y="229843"/>
                </a:cubicBezTo>
                <a:cubicBezTo>
                  <a:pt x="799954" y="241607"/>
                  <a:pt x="823483" y="288663"/>
                  <a:pt x="823483" y="412184"/>
                </a:cubicBezTo>
                <a:lnTo>
                  <a:pt x="823483" y="1235658"/>
                </a:lnTo>
                <a:lnTo>
                  <a:pt x="470561" y="1235658"/>
                </a:lnTo>
                <a:lnTo>
                  <a:pt x="470561" y="706282"/>
                </a:lnTo>
                <a:lnTo>
                  <a:pt x="235281" y="706282"/>
                </a:lnTo>
                <a:lnTo>
                  <a:pt x="235281" y="4000177"/>
                </a:lnTo>
                <a:lnTo>
                  <a:pt x="0" y="4000177"/>
                </a:lnTo>
                <a:lnTo>
                  <a:pt x="0" y="4353094"/>
                </a:lnTo>
                <a:lnTo>
                  <a:pt x="5176176" y="4353094"/>
                </a:lnTo>
                <a:lnTo>
                  <a:pt x="5176176" y="4000177"/>
                </a:lnTo>
                <a:lnTo>
                  <a:pt x="4940895" y="4000177"/>
                </a:lnTo>
                <a:close/>
                <a:moveTo>
                  <a:pt x="4135059" y="235725"/>
                </a:moveTo>
                <a:cubicBezTo>
                  <a:pt x="4123294" y="282781"/>
                  <a:pt x="4117413" y="341601"/>
                  <a:pt x="4117413" y="412184"/>
                </a:cubicBezTo>
                <a:lnTo>
                  <a:pt x="4117413" y="941560"/>
                </a:lnTo>
                <a:cubicBezTo>
                  <a:pt x="4117413" y="941560"/>
                  <a:pt x="3999772" y="882741"/>
                  <a:pt x="3882132" y="882741"/>
                </a:cubicBezTo>
                <a:cubicBezTo>
                  <a:pt x="3764491" y="882741"/>
                  <a:pt x="3646851" y="941560"/>
                  <a:pt x="3646851" y="941560"/>
                </a:cubicBezTo>
                <a:lnTo>
                  <a:pt x="3646851" y="412184"/>
                </a:lnTo>
                <a:cubicBezTo>
                  <a:pt x="3646851" y="341601"/>
                  <a:pt x="3640969" y="282781"/>
                  <a:pt x="3629205" y="235725"/>
                </a:cubicBezTo>
                <a:lnTo>
                  <a:pt x="4135059" y="235725"/>
                </a:lnTo>
                <a:close/>
                <a:moveTo>
                  <a:pt x="2841015" y="235725"/>
                </a:moveTo>
                <a:cubicBezTo>
                  <a:pt x="2829251" y="282781"/>
                  <a:pt x="2823369" y="341601"/>
                  <a:pt x="2823369" y="412184"/>
                </a:cubicBezTo>
                <a:lnTo>
                  <a:pt x="2823369" y="941560"/>
                </a:lnTo>
                <a:cubicBezTo>
                  <a:pt x="2823369" y="941560"/>
                  <a:pt x="2705728" y="882741"/>
                  <a:pt x="2588088" y="882741"/>
                </a:cubicBezTo>
                <a:cubicBezTo>
                  <a:pt x="2470448" y="882741"/>
                  <a:pt x="2352807" y="941560"/>
                  <a:pt x="2352807" y="941560"/>
                </a:cubicBezTo>
                <a:lnTo>
                  <a:pt x="2352807" y="412184"/>
                </a:lnTo>
                <a:cubicBezTo>
                  <a:pt x="2352807" y="341601"/>
                  <a:pt x="2346925" y="282781"/>
                  <a:pt x="2335161" y="235725"/>
                </a:cubicBezTo>
                <a:lnTo>
                  <a:pt x="2841015" y="235725"/>
                </a:lnTo>
                <a:close/>
                <a:moveTo>
                  <a:pt x="1546971" y="235725"/>
                </a:moveTo>
                <a:cubicBezTo>
                  <a:pt x="1535207" y="282781"/>
                  <a:pt x="1529325" y="341601"/>
                  <a:pt x="1529325" y="412184"/>
                </a:cubicBezTo>
                <a:lnTo>
                  <a:pt x="1529325" y="941560"/>
                </a:lnTo>
                <a:cubicBezTo>
                  <a:pt x="1529325" y="941560"/>
                  <a:pt x="1411684" y="882741"/>
                  <a:pt x="1294044" y="882741"/>
                </a:cubicBezTo>
                <a:cubicBezTo>
                  <a:pt x="1176404" y="882741"/>
                  <a:pt x="1058763" y="941560"/>
                  <a:pt x="1058763" y="941560"/>
                </a:cubicBezTo>
                <a:lnTo>
                  <a:pt x="1058763" y="412184"/>
                </a:lnTo>
                <a:cubicBezTo>
                  <a:pt x="1058763" y="341601"/>
                  <a:pt x="1052881" y="282781"/>
                  <a:pt x="1041117" y="235725"/>
                </a:cubicBezTo>
                <a:lnTo>
                  <a:pt x="1546971" y="235725"/>
                </a:lnTo>
                <a:close/>
                <a:moveTo>
                  <a:pt x="4705614" y="4000177"/>
                </a:moveTo>
                <a:lnTo>
                  <a:pt x="470561" y="4000177"/>
                </a:lnTo>
                <a:lnTo>
                  <a:pt x="470561" y="1470936"/>
                </a:lnTo>
                <a:lnTo>
                  <a:pt x="823483" y="1470936"/>
                </a:lnTo>
                <a:lnTo>
                  <a:pt x="823483" y="3294342"/>
                </a:lnTo>
                <a:cubicBezTo>
                  <a:pt x="823483" y="3553148"/>
                  <a:pt x="1035235" y="3764899"/>
                  <a:pt x="1294044" y="3764899"/>
                </a:cubicBezTo>
                <a:cubicBezTo>
                  <a:pt x="1552853" y="3764899"/>
                  <a:pt x="1764605" y="3553148"/>
                  <a:pt x="1764605" y="3294342"/>
                </a:cubicBezTo>
                <a:lnTo>
                  <a:pt x="1764605" y="1470936"/>
                </a:lnTo>
                <a:lnTo>
                  <a:pt x="2117527" y="1470936"/>
                </a:lnTo>
                <a:lnTo>
                  <a:pt x="2117527" y="3294342"/>
                </a:lnTo>
                <a:cubicBezTo>
                  <a:pt x="2117527" y="3553148"/>
                  <a:pt x="2329279" y="3764899"/>
                  <a:pt x="2588088" y="3764899"/>
                </a:cubicBezTo>
                <a:cubicBezTo>
                  <a:pt x="2846897" y="3764899"/>
                  <a:pt x="3058649" y="3553148"/>
                  <a:pt x="3058649" y="3294342"/>
                </a:cubicBezTo>
                <a:lnTo>
                  <a:pt x="3058649" y="1470936"/>
                </a:lnTo>
                <a:lnTo>
                  <a:pt x="3411570" y="1470936"/>
                </a:lnTo>
                <a:lnTo>
                  <a:pt x="3411570" y="3294342"/>
                </a:lnTo>
                <a:cubicBezTo>
                  <a:pt x="3411570" y="3553148"/>
                  <a:pt x="3623323" y="3764899"/>
                  <a:pt x="3882132" y="3764899"/>
                </a:cubicBezTo>
                <a:cubicBezTo>
                  <a:pt x="4140941" y="3764899"/>
                  <a:pt x="4352693" y="3553148"/>
                  <a:pt x="4352693" y="3294342"/>
                </a:cubicBezTo>
                <a:lnTo>
                  <a:pt x="4352693" y="1470936"/>
                </a:lnTo>
                <a:lnTo>
                  <a:pt x="4705614" y="1470936"/>
                </a:lnTo>
                <a:lnTo>
                  <a:pt x="4705614" y="4000177"/>
                </a:lnTo>
                <a:close/>
              </a:path>
            </a:pathLst>
          </a:custGeom>
          <a:solidFill>
            <a:srgbClr val="000000"/>
          </a:solidFill>
          <a:ln w="58738" cap="flat">
            <a:noFill/>
            <a:prstDash val="solid"/>
            <a:miter/>
          </a:ln>
        </p:spPr>
        <p:txBody>
          <a:bodyPr rtlCol="0" anchor="ctr"/>
          <a:lstStyle/>
          <a:p>
            <a:endParaRPr lang="en-IE"/>
          </a:p>
        </p:txBody>
      </p:sp>
    </p:spTree>
    <p:extLst>
      <p:ext uri="{BB962C8B-B14F-4D97-AF65-F5344CB8AC3E}">
        <p14:creationId xmlns:p14="http://schemas.microsoft.com/office/powerpoint/2010/main" val="1968517431"/>
      </p:ext>
    </p:extLst>
  </p:cSld>
  <p:clrMapOvr>
    <a:masterClrMapping/>
  </p:clrMapOvr>
</p:sld>
</file>

<file path=ppt/theme/theme1.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TotalTime>
  <Words>1957</Words>
  <Application>Microsoft Office PowerPoint</Application>
  <PresentationFormat>Widescreen</PresentationFormat>
  <Paragraphs>196</Paragraphs>
  <Slides>32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Lato</vt:lpstr>
      <vt:lpstr>Montserrat Light</vt:lpstr>
      <vt:lpstr>Source Sans Pro</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 Ivandic</dc:creator>
  <cp:lastModifiedBy>Canice Hamill</cp:lastModifiedBy>
  <cp:revision>19</cp:revision>
  <dcterms:created xsi:type="dcterms:W3CDTF">2022-11-28T15:16:14Z</dcterms:created>
  <dcterms:modified xsi:type="dcterms:W3CDTF">2023-11-17T11:07:25Z</dcterms:modified>
</cp:coreProperties>
</file>