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4369" r:id="rId2"/>
    <p:sldId id="4370" r:id="rId3"/>
    <p:sldId id="4371" r:id="rId4"/>
    <p:sldId id="4372" r:id="rId5"/>
    <p:sldId id="4373" r:id="rId6"/>
    <p:sldId id="4374" r:id="rId7"/>
    <p:sldId id="4375" r:id="rId8"/>
    <p:sldId id="4376" r:id="rId9"/>
    <p:sldId id="4377" r:id="rId10"/>
    <p:sldId id="4378" r:id="rId11"/>
    <p:sldId id="4379" r:id="rId12"/>
    <p:sldId id="4380" r:id="rId13"/>
    <p:sldId id="4381" r:id="rId14"/>
    <p:sldId id="4382" r:id="rId15"/>
    <p:sldId id="4383" r:id="rId16"/>
    <p:sldId id="4387" r:id="rId17"/>
    <p:sldId id="4385" r:id="rId18"/>
    <p:sldId id="4386" r:id="rId19"/>
    <p:sldId id="4346" r:id="rId20"/>
    <p:sldId id="4319" r:id="rId21"/>
    <p:sldId id="4348" r:id="rId22"/>
    <p:sldId id="4338" r:id="rId23"/>
    <p:sldId id="4342" r:id="rId24"/>
    <p:sldId id="275" r:id="rId25"/>
    <p:sldId id="282" r:id="rId26"/>
    <p:sldId id="278" r:id="rId27"/>
    <p:sldId id="330" r:id="rId28"/>
    <p:sldId id="4353" r:id="rId29"/>
    <p:sldId id="4344" r:id="rId30"/>
    <p:sldId id="4350" r:id="rId31"/>
    <p:sldId id="4351" r:id="rId32"/>
    <p:sldId id="4352" r:id="rId33"/>
    <p:sldId id="4354" r:id="rId34"/>
    <p:sldId id="4349" r:id="rId35"/>
    <p:sldId id="4356" r:id="rId36"/>
    <p:sldId id="4357" r:id="rId37"/>
    <p:sldId id="4358" r:id="rId38"/>
    <p:sldId id="4359" r:id="rId39"/>
    <p:sldId id="4360" r:id="rId40"/>
    <p:sldId id="4361" r:id="rId41"/>
    <p:sldId id="4363" r:id="rId42"/>
    <p:sldId id="4364" r:id="rId43"/>
    <p:sldId id="4365" r:id="rId44"/>
    <p:sldId id="4366" r:id="rId45"/>
    <p:sldId id="4367" r:id="rId46"/>
    <p:sldId id="4368" r:id="rId47"/>
    <p:sldId id="426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AD7CF-1D0E-4779-A6F6-946D71CEC80A}" v="10" dt="2023-09-29T10:29:05.99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AAC2B-23EE-41FC-97E6-CFE1DA2C6ADE}"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9E12D-EA06-435B-AF37-FD67D36244F2}" type="slidenum">
              <a:rPr lang="en-US" smtClean="0"/>
              <a:t>‹#›</a:t>
            </a:fld>
            <a:endParaRPr lang="en-US"/>
          </a:p>
        </p:txBody>
      </p:sp>
    </p:spTree>
    <p:extLst>
      <p:ext uri="{BB962C8B-B14F-4D97-AF65-F5344CB8AC3E}">
        <p14:creationId xmlns:p14="http://schemas.microsoft.com/office/powerpoint/2010/main" val="2887807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25</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26</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27</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38</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39</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41</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42</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45</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13</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14</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16</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90276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17</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56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24</a:t>
            </a:fld>
            <a:endParaRPr kumimoji="0" lang="en-US" altLang="en-US" sz="1200" b="0" i="0" u="none" strike="noStrike" kern="1200" cap="none" spc="0" normalizeH="0" baseline="0" noProof="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08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Design For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82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08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260663" y="-2530143"/>
            <a:ext cx="5761056" cy="1149201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ABC1E3C4-CD35-3749-A7CA-19B851718657}"/>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692A88F4-988C-E147-B874-5B736FA13D87}"/>
              </a:ext>
            </a:extLst>
          </p:cNvPr>
          <p:cNvCxnSpPr>
            <a:cxnSpLocks/>
            <a:endCxn id="9" idx="1"/>
          </p:cNvCxnSpPr>
          <p:nvPr userDrawn="1"/>
        </p:nvCxnSpPr>
        <p:spPr>
          <a:xfrm>
            <a:off x="0" y="6469196"/>
            <a:ext cx="9522213"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578D96C2-27D8-E043-8609-5ACB039EFC22}"/>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18" name="Rectangle 17">
            <a:extLst>
              <a:ext uri="{FF2B5EF4-FFF2-40B4-BE49-F238E27FC236}">
                <a16:creationId xmlns:a16="http://schemas.microsoft.com/office/drawing/2014/main" id="{38881575-2E6D-D04C-B9D1-02638BFF9284}"/>
              </a:ext>
            </a:extLst>
          </p:cNvPr>
          <p:cNvSpPr/>
          <p:nvPr userDrawn="1"/>
        </p:nvSpPr>
        <p:spPr>
          <a:xfrm>
            <a:off x="-2767933" y="-349898"/>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11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
        <p:nvSpPr>
          <p:cNvPr id="7" name="Freeform 6">
            <a:extLst>
              <a:ext uri="{FF2B5EF4-FFF2-40B4-BE49-F238E27FC236}">
                <a16:creationId xmlns:a16="http://schemas.microsoft.com/office/drawing/2014/main" id="{6B06BB11-49A3-DD43-B8CA-90AAC9DCA5A3}"/>
              </a:ext>
            </a:extLst>
          </p:cNvPr>
          <p:cNvSpPr/>
          <p:nvPr userDrawn="1"/>
        </p:nvSpPr>
        <p:spPr>
          <a:xfrm>
            <a:off x="-1949202" y="5998942"/>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1983D"/>
          </a:solidFill>
          <a:ln w="24491" cap="flat">
            <a:noFill/>
            <a:prstDash val="solid"/>
            <a:miter/>
          </a:ln>
        </p:spPr>
        <p:txBody>
          <a:bodyPr rtlCol="0" anchor="ctr"/>
          <a:lstStyle/>
          <a:p>
            <a:endParaRPr lang="en-US"/>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582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086575"/>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grpSp>
        <p:nvGrpSpPr>
          <p:cNvPr id="44" name="Graphic 2">
            <a:extLst>
              <a:ext uri="{FF2B5EF4-FFF2-40B4-BE49-F238E27FC236}">
                <a16:creationId xmlns:a16="http://schemas.microsoft.com/office/drawing/2014/main" id="{EFF562AB-FB42-0246-B16F-70E08768EC2C}"/>
              </a:ext>
            </a:extLst>
          </p:cNvPr>
          <p:cNvGrpSpPr/>
          <p:nvPr userDrawn="1"/>
        </p:nvGrpSpPr>
        <p:grpSpPr>
          <a:xfrm rot="10800000">
            <a:off x="-950621" y="2165747"/>
            <a:ext cx="4096842" cy="4123864"/>
            <a:chOff x="4112108" y="1054254"/>
            <a:chExt cx="1223505" cy="1231575"/>
          </a:xfrm>
          <a:solidFill>
            <a:srgbClr val="E25684"/>
          </a:solidFill>
        </p:grpSpPr>
        <p:sp>
          <p:nvSpPr>
            <p:cNvPr id="48" name="Freeform 47">
              <a:extLst>
                <a:ext uri="{FF2B5EF4-FFF2-40B4-BE49-F238E27FC236}">
                  <a16:creationId xmlns:a16="http://schemas.microsoft.com/office/drawing/2014/main" id="{A286B663-A377-574B-8D72-5CED816CF808}"/>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1D40E2D-277F-6B4A-948D-8FACA90E7ED0}"/>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4E26ABB4-B13B-D64B-BA6F-75BC0601DF75}"/>
              </a:ext>
            </a:extLst>
          </p:cNvPr>
          <p:cNvSpPr/>
          <p:nvPr userDrawn="1"/>
        </p:nvSpPr>
        <p:spPr>
          <a:xfrm rot="5400000">
            <a:off x="-7008617" y="1160480"/>
            <a:ext cx="11061054" cy="3123849"/>
          </a:xfrm>
          <a:custGeom>
            <a:avLst/>
            <a:gdLst>
              <a:gd name="connsiteX0" fmla="*/ 0 w 783223"/>
              <a:gd name="connsiteY0" fmla="*/ 0 h 719011"/>
              <a:gd name="connsiteX1" fmla="*/ 783224 w 783223"/>
              <a:gd name="connsiteY1" fmla="*/ 0 h 719011"/>
              <a:gd name="connsiteX2" fmla="*/ 783224 w 783223"/>
              <a:gd name="connsiteY2" fmla="*/ 719011 h 719011"/>
              <a:gd name="connsiteX3" fmla="*/ 0 w 783223"/>
              <a:gd name="connsiteY3" fmla="*/ 719011 h 719011"/>
            </a:gdLst>
            <a:ahLst/>
            <a:cxnLst>
              <a:cxn ang="0">
                <a:pos x="connsiteX0" y="connsiteY0"/>
              </a:cxn>
              <a:cxn ang="0">
                <a:pos x="connsiteX1" y="connsiteY1"/>
              </a:cxn>
              <a:cxn ang="0">
                <a:pos x="connsiteX2" y="connsiteY2"/>
              </a:cxn>
              <a:cxn ang="0">
                <a:pos x="connsiteX3" y="connsiteY3"/>
              </a:cxn>
            </a:cxnLst>
            <a:rect l="l" t="t" r="r" b="b"/>
            <a:pathLst>
              <a:path w="783223" h="719011">
                <a:moveTo>
                  <a:pt x="0" y="0"/>
                </a:moveTo>
                <a:lnTo>
                  <a:pt x="783224" y="0"/>
                </a:lnTo>
                <a:lnTo>
                  <a:pt x="783224" y="719011"/>
                </a:lnTo>
                <a:lnTo>
                  <a:pt x="0" y="719011"/>
                </a:lnTo>
                <a:close/>
              </a:path>
            </a:pathLst>
          </a:custGeom>
          <a:solidFill>
            <a:srgbClr val="ECECEC"/>
          </a:solidFill>
          <a:ln w="1307"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032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26854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3644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715876" y="4053182"/>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89741" y="365819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89741" y="2848618"/>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417724" y="6003001"/>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31" name="Graphic 2">
            <a:extLst>
              <a:ext uri="{FF2B5EF4-FFF2-40B4-BE49-F238E27FC236}">
                <a16:creationId xmlns:a16="http://schemas.microsoft.com/office/drawing/2014/main" id="{414A6080-F3D4-DE41-A075-A76E9717099E}"/>
              </a:ext>
            </a:extLst>
          </p:cNvPr>
          <p:cNvGrpSpPr/>
          <p:nvPr userDrawn="1"/>
        </p:nvGrpSpPr>
        <p:grpSpPr>
          <a:xfrm>
            <a:off x="8920665" y="313575"/>
            <a:ext cx="2568313" cy="1316574"/>
            <a:chOff x="4112108" y="1054254"/>
            <a:chExt cx="2408066" cy="1234428"/>
          </a:xfrm>
        </p:grpSpPr>
        <p:grpSp>
          <p:nvGrpSpPr>
            <p:cNvPr id="132" name="Graphic 2">
              <a:extLst>
                <a:ext uri="{FF2B5EF4-FFF2-40B4-BE49-F238E27FC236}">
                  <a16:creationId xmlns:a16="http://schemas.microsoft.com/office/drawing/2014/main" id="{31FDEAAC-51EF-DB41-898B-1EA60ED6877F}"/>
                </a:ext>
              </a:extLst>
            </p:cNvPr>
            <p:cNvGrpSpPr/>
            <p:nvPr/>
          </p:nvGrpSpPr>
          <p:grpSpPr>
            <a:xfrm>
              <a:off x="5038056" y="1057107"/>
              <a:ext cx="1482118" cy="1231575"/>
              <a:chOff x="5038056" y="1057107"/>
              <a:chExt cx="1482118" cy="1231575"/>
            </a:xfrm>
            <a:solidFill>
              <a:srgbClr val="E25684"/>
            </a:solidFill>
          </p:grpSpPr>
          <p:sp>
            <p:nvSpPr>
              <p:cNvPr id="156" name="Freeform 155">
                <a:extLst>
                  <a:ext uri="{FF2B5EF4-FFF2-40B4-BE49-F238E27FC236}">
                    <a16:creationId xmlns:a16="http://schemas.microsoft.com/office/drawing/2014/main" id="{AC8E9287-DC4A-4642-ABCC-E4E72CA15AA7}"/>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B335979F-D058-F944-9696-78F3FE4A86FC}"/>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303D7A51-E29C-D14F-808B-F9CAADD855D4}"/>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CA852E69-8043-D84B-8075-46E6E58A95C4}"/>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34" name="Graphic 2">
              <a:extLst>
                <a:ext uri="{FF2B5EF4-FFF2-40B4-BE49-F238E27FC236}">
                  <a16:creationId xmlns:a16="http://schemas.microsoft.com/office/drawing/2014/main" id="{6A8960A5-A77C-D74E-8E40-0E58A9F8FFB6}"/>
                </a:ext>
              </a:extLst>
            </p:cNvPr>
            <p:cNvGrpSpPr/>
            <p:nvPr/>
          </p:nvGrpSpPr>
          <p:grpSpPr>
            <a:xfrm>
              <a:off x="4112108" y="1054254"/>
              <a:ext cx="1223505" cy="1231575"/>
              <a:chOff x="4112108" y="1054254"/>
              <a:chExt cx="1223505" cy="1231575"/>
            </a:xfrm>
            <a:solidFill>
              <a:srgbClr val="F1983D"/>
            </a:solidFill>
          </p:grpSpPr>
          <p:sp>
            <p:nvSpPr>
              <p:cNvPr id="154" name="Freeform 153">
                <a:extLst>
                  <a:ext uri="{FF2B5EF4-FFF2-40B4-BE49-F238E27FC236}">
                    <a16:creationId xmlns:a16="http://schemas.microsoft.com/office/drawing/2014/main" id="{03BC9DB2-9221-2F45-8BC1-E833446415E8}"/>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7D1AFC73-2156-6C4A-BB0D-8BC0411F5A61}"/>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35" name="Graphic 2">
              <a:extLst>
                <a:ext uri="{FF2B5EF4-FFF2-40B4-BE49-F238E27FC236}">
                  <a16:creationId xmlns:a16="http://schemas.microsoft.com/office/drawing/2014/main" id="{12873976-5C1A-2D47-9051-E9F29C1701AE}"/>
                </a:ext>
              </a:extLst>
            </p:cNvPr>
            <p:cNvGrpSpPr/>
            <p:nvPr/>
          </p:nvGrpSpPr>
          <p:grpSpPr>
            <a:xfrm>
              <a:off x="4449594" y="1366190"/>
              <a:ext cx="1600919" cy="664765"/>
              <a:chOff x="4449594" y="1366190"/>
              <a:chExt cx="1600919" cy="664765"/>
            </a:xfrm>
            <a:solidFill>
              <a:srgbClr val="086575"/>
            </a:solidFill>
          </p:grpSpPr>
          <p:grpSp>
            <p:nvGrpSpPr>
              <p:cNvPr id="136" name="Graphic 2">
                <a:extLst>
                  <a:ext uri="{FF2B5EF4-FFF2-40B4-BE49-F238E27FC236}">
                    <a16:creationId xmlns:a16="http://schemas.microsoft.com/office/drawing/2014/main" id="{B96F33F3-91F1-CE4D-B1AD-C9585420BD72}"/>
                  </a:ext>
                </a:extLst>
              </p:cNvPr>
              <p:cNvGrpSpPr/>
              <p:nvPr/>
            </p:nvGrpSpPr>
            <p:grpSpPr>
              <a:xfrm>
                <a:off x="4866936" y="1683832"/>
                <a:ext cx="1183577" cy="347123"/>
                <a:chOff x="4866936" y="1683832"/>
                <a:chExt cx="1183577" cy="347123"/>
              </a:xfrm>
              <a:solidFill>
                <a:srgbClr val="086575"/>
              </a:solidFill>
            </p:grpSpPr>
            <p:sp>
              <p:nvSpPr>
                <p:cNvPr id="148" name="Freeform 147">
                  <a:extLst>
                    <a:ext uri="{FF2B5EF4-FFF2-40B4-BE49-F238E27FC236}">
                      <a16:creationId xmlns:a16="http://schemas.microsoft.com/office/drawing/2014/main" id="{1C554D39-DED0-254E-BCA8-47FD2E21C0BB}"/>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A3A6E13-4C42-1147-910D-6AAE392A21B9}"/>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69C036C1-DD77-5E4E-9E4B-67AD5063DAD0}"/>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DB14CCD-EF75-0647-9BD8-9CFE9598C48B}"/>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CAAEB70A-6B8D-5241-BEBA-58BCCB20F576}"/>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60D6E525-E3D3-4649-BD16-C07F0DD06A94}"/>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37" name="Graphic 2">
                <a:extLst>
                  <a:ext uri="{FF2B5EF4-FFF2-40B4-BE49-F238E27FC236}">
                    <a16:creationId xmlns:a16="http://schemas.microsoft.com/office/drawing/2014/main" id="{60CE0C80-5C5A-2E47-9B9A-C01799F76B7D}"/>
                  </a:ext>
                </a:extLst>
              </p:cNvPr>
              <p:cNvGrpSpPr/>
              <p:nvPr/>
            </p:nvGrpSpPr>
            <p:grpSpPr>
              <a:xfrm>
                <a:off x="4449594" y="1366190"/>
                <a:ext cx="1063793" cy="348074"/>
                <a:chOff x="4449594" y="1366190"/>
                <a:chExt cx="1063793" cy="348074"/>
              </a:xfrm>
              <a:solidFill>
                <a:srgbClr val="086575"/>
              </a:solidFill>
            </p:grpSpPr>
            <p:sp>
              <p:nvSpPr>
                <p:cNvPr id="142" name="Freeform 141">
                  <a:extLst>
                    <a:ext uri="{FF2B5EF4-FFF2-40B4-BE49-F238E27FC236}">
                      <a16:creationId xmlns:a16="http://schemas.microsoft.com/office/drawing/2014/main" id="{EAB507BE-4429-D04E-908A-2D811AAFE89F}"/>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D8098CD-1AE0-C449-9334-3B7251B76FCF}"/>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F8D4395-4603-6043-B8D3-6F0448D91201}"/>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DF7B8CE8-B244-A24F-9818-D3DEA3D4D902}"/>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88D1C566-2F79-954D-A628-F1C9AF55CCF2}"/>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FE4B44B7-FDFD-214B-B9D2-4D051D1391B3}"/>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38" name="Graphic 2">
                <a:extLst>
                  <a:ext uri="{FF2B5EF4-FFF2-40B4-BE49-F238E27FC236}">
                    <a16:creationId xmlns:a16="http://schemas.microsoft.com/office/drawing/2014/main" id="{6C7261BA-4165-2448-BBCD-6A4A5745C014}"/>
                  </a:ext>
                </a:extLst>
              </p:cNvPr>
              <p:cNvGrpSpPr/>
              <p:nvPr/>
            </p:nvGrpSpPr>
            <p:grpSpPr>
              <a:xfrm>
                <a:off x="5604652" y="1480313"/>
                <a:ext cx="260482" cy="153114"/>
                <a:chOff x="5604652" y="1480313"/>
                <a:chExt cx="260482" cy="153114"/>
              </a:xfrm>
              <a:solidFill>
                <a:srgbClr val="086575"/>
              </a:solidFill>
            </p:grpSpPr>
            <p:sp>
              <p:nvSpPr>
                <p:cNvPr id="139" name="Freeform 138">
                  <a:extLst>
                    <a:ext uri="{FF2B5EF4-FFF2-40B4-BE49-F238E27FC236}">
                      <a16:creationId xmlns:a16="http://schemas.microsoft.com/office/drawing/2014/main" id="{52AB32EE-11EB-3E4D-B37B-107BB8530C88}"/>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A4209609-A9D9-9549-9F54-D94A00747B8D}"/>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DB935EAC-5039-C646-A4F0-24E9ACBFAEDE}"/>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161" name="Freeform 160">
            <a:extLst>
              <a:ext uri="{FF2B5EF4-FFF2-40B4-BE49-F238E27FC236}">
                <a16:creationId xmlns:a16="http://schemas.microsoft.com/office/drawing/2014/main" id="{8FB2998E-65F8-924C-B807-A1E4E9B4FE8B}"/>
              </a:ext>
            </a:extLst>
          </p:cNvPr>
          <p:cNvSpPr/>
          <p:nvPr userDrawn="1"/>
        </p:nvSpPr>
        <p:spPr>
          <a:xfrm>
            <a:off x="0" y="50772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2" name="Text Placeholder 23">
            <a:extLst>
              <a:ext uri="{FF2B5EF4-FFF2-40B4-BE49-F238E27FC236}">
                <a16:creationId xmlns:a16="http://schemas.microsoft.com/office/drawing/2014/main" id="{738680E7-A40E-B744-AA9B-CF6E817C5537}"/>
              </a:ext>
            </a:extLst>
          </p:cNvPr>
          <p:cNvSpPr>
            <a:spLocks noGrp="1"/>
          </p:cNvSpPr>
          <p:nvPr>
            <p:ph type="body" sz="quarter" idx="16" hasCustomPrompt="1"/>
          </p:nvPr>
        </p:nvSpPr>
        <p:spPr>
          <a:xfrm>
            <a:off x="548818" y="5212235"/>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2654393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10962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175860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4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5"/>
            <a:ext cx="11393619" cy="454513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096000" y="1743856"/>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096001" y="1121130"/>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435702" y="569768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16" name="Graphic 2">
            <a:extLst>
              <a:ext uri="{FF2B5EF4-FFF2-40B4-BE49-F238E27FC236}">
                <a16:creationId xmlns:a16="http://schemas.microsoft.com/office/drawing/2014/main" id="{7D708369-ECDD-A341-881D-B042FEB4F95F}"/>
              </a:ext>
            </a:extLst>
          </p:cNvPr>
          <p:cNvGrpSpPr/>
          <p:nvPr userDrawn="1"/>
        </p:nvGrpSpPr>
        <p:grpSpPr>
          <a:xfrm>
            <a:off x="9181922" y="5160201"/>
            <a:ext cx="2568313" cy="1316574"/>
            <a:chOff x="4112108" y="1054254"/>
            <a:chExt cx="2408066" cy="1234428"/>
          </a:xfrm>
        </p:grpSpPr>
        <p:grpSp>
          <p:nvGrpSpPr>
            <p:cNvPr id="117" name="Graphic 2">
              <a:extLst>
                <a:ext uri="{FF2B5EF4-FFF2-40B4-BE49-F238E27FC236}">
                  <a16:creationId xmlns:a16="http://schemas.microsoft.com/office/drawing/2014/main" id="{F3706D01-88DC-D34C-9086-2EDAFCD3FEAA}"/>
                </a:ext>
              </a:extLst>
            </p:cNvPr>
            <p:cNvGrpSpPr/>
            <p:nvPr/>
          </p:nvGrpSpPr>
          <p:grpSpPr>
            <a:xfrm>
              <a:off x="5038056" y="1057107"/>
              <a:ext cx="1482118" cy="1231575"/>
              <a:chOff x="5038056" y="1057107"/>
              <a:chExt cx="1482118" cy="1231575"/>
            </a:xfrm>
            <a:solidFill>
              <a:srgbClr val="E25684"/>
            </a:solidFill>
          </p:grpSpPr>
          <p:sp>
            <p:nvSpPr>
              <p:cNvPr id="141" name="Freeform 140">
                <a:extLst>
                  <a:ext uri="{FF2B5EF4-FFF2-40B4-BE49-F238E27FC236}">
                    <a16:creationId xmlns:a16="http://schemas.microsoft.com/office/drawing/2014/main" id="{B1D5CA1D-D93F-0649-9063-9E5A5E60D3C8}"/>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4A4B529-4235-B145-AA56-76C00CEEF7D7}"/>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9B78599-28F0-0F42-8A6C-3A2B333159D7}"/>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7CC6FAAC-3A67-C94C-A731-102915F05138}"/>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18" name="Graphic 2">
              <a:extLst>
                <a:ext uri="{FF2B5EF4-FFF2-40B4-BE49-F238E27FC236}">
                  <a16:creationId xmlns:a16="http://schemas.microsoft.com/office/drawing/2014/main" id="{0E7E5B13-29DE-DB4B-ABBC-B06A2753C5DD}"/>
                </a:ext>
              </a:extLst>
            </p:cNvPr>
            <p:cNvGrpSpPr/>
            <p:nvPr/>
          </p:nvGrpSpPr>
          <p:grpSpPr>
            <a:xfrm>
              <a:off x="4112108" y="1054254"/>
              <a:ext cx="1223505" cy="1231575"/>
              <a:chOff x="4112108" y="1054254"/>
              <a:chExt cx="1223505" cy="1231575"/>
            </a:xfrm>
            <a:solidFill>
              <a:srgbClr val="F1983D"/>
            </a:solidFill>
          </p:grpSpPr>
          <p:sp>
            <p:nvSpPr>
              <p:cNvPr id="139" name="Freeform 138">
                <a:extLst>
                  <a:ext uri="{FF2B5EF4-FFF2-40B4-BE49-F238E27FC236}">
                    <a16:creationId xmlns:a16="http://schemas.microsoft.com/office/drawing/2014/main" id="{7F651879-4096-3A42-A250-D6B706C1E277}"/>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BF467B8F-97D4-A349-A164-41435AC8400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4738897A-ACA1-2248-851F-F03EDC3F5268}"/>
                </a:ext>
              </a:extLst>
            </p:cNvPr>
            <p:cNvGrpSpPr/>
            <p:nvPr/>
          </p:nvGrpSpPr>
          <p:grpSpPr>
            <a:xfrm>
              <a:off x="4449594" y="1366190"/>
              <a:ext cx="1600919" cy="664765"/>
              <a:chOff x="4449594" y="1366190"/>
              <a:chExt cx="1600919" cy="664765"/>
            </a:xfrm>
            <a:solidFill>
              <a:srgbClr val="086575"/>
            </a:solidFill>
          </p:grpSpPr>
          <p:grpSp>
            <p:nvGrpSpPr>
              <p:cNvPr id="120" name="Graphic 2">
                <a:extLst>
                  <a:ext uri="{FF2B5EF4-FFF2-40B4-BE49-F238E27FC236}">
                    <a16:creationId xmlns:a16="http://schemas.microsoft.com/office/drawing/2014/main" id="{195A5C72-D31E-AA44-A2C4-60B8DD69C67C}"/>
                  </a:ext>
                </a:extLst>
              </p:cNvPr>
              <p:cNvGrpSpPr/>
              <p:nvPr/>
            </p:nvGrpSpPr>
            <p:grpSpPr>
              <a:xfrm>
                <a:off x="4866936" y="1683832"/>
                <a:ext cx="1183577" cy="347123"/>
                <a:chOff x="4866936" y="1683832"/>
                <a:chExt cx="1183577" cy="347123"/>
              </a:xfrm>
              <a:solidFill>
                <a:srgbClr val="086575"/>
              </a:solidFill>
            </p:grpSpPr>
            <p:sp>
              <p:nvSpPr>
                <p:cNvPr id="133" name="Freeform 132">
                  <a:extLst>
                    <a:ext uri="{FF2B5EF4-FFF2-40B4-BE49-F238E27FC236}">
                      <a16:creationId xmlns:a16="http://schemas.microsoft.com/office/drawing/2014/main" id="{A47D2FA7-3FCE-4546-81FA-8D6DC09740DD}"/>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C738F43-854C-1D4C-8806-938E3B7D10E8}"/>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C182E9A-E6C7-7746-8CA8-87BA996DF6AE}"/>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22A5629C-C17D-E14F-A9D3-A329E679A133}"/>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6741D8-6B4B-854D-BCB9-BA54FC730271}"/>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8E59E376-0E92-5646-847D-4B429B2BBB50}"/>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21" name="Graphic 2">
                <a:extLst>
                  <a:ext uri="{FF2B5EF4-FFF2-40B4-BE49-F238E27FC236}">
                    <a16:creationId xmlns:a16="http://schemas.microsoft.com/office/drawing/2014/main" id="{F8645C56-4EB8-E442-B540-CDF7C4A32156}"/>
                  </a:ext>
                </a:extLst>
              </p:cNvPr>
              <p:cNvGrpSpPr/>
              <p:nvPr/>
            </p:nvGrpSpPr>
            <p:grpSpPr>
              <a:xfrm>
                <a:off x="4449594" y="1366190"/>
                <a:ext cx="1063793" cy="348074"/>
                <a:chOff x="4449594" y="1366190"/>
                <a:chExt cx="1063793" cy="348074"/>
              </a:xfrm>
              <a:solidFill>
                <a:srgbClr val="086575"/>
              </a:solidFill>
            </p:grpSpPr>
            <p:sp>
              <p:nvSpPr>
                <p:cNvPr id="126" name="Freeform 125">
                  <a:extLst>
                    <a:ext uri="{FF2B5EF4-FFF2-40B4-BE49-F238E27FC236}">
                      <a16:creationId xmlns:a16="http://schemas.microsoft.com/office/drawing/2014/main" id="{BD5A8806-8330-384A-8E76-3D02CBDCCFD8}"/>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0729EDD-5948-C44D-AA3D-78B5634C52E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A8E69D5-9A2B-6341-ADFE-6C6767A05118}"/>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14B1877-DE4B-4A40-9AB4-E4AC732135CB}"/>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D27B7A0-0F67-8C41-B7C1-1093093F5C91}"/>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3647EFF-C715-1546-8919-84052734FC97}"/>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C5446DDA-6791-0144-86AC-77C5980840B6}"/>
                  </a:ext>
                </a:extLst>
              </p:cNvPr>
              <p:cNvGrpSpPr/>
              <p:nvPr/>
            </p:nvGrpSpPr>
            <p:grpSpPr>
              <a:xfrm>
                <a:off x="5604652" y="1480313"/>
                <a:ext cx="260482" cy="153114"/>
                <a:chOff x="5604652" y="1480313"/>
                <a:chExt cx="260482" cy="153114"/>
              </a:xfrm>
              <a:solidFill>
                <a:srgbClr val="086575"/>
              </a:solidFill>
            </p:grpSpPr>
            <p:sp>
              <p:nvSpPr>
                <p:cNvPr id="123" name="Freeform 122">
                  <a:extLst>
                    <a:ext uri="{FF2B5EF4-FFF2-40B4-BE49-F238E27FC236}">
                      <a16:creationId xmlns:a16="http://schemas.microsoft.com/office/drawing/2014/main" id="{3D785680-2993-D24A-A86A-9FFB97DB901A}"/>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BCB5891-96F0-6D42-B6CA-CE4680A6B5AA}"/>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56C5EE-235F-4142-8F82-84B0E4EC6089}"/>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grpSp>
        <p:nvGrpSpPr>
          <p:cNvPr id="145" name="Group 144">
            <a:extLst>
              <a:ext uri="{FF2B5EF4-FFF2-40B4-BE49-F238E27FC236}">
                <a16:creationId xmlns:a16="http://schemas.microsoft.com/office/drawing/2014/main" id="{78F37846-1B51-CB42-A9DD-0E7D73A5D909}"/>
              </a:ext>
            </a:extLst>
          </p:cNvPr>
          <p:cNvGrpSpPr/>
          <p:nvPr userDrawn="1"/>
        </p:nvGrpSpPr>
        <p:grpSpPr>
          <a:xfrm rot="10800000" flipH="1">
            <a:off x="3714751" y="1171884"/>
            <a:ext cx="9486956" cy="2911924"/>
            <a:chOff x="649552" y="4144767"/>
            <a:chExt cx="9486956" cy="2911924"/>
          </a:xfrm>
        </p:grpSpPr>
        <p:sp>
          <p:nvSpPr>
            <p:cNvPr id="146" name="Freeform 145">
              <a:extLst>
                <a:ext uri="{FF2B5EF4-FFF2-40B4-BE49-F238E27FC236}">
                  <a16:creationId xmlns:a16="http://schemas.microsoft.com/office/drawing/2014/main" id="{44C0E9D7-36E5-674C-91D8-30E38BC0B4C5}"/>
                </a:ext>
              </a:extLst>
            </p:cNvPr>
            <p:cNvSpPr/>
            <p:nvPr userDrawn="1"/>
          </p:nvSpPr>
          <p:spPr>
            <a:xfrm>
              <a:off x="3296508" y="4149965"/>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25684"/>
            </a:solidFill>
            <a:ln w="24491" cap="flat">
              <a:solidFill>
                <a:srgbClr val="E25684"/>
              </a:solidFill>
              <a:prstDash val="solid"/>
              <a:miter/>
            </a:ln>
          </p:spPr>
          <p:txBody>
            <a:bodyPr rtlCol="0" anchor="ctr"/>
            <a:lstStyle/>
            <a:p>
              <a:endParaRPr lang="en-US"/>
            </a:p>
          </p:txBody>
        </p:sp>
        <p:grpSp>
          <p:nvGrpSpPr>
            <p:cNvPr id="147" name="Graphic 2">
              <a:extLst>
                <a:ext uri="{FF2B5EF4-FFF2-40B4-BE49-F238E27FC236}">
                  <a16:creationId xmlns:a16="http://schemas.microsoft.com/office/drawing/2014/main" id="{0F29E199-A08F-0042-95E2-22F296DF85DF}"/>
                </a:ext>
              </a:extLst>
            </p:cNvPr>
            <p:cNvGrpSpPr/>
            <p:nvPr userDrawn="1"/>
          </p:nvGrpSpPr>
          <p:grpSpPr>
            <a:xfrm>
              <a:off x="649552" y="4144767"/>
              <a:ext cx="2892844" cy="2911924"/>
              <a:chOff x="4112108" y="1054254"/>
              <a:chExt cx="1223505" cy="1231575"/>
            </a:xfrm>
            <a:solidFill>
              <a:srgbClr val="E25684"/>
            </a:solidFill>
          </p:grpSpPr>
          <p:sp>
            <p:nvSpPr>
              <p:cNvPr id="148" name="Freeform 147">
                <a:extLst>
                  <a:ext uri="{FF2B5EF4-FFF2-40B4-BE49-F238E27FC236}">
                    <a16:creationId xmlns:a16="http://schemas.microsoft.com/office/drawing/2014/main" id="{55240621-5BDE-A145-9A87-936539825706}"/>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2B6B610-1884-C74C-99D6-9EC77109F98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sp>
        <p:nvSpPr>
          <p:cNvPr id="150" name="Freeform 149">
            <a:extLst>
              <a:ext uri="{FF2B5EF4-FFF2-40B4-BE49-F238E27FC236}">
                <a16:creationId xmlns:a16="http://schemas.microsoft.com/office/drawing/2014/main" id="{5FD6D04E-D2A0-824D-92BF-86DCDC72FF65}"/>
              </a:ext>
            </a:extLst>
          </p:cNvPr>
          <p:cNvSpPr/>
          <p:nvPr userDrawn="1"/>
        </p:nvSpPr>
        <p:spPr>
          <a:xfrm>
            <a:off x="0" y="4569018"/>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1" name="Text Placeholder 23">
            <a:extLst>
              <a:ext uri="{FF2B5EF4-FFF2-40B4-BE49-F238E27FC236}">
                <a16:creationId xmlns:a16="http://schemas.microsoft.com/office/drawing/2014/main" id="{E41E01D3-9FD9-A44A-B1D7-EEA4C37B942B}"/>
              </a:ext>
            </a:extLst>
          </p:cNvPr>
          <p:cNvSpPr>
            <a:spLocks noGrp="1"/>
          </p:cNvSpPr>
          <p:nvPr>
            <p:ph type="body" sz="quarter" idx="17" hasCustomPrompt="1"/>
          </p:nvPr>
        </p:nvSpPr>
        <p:spPr>
          <a:xfrm>
            <a:off x="548818" y="4704053"/>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152" name="Rectangle 151">
            <a:extLst>
              <a:ext uri="{FF2B5EF4-FFF2-40B4-BE49-F238E27FC236}">
                <a16:creationId xmlns:a16="http://schemas.microsoft.com/office/drawing/2014/main" id="{632AEBC6-0390-E646-9E6C-548E5E8EC91E}"/>
              </a:ext>
            </a:extLst>
          </p:cNvPr>
          <p:cNvSpPr/>
          <p:nvPr userDrawn="1"/>
        </p:nvSpPr>
        <p:spPr>
          <a:xfrm>
            <a:off x="12224024" y="-122169"/>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4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890FFFFA-C8FB-2146-9C31-AA95E5D0DE5D}"/>
              </a:ext>
            </a:extLst>
          </p:cNvPr>
          <p:cNvSpPr/>
          <p:nvPr userDrawn="1"/>
        </p:nvSpPr>
        <p:spPr>
          <a:xfrm>
            <a:off x="417724" y="1942975"/>
            <a:ext cx="11356551" cy="3728821"/>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08657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11253" y="3380800"/>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11254" y="2758074"/>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7715" y="604640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116" name="Graphic 2">
            <a:extLst>
              <a:ext uri="{FF2B5EF4-FFF2-40B4-BE49-F238E27FC236}">
                <a16:creationId xmlns:a16="http://schemas.microsoft.com/office/drawing/2014/main" id="{7D708369-ECDD-A341-881D-B042FEB4F95F}"/>
              </a:ext>
            </a:extLst>
          </p:cNvPr>
          <p:cNvGrpSpPr/>
          <p:nvPr userDrawn="1"/>
        </p:nvGrpSpPr>
        <p:grpSpPr>
          <a:xfrm>
            <a:off x="739234" y="389903"/>
            <a:ext cx="2568313" cy="1316574"/>
            <a:chOff x="4112108" y="1054254"/>
            <a:chExt cx="2408066" cy="1234428"/>
          </a:xfrm>
        </p:grpSpPr>
        <p:grpSp>
          <p:nvGrpSpPr>
            <p:cNvPr id="117" name="Graphic 2">
              <a:extLst>
                <a:ext uri="{FF2B5EF4-FFF2-40B4-BE49-F238E27FC236}">
                  <a16:creationId xmlns:a16="http://schemas.microsoft.com/office/drawing/2014/main" id="{F3706D01-88DC-D34C-9086-2EDAFCD3FEAA}"/>
                </a:ext>
              </a:extLst>
            </p:cNvPr>
            <p:cNvGrpSpPr/>
            <p:nvPr/>
          </p:nvGrpSpPr>
          <p:grpSpPr>
            <a:xfrm>
              <a:off x="5038056" y="1057107"/>
              <a:ext cx="1482118" cy="1231575"/>
              <a:chOff x="5038056" y="1057107"/>
              <a:chExt cx="1482118" cy="1231575"/>
            </a:xfrm>
            <a:solidFill>
              <a:srgbClr val="E25684"/>
            </a:solidFill>
          </p:grpSpPr>
          <p:sp>
            <p:nvSpPr>
              <p:cNvPr id="141" name="Freeform 140">
                <a:extLst>
                  <a:ext uri="{FF2B5EF4-FFF2-40B4-BE49-F238E27FC236}">
                    <a16:creationId xmlns:a16="http://schemas.microsoft.com/office/drawing/2014/main" id="{B1D5CA1D-D93F-0649-9063-9E5A5E60D3C8}"/>
                  </a:ext>
                </a:extLst>
              </p:cNvPr>
              <p:cNvSpPr/>
              <p:nvPr/>
            </p:nvSpPr>
            <p:spPr>
              <a:xfrm>
                <a:off x="5038056" y="2004327"/>
                <a:ext cx="156859" cy="273894"/>
              </a:xfrm>
              <a:custGeom>
                <a:avLst/>
                <a:gdLst>
                  <a:gd name="connsiteX0" fmla="*/ 130241 w 156859"/>
                  <a:gd name="connsiteY0" fmla="*/ 0 h 273894"/>
                  <a:gd name="connsiteX1" fmla="*/ 0 w 156859"/>
                  <a:gd name="connsiteY1" fmla="*/ 263433 h 273894"/>
                  <a:gd name="connsiteX2" fmla="*/ 21865 w 156859"/>
                  <a:gd name="connsiteY2" fmla="*/ 273895 h 273894"/>
                  <a:gd name="connsiteX3" fmla="*/ 156860 w 156859"/>
                  <a:gd name="connsiteY3" fmla="*/ 0 h 273894"/>
                  <a:gd name="connsiteX4" fmla="*/ 130241 w 156859"/>
                  <a:gd name="connsiteY4" fmla="*/ 0 h 27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9" h="273894">
                    <a:moveTo>
                      <a:pt x="130241" y="0"/>
                    </a:moveTo>
                    <a:lnTo>
                      <a:pt x="0" y="263433"/>
                    </a:lnTo>
                    <a:lnTo>
                      <a:pt x="21865" y="273895"/>
                    </a:lnTo>
                    <a:lnTo>
                      <a:pt x="156860" y="0"/>
                    </a:lnTo>
                    <a:cubicBezTo>
                      <a:pt x="148304" y="0"/>
                      <a:pt x="139748" y="0"/>
                      <a:pt x="130241" y="0"/>
                    </a:cubicBezTo>
                    <a:close/>
                  </a:path>
                </a:pathLst>
              </a:custGeom>
              <a:solidFill>
                <a:srgbClr val="E25684"/>
              </a:solidFill>
              <a:ln w="9497"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E4A4B529-4235-B145-AA56-76C00CEEF7D7}"/>
                  </a:ext>
                </a:extLst>
              </p:cNvPr>
              <p:cNvSpPr/>
              <p:nvPr/>
            </p:nvSpPr>
            <p:spPr>
              <a:xfrm>
                <a:off x="5496276" y="1057107"/>
                <a:ext cx="1023898" cy="1231575"/>
              </a:xfrm>
              <a:custGeom>
                <a:avLst/>
                <a:gdLst>
                  <a:gd name="connsiteX0" fmla="*/ 966826 w 1023898"/>
                  <a:gd name="connsiteY0" fmla="*/ 346172 h 1231575"/>
                  <a:gd name="connsiteX1" fmla="*/ 816621 w 1023898"/>
                  <a:gd name="connsiteY1" fmla="*/ 153115 h 1231575"/>
                  <a:gd name="connsiteX2" fmla="*/ 608425 w 1023898"/>
                  <a:gd name="connsiteY2" fmla="*/ 38041 h 1231575"/>
                  <a:gd name="connsiteX3" fmla="*/ 379315 w 1023898"/>
                  <a:gd name="connsiteY3" fmla="*/ 0 h 1231575"/>
                  <a:gd name="connsiteX4" fmla="*/ 138797 w 1023898"/>
                  <a:gd name="connsiteY4" fmla="*/ 0 h 1231575"/>
                  <a:gd name="connsiteX5" fmla="*/ 0 w 1023898"/>
                  <a:gd name="connsiteY5" fmla="*/ 281503 h 1231575"/>
                  <a:gd name="connsiteX6" fmla="*/ 26619 w 1023898"/>
                  <a:gd name="connsiteY6" fmla="*/ 281503 h 1231575"/>
                  <a:gd name="connsiteX7" fmla="*/ 153057 w 1023898"/>
                  <a:gd name="connsiteY7" fmla="*/ 24727 h 1231575"/>
                  <a:gd name="connsiteX8" fmla="*/ 379315 w 1023898"/>
                  <a:gd name="connsiteY8" fmla="*/ 24727 h 1231575"/>
                  <a:gd name="connsiteX9" fmla="*/ 600820 w 1023898"/>
                  <a:gd name="connsiteY9" fmla="*/ 61817 h 1231575"/>
                  <a:gd name="connsiteX10" fmla="*/ 801411 w 1023898"/>
                  <a:gd name="connsiteY10" fmla="*/ 173086 h 1231575"/>
                  <a:gd name="connsiteX11" fmla="*/ 944961 w 1023898"/>
                  <a:gd name="connsiteY11" fmla="*/ 357585 h 1231575"/>
                  <a:gd name="connsiteX12" fmla="*/ 1000099 w 1023898"/>
                  <a:gd name="connsiteY12" fmla="*/ 615312 h 1231575"/>
                  <a:gd name="connsiteX13" fmla="*/ 944961 w 1023898"/>
                  <a:gd name="connsiteY13" fmla="*/ 873990 h 1231575"/>
                  <a:gd name="connsiteX14" fmla="*/ 801411 w 1023898"/>
                  <a:gd name="connsiteY14" fmla="*/ 1058489 h 1231575"/>
                  <a:gd name="connsiteX15" fmla="*/ 600820 w 1023898"/>
                  <a:gd name="connsiteY15" fmla="*/ 1169759 h 1231575"/>
                  <a:gd name="connsiteX16" fmla="*/ 379315 w 1023898"/>
                  <a:gd name="connsiteY16" fmla="*/ 1206849 h 1231575"/>
                  <a:gd name="connsiteX17" fmla="*/ 7605 w 1023898"/>
                  <a:gd name="connsiteY17" fmla="*/ 1206849 h 1231575"/>
                  <a:gd name="connsiteX18" fmla="*/ 7605 w 1023898"/>
                  <a:gd name="connsiteY18" fmla="*/ 1231575 h 1231575"/>
                  <a:gd name="connsiteX19" fmla="*/ 379315 w 1023898"/>
                  <a:gd name="connsiteY19" fmla="*/ 1231575 h 1231575"/>
                  <a:gd name="connsiteX20" fmla="*/ 608425 w 1023898"/>
                  <a:gd name="connsiteY20" fmla="*/ 1193534 h 1231575"/>
                  <a:gd name="connsiteX21" fmla="*/ 816621 w 1023898"/>
                  <a:gd name="connsiteY21" fmla="*/ 1078460 h 1231575"/>
                  <a:gd name="connsiteX22" fmla="*/ 966826 w 1023898"/>
                  <a:gd name="connsiteY22" fmla="*/ 886354 h 1231575"/>
                  <a:gd name="connsiteX23" fmla="*/ 1023866 w 1023898"/>
                  <a:gd name="connsiteY23" fmla="*/ 617214 h 1231575"/>
                  <a:gd name="connsiteX24" fmla="*/ 966826 w 1023898"/>
                  <a:gd name="connsiteY24" fmla="*/ 346172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898" h="1231575">
                    <a:moveTo>
                      <a:pt x="966826" y="346172"/>
                    </a:moveTo>
                    <a:cubicBezTo>
                      <a:pt x="928800" y="270091"/>
                      <a:pt x="878414" y="204470"/>
                      <a:pt x="816621" y="153115"/>
                    </a:cubicBezTo>
                    <a:cubicBezTo>
                      <a:pt x="754828" y="101759"/>
                      <a:pt x="685429" y="62768"/>
                      <a:pt x="608425" y="38041"/>
                    </a:cubicBezTo>
                    <a:cubicBezTo>
                      <a:pt x="532372" y="12363"/>
                      <a:pt x="455369" y="0"/>
                      <a:pt x="379315" y="0"/>
                    </a:cubicBezTo>
                    <a:lnTo>
                      <a:pt x="138797" y="0"/>
                    </a:lnTo>
                    <a:lnTo>
                      <a:pt x="0" y="281503"/>
                    </a:lnTo>
                    <a:lnTo>
                      <a:pt x="26619" y="281503"/>
                    </a:lnTo>
                    <a:lnTo>
                      <a:pt x="153057" y="24727"/>
                    </a:lnTo>
                    <a:lnTo>
                      <a:pt x="379315" y="24727"/>
                    </a:lnTo>
                    <a:cubicBezTo>
                      <a:pt x="452516" y="24727"/>
                      <a:pt x="526668" y="37090"/>
                      <a:pt x="600820" y="61817"/>
                    </a:cubicBezTo>
                    <a:cubicBezTo>
                      <a:pt x="674021" y="86543"/>
                      <a:pt x="741519" y="123633"/>
                      <a:pt x="801411" y="173086"/>
                    </a:cubicBezTo>
                    <a:cubicBezTo>
                      <a:pt x="860352" y="222539"/>
                      <a:pt x="908836" y="284356"/>
                      <a:pt x="944961" y="357585"/>
                    </a:cubicBezTo>
                    <a:cubicBezTo>
                      <a:pt x="981086" y="430814"/>
                      <a:pt x="1000099" y="517357"/>
                      <a:pt x="1000099" y="615312"/>
                    </a:cubicBezTo>
                    <a:cubicBezTo>
                      <a:pt x="1000099" y="714218"/>
                      <a:pt x="982037" y="800762"/>
                      <a:pt x="944961" y="873990"/>
                    </a:cubicBezTo>
                    <a:cubicBezTo>
                      <a:pt x="908836" y="947219"/>
                      <a:pt x="860352" y="1009036"/>
                      <a:pt x="801411" y="1058489"/>
                    </a:cubicBezTo>
                    <a:cubicBezTo>
                      <a:pt x="742469" y="1107942"/>
                      <a:pt x="674972" y="1145032"/>
                      <a:pt x="600820" y="1169759"/>
                    </a:cubicBezTo>
                    <a:cubicBezTo>
                      <a:pt x="526668" y="1194485"/>
                      <a:pt x="452516" y="1206849"/>
                      <a:pt x="379315" y="1206849"/>
                    </a:cubicBezTo>
                    <a:lnTo>
                      <a:pt x="7605" y="1206849"/>
                    </a:lnTo>
                    <a:lnTo>
                      <a:pt x="7605" y="1231575"/>
                    </a:lnTo>
                    <a:lnTo>
                      <a:pt x="379315" y="1231575"/>
                    </a:lnTo>
                    <a:cubicBezTo>
                      <a:pt x="455369" y="1231575"/>
                      <a:pt x="532372" y="1219212"/>
                      <a:pt x="608425" y="1193534"/>
                    </a:cubicBezTo>
                    <a:cubicBezTo>
                      <a:pt x="684479" y="1167857"/>
                      <a:pt x="754828" y="1129816"/>
                      <a:pt x="816621" y="1078460"/>
                    </a:cubicBezTo>
                    <a:cubicBezTo>
                      <a:pt x="878414" y="1027105"/>
                      <a:pt x="928800" y="962436"/>
                      <a:pt x="966826" y="886354"/>
                    </a:cubicBezTo>
                    <a:cubicBezTo>
                      <a:pt x="1004853" y="810272"/>
                      <a:pt x="1023866" y="719925"/>
                      <a:pt x="1023866" y="617214"/>
                    </a:cubicBezTo>
                    <a:cubicBezTo>
                      <a:pt x="1024817" y="513553"/>
                      <a:pt x="1004853" y="423205"/>
                      <a:pt x="966826" y="346172"/>
                    </a:cubicBezTo>
                    <a:close/>
                  </a:path>
                </a:pathLst>
              </a:custGeom>
              <a:solidFill>
                <a:srgbClr val="E25684"/>
              </a:solidFill>
              <a:ln w="9497"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29B78599-28F0-0F42-8A6C-3A2B333159D7}"/>
                  </a:ext>
                </a:extLst>
              </p:cNvPr>
              <p:cNvSpPr/>
              <p:nvPr/>
            </p:nvSpPr>
            <p:spPr>
              <a:xfrm>
                <a:off x="5231991" y="2000760"/>
                <a:ext cx="161613" cy="271754"/>
              </a:xfrm>
              <a:custGeom>
                <a:avLst/>
                <a:gdLst>
                  <a:gd name="connsiteX0" fmla="*/ 133093 w 161613"/>
                  <a:gd name="connsiteY0" fmla="*/ 713 h 271754"/>
                  <a:gd name="connsiteX1" fmla="*/ 0 w 161613"/>
                  <a:gd name="connsiteY1" fmla="*/ 260343 h 271754"/>
                  <a:gd name="connsiteX2" fmla="*/ 21865 w 161613"/>
                  <a:gd name="connsiteY2" fmla="*/ 271755 h 271754"/>
                  <a:gd name="connsiteX3" fmla="*/ 161613 w 161613"/>
                  <a:gd name="connsiteY3" fmla="*/ 713 h 271754"/>
                  <a:gd name="connsiteX4" fmla="*/ 133093 w 161613"/>
                  <a:gd name="connsiteY4" fmla="*/ 713 h 271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 h="271754">
                    <a:moveTo>
                      <a:pt x="133093" y="713"/>
                    </a:moveTo>
                    <a:lnTo>
                      <a:pt x="0" y="260343"/>
                    </a:lnTo>
                    <a:lnTo>
                      <a:pt x="21865" y="271755"/>
                    </a:lnTo>
                    <a:lnTo>
                      <a:pt x="161613" y="713"/>
                    </a:lnTo>
                    <a:cubicBezTo>
                      <a:pt x="151156" y="-238"/>
                      <a:pt x="141649" y="-238"/>
                      <a:pt x="133093" y="713"/>
                    </a:cubicBezTo>
                    <a:close/>
                  </a:path>
                </a:pathLst>
              </a:custGeom>
              <a:solidFill>
                <a:srgbClr val="E25684"/>
              </a:solidFill>
              <a:ln w="9497"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7CC6FAAC-3A67-C94C-A731-102915F05138}"/>
                  </a:ext>
                </a:extLst>
              </p:cNvPr>
              <p:cNvSpPr/>
              <p:nvPr/>
            </p:nvSpPr>
            <p:spPr>
              <a:xfrm>
                <a:off x="5705422" y="1233998"/>
                <a:ext cx="639797" cy="874941"/>
              </a:xfrm>
              <a:custGeom>
                <a:avLst/>
                <a:gdLst>
                  <a:gd name="connsiteX0" fmla="*/ 599870 w 639797"/>
                  <a:gd name="connsiteY0" fmla="*/ 248217 h 874941"/>
                  <a:gd name="connsiteX1" fmla="*/ 495296 w 639797"/>
                  <a:gd name="connsiteY1" fmla="*/ 113172 h 874941"/>
                  <a:gd name="connsiteX2" fmla="*/ 345091 w 639797"/>
                  <a:gd name="connsiteY2" fmla="*/ 29482 h 874941"/>
                  <a:gd name="connsiteX3" fmla="*/ 171120 w 639797"/>
                  <a:gd name="connsiteY3" fmla="*/ 0 h 874941"/>
                  <a:gd name="connsiteX4" fmla="*/ 54188 w 639797"/>
                  <a:gd name="connsiteY4" fmla="*/ 0 h 874941"/>
                  <a:gd name="connsiteX5" fmla="*/ 0 w 639797"/>
                  <a:gd name="connsiteY5" fmla="*/ 104613 h 874941"/>
                  <a:gd name="connsiteX6" fmla="*/ 27569 w 639797"/>
                  <a:gd name="connsiteY6" fmla="*/ 104613 h 874941"/>
                  <a:gd name="connsiteX7" fmla="*/ 68448 w 639797"/>
                  <a:gd name="connsiteY7" fmla="*/ 24727 h 874941"/>
                  <a:gd name="connsiteX8" fmla="*/ 171120 w 639797"/>
                  <a:gd name="connsiteY8" fmla="*/ 24727 h 874941"/>
                  <a:gd name="connsiteX9" fmla="*/ 337486 w 639797"/>
                  <a:gd name="connsiteY9" fmla="*/ 52306 h 874941"/>
                  <a:gd name="connsiteX10" fmla="*/ 480086 w 639797"/>
                  <a:gd name="connsiteY10" fmla="*/ 131241 h 874941"/>
                  <a:gd name="connsiteX11" fmla="*/ 578955 w 639797"/>
                  <a:gd name="connsiteY11" fmla="*/ 258678 h 874941"/>
                  <a:gd name="connsiteX12" fmla="*/ 615080 w 639797"/>
                  <a:gd name="connsiteY12" fmla="*/ 437471 h 874941"/>
                  <a:gd name="connsiteX13" fmla="*/ 578955 w 639797"/>
                  <a:gd name="connsiteY13" fmla="*/ 616263 h 874941"/>
                  <a:gd name="connsiteX14" fmla="*/ 480086 w 639797"/>
                  <a:gd name="connsiteY14" fmla="*/ 743700 h 874941"/>
                  <a:gd name="connsiteX15" fmla="*/ 337486 w 639797"/>
                  <a:gd name="connsiteY15" fmla="*/ 822635 h 874941"/>
                  <a:gd name="connsiteX16" fmla="*/ 171120 w 639797"/>
                  <a:gd name="connsiteY16" fmla="*/ 850215 h 874941"/>
                  <a:gd name="connsiteX17" fmla="*/ 56089 w 639797"/>
                  <a:gd name="connsiteY17" fmla="*/ 850215 h 874941"/>
                  <a:gd name="connsiteX18" fmla="*/ 56089 w 639797"/>
                  <a:gd name="connsiteY18" fmla="*/ 874941 h 874941"/>
                  <a:gd name="connsiteX19" fmla="*/ 171120 w 639797"/>
                  <a:gd name="connsiteY19" fmla="*/ 874941 h 874941"/>
                  <a:gd name="connsiteX20" fmla="*/ 345091 w 639797"/>
                  <a:gd name="connsiteY20" fmla="*/ 845460 h 874941"/>
                  <a:gd name="connsiteX21" fmla="*/ 495296 w 639797"/>
                  <a:gd name="connsiteY21" fmla="*/ 761770 h 874941"/>
                  <a:gd name="connsiteX22" fmla="*/ 600820 w 639797"/>
                  <a:gd name="connsiteY22" fmla="*/ 626724 h 874941"/>
                  <a:gd name="connsiteX23" fmla="*/ 639798 w 639797"/>
                  <a:gd name="connsiteY23" fmla="*/ 436520 h 874941"/>
                  <a:gd name="connsiteX24" fmla="*/ 599870 w 639797"/>
                  <a:gd name="connsiteY24" fmla="*/ 248217 h 87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797" h="874941">
                    <a:moveTo>
                      <a:pt x="599870" y="248217"/>
                    </a:moveTo>
                    <a:cubicBezTo>
                      <a:pt x="572300" y="193058"/>
                      <a:pt x="538076" y="148360"/>
                      <a:pt x="495296" y="113172"/>
                    </a:cubicBezTo>
                    <a:cubicBezTo>
                      <a:pt x="450615" y="76082"/>
                      <a:pt x="401181" y="48502"/>
                      <a:pt x="345091" y="29482"/>
                    </a:cubicBezTo>
                    <a:cubicBezTo>
                      <a:pt x="287101" y="10461"/>
                      <a:pt x="228160" y="0"/>
                      <a:pt x="171120" y="0"/>
                    </a:cubicBezTo>
                    <a:lnTo>
                      <a:pt x="54188" y="0"/>
                    </a:lnTo>
                    <a:lnTo>
                      <a:pt x="0" y="104613"/>
                    </a:lnTo>
                    <a:lnTo>
                      <a:pt x="27569" y="104613"/>
                    </a:lnTo>
                    <a:lnTo>
                      <a:pt x="68448" y="24727"/>
                    </a:lnTo>
                    <a:lnTo>
                      <a:pt x="171120" y="24727"/>
                    </a:lnTo>
                    <a:cubicBezTo>
                      <a:pt x="225308" y="24727"/>
                      <a:pt x="281397" y="34237"/>
                      <a:pt x="337486" y="52306"/>
                    </a:cubicBezTo>
                    <a:cubicBezTo>
                      <a:pt x="390723" y="70376"/>
                      <a:pt x="437306" y="96053"/>
                      <a:pt x="480086" y="131241"/>
                    </a:cubicBezTo>
                    <a:cubicBezTo>
                      <a:pt x="520964" y="164527"/>
                      <a:pt x="553287" y="206372"/>
                      <a:pt x="578955" y="258678"/>
                    </a:cubicBezTo>
                    <a:cubicBezTo>
                      <a:pt x="602721" y="307181"/>
                      <a:pt x="615080" y="368046"/>
                      <a:pt x="615080" y="437471"/>
                    </a:cubicBezTo>
                    <a:cubicBezTo>
                      <a:pt x="615080" y="508797"/>
                      <a:pt x="602721" y="568712"/>
                      <a:pt x="578955" y="616263"/>
                    </a:cubicBezTo>
                    <a:cubicBezTo>
                      <a:pt x="553287" y="667618"/>
                      <a:pt x="520964" y="709463"/>
                      <a:pt x="480086" y="743700"/>
                    </a:cubicBezTo>
                    <a:cubicBezTo>
                      <a:pt x="437306" y="778888"/>
                      <a:pt x="390723" y="805517"/>
                      <a:pt x="337486" y="822635"/>
                    </a:cubicBezTo>
                    <a:cubicBezTo>
                      <a:pt x="281397" y="840705"/>
                      <a:pt x="225308" y="850215"/>
                      <a:pt x="171120" y="850215"/>
                    </a:cubicBezTo>
                    <a:lnTo>
                      <a:pt x="56089" y="850215"/>
                    </a:lnTo>
                    <a:lnTo>
                      <a:pt x="56089" y="874941"/>
                    </a:lnTo>
                    <a:lnTo>
                      <a:pt x="171120" y="874941"/>
                    </a:lnTo>
                    <a:cubicBezTo>
                      <a:pt x="228160" y="874941"/>
                      <a:pt x="286150" y="865431"/>
                      <a:pt x="345091" y="845460"/>
                    </a:cubicBezTo>
                    <a:cubicBezTo>
                      <a:pt x="401181" y="826439"/>
                      <a:pt x="450615" y="799811"/>
                      <a:pt x="495296" y="761770"/>
                    </a:cubicBezTo>
                    <a:cubicBezTo>
                      <a:pt x="539027" y="725631"/>
                      <a:pt x="573251" y="681884"/>
                      <a:pt x="600820" y="626724"/>
                    </a:cubicBezTo>
                    <a:cubicBezTo>
                      <a:pt x="626488" y="575369"/>
                      <a:pt x="639798" y="511651"/>
                      <a:pt x="639798" y="436520"/>
                    </a:cubicBezTo>
                    <a:cubicBezTo>
                      <a:pt x="638847" y="363291"/>
                      <a:pt x="625538" y="299572"/>
                      <a:pt x="599870" y="248217"/>
                    </a:cubicBezTo>
                    <a:close/>
                  </a:path>
                </a:pathLst>
              </a:custGeom>
              <a:solidFill>
                <a:srgbClr val="E25684"/>
              </a:solidFill>
              <a:ln w="9497" cap="flat">
                <a:noFill/>
                <a:prstDash val="solid"/>
                <a:miter/>
              </a:ln>
            </p:spPr>
            <p:txBody>
              <a:bodyPr rtlCol="0" anchor="ctr"/>
              <a:lstStyle/>
              <a:p>
                <a:endParaRPr lang="en-US"/>
              </a:p>
            </p:txBody>
          </p:sp>
        </p:grpSp>
        <p:grpSp>
          <p:nvGrpSpPr>
            <p:cNvPr id="118" name="Graphic 2">
              <a:extLst>
                <a:ext uri="{FF2B5EF4-FFF2-40B4-BE49-F238E27FC236}">
                  <a16:creationId xmlns:a16="http://schemas.microsoft.com/office/drawing/2014/main" id="{0E7E5B13-29DE-DB4B-ABBC-B06A2753C5DD}"/>
                </a:ext>
              </a:extLst>
            </p:cNvPr>
            <p:cNvGrpSpPr/>
            <p:nvPr/>
          </p:nvGrpSpPr>
          <p:grpSpPr>
            <a:xfrm>
              <a:off x="4112108" y="1054254"/>
              <a:ext cx="1223505" cy="1231575"/>
              <a:chOff x="4112108" y="1054254"/>
              <a:chExt cx="1223505" cy="1231575"/>
            </a:xfrm>
            <a:solidFill>
              <a:srgbClr val="F1983D"/>
            </a:solidFill>
          </p:grpSpPr>
          <p:sp>
            <p:nvSpPr>
              <p:cNvPr id="139" name="Freeform 138">
                <a:extLst>
                  <a:ext uri="{FF2B5EF4-FFF2-40B4-BE49-F238E27FC236}">
                    <a16:creationId xmlns:a16="http://schemas.microsoft.com/office/drawing/2014/main" id="{7F651879-4096-3A42-A250-D6B706C1E277}"/>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solidFill>
                <a:srgbClr val="F1983D"/>
              </a:solidFill>
              <a:ln w="9497"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BF467B8F-97D4-A349-A164-41435AC84003}"/>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4738897A-ACA1-2248-851F-F03EDC3F5268}"/>
                </a:ext>
              </a:extLst>
            </p:cNvPr>
            <p:cNvGrpSpPr/>
            <p:nvPr/>
          </p:nvGrpSpPr>
          <p:grpSpPr>
            <a:xfrm>
              <a:off x="4449594" y="1366190"/>
              <a:ext cx="1600919" cy="664765"/>
              <a:chOff x="4449594" y="1366190"/>
              <a:chExt cx="1600919" cy="664765"/>
            </a:xfrm>
            <a:solidFill>
              <a:srgbClr val="086575"/>
            </a:solidFill>
          </p:grpSpPr>
          <p:grpSp>
            <p:nvGrpSpPr>
              <p:cNvPr id="120" name="Graphic 2">
                <a:extLst>
                  <a:ext uri="{FF2B5EF4-FFF2-40B4-BE49-F238E27FC236}">
                    <a16:creationId xmlns:a16="http://schemas.microsoft.com/office/drawing/2014/main" id="{195A5C72-D31E-AA44-A2C4-60B8DD69C67C}"/>
                  </a:ext>
                </a:extLst>
              </p:cNvPr>
              <p:cNvGrpSpPr/>
              <p:nvPr/>
            </p:nvGrpSpPr>
            <p:grpSpPr>
              <a:xfrm>
                <a:off x="4866936" y="1683832"/>
                <a:ext cx="1183577" cy="347123"/>
                <a:chOff x="4866936" y="1683832"/>
                <a:chExt cx="1183577" cy="347123"/>
              </a:xfrm>
              <a:solidFill>
                <a:srgbClr val="086575"/>
              </a:solidFill>
            </p:grpSpPr>
            <p:sp>
              <p:nvSpPr>
                <p:cNvPr id="133" name="Freeform 132">
                  <a:extLst>
                    <a:ext uri="{FF2B5EF4-FFF2-40B4-BE49-F238E27FC236}">
                      <a16:creationId xmlns:a16="http://schemas.microsoft.com/office/drawing/2014/main" id="{A47D2FA7-3FCE-4546-81FA-8D6DC09740DD}"/>
                    </a:ext>
                  </a:extLst>
                </p:cNvPr>
                <p:cNvSpPr/>
                <p:nvPr/>
              </p:nvSpPr>
              <p:spPr>
                <a:xfrm>
                  <a:off x="4866936" y="1757061"/>
                  <a:ext cx="145451" cy="195910"/>
                </a:xfrm>
                <a:custGeom>
                  <a:avLst/>
                  <a:gdLst>
                    <a:gd name="connsiteX0" fmla="*/ 87461 w 145451"/>
                    <a:gd name="connsiteY0" fmla="*/ 195911 h 195910"/>
                    <a:gd name="connsiteX1" fmla="*/ 21865 w 145451"/>
                    <a:gd name="connsiteY1" fmla="*/ 171184 h 195910"/>
                    <a:gd name="connsiteX2" fmla="*/ 0 w 145451"/>
                    <a:gd name="connsiteY2" fmla="*/ 98906 h 195910"/>
                    <a:gd name="connsiteX3" fmla="*/ 23767 w 145451"/>
                    <a:gd name="connsiteY3" fmla="*/ 25678 h 195910"/>
                    <a:gd name="connsiteX4" fmla="*/ 91264 w 145451"/>
                    <a:gd name="connsiteY4" fmla="*/ 0 h 195910"/>
                    <a:gd name="connsiteX5" fmla="*/ 145452 w 145451"/>
                    <a:gd name="connsiteY5" fmla="*/ 11412 h 195910"/>
                    <a:gd name="connsiteX6" fmla="*/ 133093 w 145451"/>
                    <a:gd name="connsiteY6" fmla="*/ 43747 h 195910"/>
                    <a:gd name="connsiteX7" fmla="*/ 91264 w 145451"/>
                    <a:gd name="connsiteY7" fmla="*/ 34237 h 195910"/>
                    <a:gd name="connsiteX8" fmla="*/ 41829 w 145451"/>
                    <a:gd name="connsiteY8" fmla="*/ 99857 h 195910"/>
                    <a:gd name="connsiteX9" fmla="*/ 54188 w 145451"/>
                    <a:gd name="connsiteY9" fmla="*/ 147409 h 195910"/>
                    <a:gd name="connsiteX10" fmla="*/ 90313 w 145451"/>
                    <a:gd name="connsiteY10" fmla="*/ 163576 h 195910"/>
                    <a:gd name="connsiteX11" fmla="*/ 140698 w 145451"/>
                    <a:gd name="connsiteY11" fmla="*/ 150262 h 195910"/>
                    <a:gd name="connsiteX12" fmla="*/ 140698 w 145451"/>
                    <a:gd name="connsiteY12" fmla="*/ 185450 h 195910"/>
                    <a:gd name="connsiteX13" fmla="*/ 117883 w 145451"/>
                    <a:gd name="connsiteY13" fmla="*/ 194960 h 195910"/>
                    <a:gd name="connsiteX14" fmla="*/ 87461 w 145451"/>
                    <a:gd name="connsiteY14" fmla="*/ 195911 h 19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451" h="195910">
                      <a:moveTo>
                        <a:pt x="87461" y="195911"/>
                      </a:moveTo>
                      <a:cubicBezTo>
                        <a:pt x="58941" y="195911"/>
                        <a:pt x="37076" y="187352"/>
                        <a:pt x="21865" y="171184"/>
                      </a:cubicBezTo>
                      <a:cubicBezTo>
                        <a:pt x="6655" y="154066"/>
                        <a:pt x="0" y="130290"/>
                        <a:pt x="0" y="98906"/>
                      </a:cubicBezTo>
                      <a:cubicBezTo>
                        <a:pt x="0" y="67523"/>
                        <a:pt x="7605" y="42796"/>
                        <a:pt x="23767" y="25678"/>
                      </a:cubicBezTo>
                      <a:cubicBezTo>
                        <a:pt x="38977" y="8559"/>
                        <a:pt x="61793" y="0"/>
                        <a:pt x="91264" y="0"/>
                      </a:cubicBezTo>
                      <a:cubicBezTo>
                        <a:pt x="111228" y="0"/>
                        <a:pt x="129290" y="3804"/>
                        <a:pt x="145452" y="11412"/>
                      </a:cubicBezTo>
                      <a:lnTo>
                        <a:pt x="133093" y="43747"/>
                      </a:lnTo>
                      <a:cubicBezTo>
                        <a:pt x="115981" y="37090"/>
                        <a:pt x="101721" y="34237"/>
                        <a:pt x="91264" y="34237"/>
                      </a:cubicBezTo>
                      <a:cubicBezTo>
                        <a:pt x="58941" y="34237"/>
                        <a:pt x="41829" y="56110"/>
                        <a:pt x="41829" y="99857"/>
                      </a:cubicBezTo>
                      <a:cubicBezTo>
                        <a:pt x="41829" y="120780"/>
                        <a:pt x="45632" y="136947"/>
                        <a:pt x="54188" y="147409"/>
                      </a:cubicBezTo>
                      <a:cubicBezTo>
                        <a:pt x="62744" y="157870"/>
                        <a:pt x="74152" y="163576"/>
                        <a:pt x="90313" y="163576"/>
                      </a:cubicBezTo>
                      <a:cubicBezTo>
                        <a:pt x="108376" y="163576"/>
                        <a:pt x="125488" y="158821"/>
                        <a:pt x="140698" y="150262"/>
                      </a:cubicBezTo>
                      <a:lnTo>
                        <a:pt x="140698" y="185450"/>
                      </a:lnTo>
                      <a:cubicBezTo>
                        <a:pt x="133093" y="189254"/>
                        <a:pt x="125488" y="193058"/>
                        <a:pt x="117883" y="194960"/>
                      </a:cubicBezTo>
                      <a:cubicBezTo>
                        <a:pt x="109326" y="194960"/>
                        <a:pt x="99820" y="195911"/>
                        <a:pt x="87461" y="195911"/>
                      </a:cubicBezTo>
                      <a:close/>
                    </a:path>
                  </a:pathLst>
                </a:custGeom>
                <a:solidFill>
                  <a:srgbClr val="086575"/>
                </a:solidFill>
                <a:ln w="9497"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C738F43-854C-1D4C-8806-938E3B7D10E8}"/>
                    </a:ext>
                  </a:extLst>
                </p:cNvPr>
                <p:cNvSpPr/>
                <p:nvPr/>
              </p:nvSpPr>
              <p:spPr>
                <a:xfrm>
                  <a:off x="5054217" y="1683832"/>
                  <a:ext cx="166366" cy="266286"/>
                </a:xfrm>
                <a:custGeom>
                  <a:avLst/>
                  <a:gdLst>
                    <a:gd name="connsiteX0" fmla="*/ 164465 w 166366"/>
                    <a:gd name="connsiteY0" fmla="*/ 265335 h 266286"/>
                    <a:gd name="connsiteX1" fmla="*/ 124537 w 166366"/>
                    <a:gd name="connsiteY1" fmla="*/ 265335 h 266286"/>
                    <a:gd name="connsiteX2" fmla="*/ 124537 w 166366"/>
                    <a:gd name="connsiteY2" fmla="*/ 149311 h 266286"/>
                    <a:gd name="connsiteX3" fmla="*/ 115981 w 166366"/>
                    <a:gd name="connsiteY3" fmla="*/ 116976 h 266286"/>
                    <a:gd name="connsiteX4" fmla="*/ 88412 w 166366"/>
                    <a:gd name="connsiteY4" fmla="*/ 106515 h 266286"/>
                    <a:gd name="connsiteX5" fmla="*/ 51336 w 166366"/>
                    <a:gd name="connsiteY5" fmla="*/ 121731 h 266286"/>
                    <a:gd name="connsiteX6" fmla="*/ 39928 w 166366"/>
                    <a:gd name="connsiteY6" fmla="*/ 172135 h 266286"/>
                    <a:gd name="connsiteX7" fmla="*/ 39928 w 166366"/>
                    <a:gd name="connsiteY7" fmla="*/ 266287 h 266286"/>
                    <a:gd name="connsiteX8" fmla="*/ 0 w 166366"/>
                    <a:gd name="connsiteY8" fmla="*/ 266287 h 266286"/>
                    <a:gd name="connsiteX9" fmla="*/ 0 w 166366"/>
                    <a:gd name="connsiteY9" fmla="*/ 0 h 266286"/>
                    <a:gd name="connsiteX10" fmla="*/ 39928 w 166366"/>
                    <a:gd name="connsiteY10" fmla="*/ 0 h 266286"/>
                    <a:gd name="connsiteX11" fmla="*/ 39928 w 166366"/>
                    <a:gd name="connsiteY11" fmla="*/ 67523 h 266286"/>
                    <a:gd name="connsiteX12" fmla="*/ 38027 w 166366"/>
                    <a:gd name="connsiteY12" fmla="*/ 102710 h 266286"/>
                    <a:gd name="connsiteX13" fmla="*/ 40879 w 166366"/>
                    <a:gd name="connsiteY13" fmla="*/ 102710 h 266286"/>
                    <a:gd name="connsiteX14" fmla="*/ 63695 w 166366"/>
                    <a:gd name="connsiteY14" fmla="*/ 81788 h 266286"/>
                    <a:gd name="connsiteX15" fmla="*/ 97919 w 166366"/>
                    <a:gd name="connsiteY15" fmla="*/ 74180 h 266286"/>
                    <a:gd name="connsiteX16" fmla="*/ 166366 w 166366"/>
                    <a:gd name="connsiteY16" fmla="*/ 143605 h 266286"/>
                    <a:gd name="connsiteX17" fmla="*/ 166366 w 166366"/>
                    <a:gd name="connsiteY17" fmla="*/ 265335 h 26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366" h="266286">
                      <a:moveTo>
                        <a:pt x="164465" y="265335"/>
                      </a:moveTo>
                      <a:lnTo>
                        <a:pt x="124537" y="265335"/>
                      </a:lnTo>
                      <a:lnTo>
                        <a:pt x="124537" y="149311"/>
                      </a:lnTo>
                      <a:cubicBezTo>
                        <a:pt x="124537" y="135045"/>
                        <a:pt x="121685" y="123633"/>
                        <a:pt x="115981" y="116976"/>
                      </a:cubicBezTo>
                      <a:cubicBezTo>
                        <a:pt x="110277" y="109368"/>
                        <a:pt x="100771" y="106515"/>
                        <a:pt x="88412" y="106515"/>
                      </a:cubicBezTo>
                      <a:cubicBezTo>
                        <a:pt x="71300" y="106515"/>
                        <a:pt x="58941" y="111270"/>
                        <a:pt x="51336" y="121731"/>
                      </a:cubicBezTo>
                      <a:cubicBezTo>
                        <a:pt x="43731" y="132192"/>
                        <a:pt x="39928" y="148360"/>
                        <a:pt x="39928" y="172135"/>
                      </a:cubicBezTo>
                      <a:lnTo>
                        <a:pt x="39928" y="266287"/>
                      </a:lnTo>
                      <a:lnTo>
                        <a:pt x="0" y="266287"/>
                      </a:lnTo>
                      <a:lnTo>
                        <a:pt x="0" y="0"/>
                      </a:lnTo>
                      <a:lnTo>
                        <a:pt x="39928" y="0"/>
                      </a:lnTo>
                      <a:lnTo>
                        <a:pt x="39928" y="67523"/>
                      </a:lnTo>
                      <a:cubicBezTo>
                        <a:pt x="39928" y="77984"/>
                        <a:pt x="38977" y="90347"/>
                        <a:pt x="38027" y="102710"/>
                      </a:cubicBezTo>
                      <a:lnTo>
                        <a:pt x="40879" y="102710"/>
                      </a:lnTo>
                      <a:cubicBezTo>
                        <a:pt x="46583" y="93200"/>
                        <a:pt x="54188" y="86543"/>
                        <a:pt x="63695" y="81788"/>
                      </a:cubicBezTo>
                      <a:cubicBezTo>
                        <a:pt x="73201" y="77033"/>
                        <a:pt x="84609" y="74180"/>
                        <a:pt x="97919" y="74180"/>
                      </a:cubicBezTo>
                      <a:cubicBezTo>
                        <a:pt x="143550" y="74180"/>
                        <a:pt x="166366" y="97004"/>
                        <a:pt x="166366" y="143605"/>
                      </a:cubicBezTo>
                      <a:lnTo>
                        <a:pt x="166366" y="265335"/>
                      </a:lnTo>
                      <a:close/>
                    </a:path>
                  </a:pathLst>
                </a:custGeom>
                <a:solidFill>
                  <a:srgbClr val="086575"/>
                </a:solidFill>
                <a:ln w="9497"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C182E9A-E6C7-7746-8CA8-87BA996DF6AE}"/>
                    </a:ext>
                  </a:extLst>
                </p:cNvPr>
                <p:cNvSpPr/>
                <p:nvPr/>
              </p:nvSpPr>
              <p:spPr>
                <a:xfrm>
                  <a:off x="5261462" y="1758012"/>
                  <a:ext cx="158760" cy="194959"/>
                </a:xfrm>
                <a:custGeom>
                  <a:avLst/>
                  <a:gdLst>
                    <a:gd name="connsiteX0" fmla="*/ 131192 w 158760"/>
                    <a:gd name="connsiteY0" fmla="*/ 191156 h 194959"/>
                    <a:gd name="connsiteX1" fmla="*/ 123586 w 158760"/>
                    <a:gd name="connsiteY1" fmla="*/ 164527 h 194959"/>
                    <a:gd name="connsiteX2" fmla="*/ 121685 w 158760"/>
                    <a:gd name="connsiteY2" fmla="*/ 164527 h 194959"/>
                    <a:gd name="connsiteX3" fmla="*/ 94116 w 158760"/>
                    <a:gd name="connsiteY3" fmla="*/ 188303 h 194959"/>
                    <a:gd name="connsiteX4" fmla="*/ 58941 w 158760"/>
                    <a:gd name="connsiteY4" fmla="*/ 194960 h 194959"/>
                    <a:gd name="connsiteX5" fmla="*/ 15211 w 158760"/>
                    <a:gd name="connsiteY5" fmla="*/ 179743 h 194959"/>
                    <a:gd name="connsiteX6" fmla="*/ 0 w 158760"/>
                    <a:gd name="connsiteY6" fmla="*/ 136947 h 194959"/>
                    <a:gd name="connsiteX7" fmla="*/ 21865 w 158760"/>
                    <a:gd name="connsiteY7" fmla="*/ 93200 h 194959"/>
                    <a:gd name="connsiteX8" fmla="*/ 88412 w 158760"/>
                    <a:gd name="connsiteY8" fmla="*/ 77033 h 194959"/>
                    <a:gd name="connsiteX9" fmla="*/ 120734 w 158760"/>
                    <a:gd name="connsiteY9" fmla="*/ 76082 h 194959"/>
                    <a:gd name="connsiteX10" fmla="*/ 120734 w 158760"/>
                    <a:gd name="connsiteY10" fmla="*/ 65621 h 194959"/>
                    <a:gd name="connsiteX11" fmla="*/ 112178 w 158760"/>
                    <a:gd name="connsiteY11" fmla="*/ 38041 h 194959"/>
                    <a:gd name="connsiteX12" fmla="*/ 85560 w 158760"/>
                    <a:gd name="connsiteY12" fmla="*/ 29482 h 194959"/>
                    <a:gd name="connsiteX13" fmla="*/ 57991 w 158760"/>
                    <a:gd name="connsiteY13" fmla="*/ 34237 h 194959"/>
                    <a:gd name="connsiteX14" fmla="*/ 32323 w 158760"/>
                    <a:gd name="connsiteY14" fmla="*/ 44698 h 194959"/>
                    <a:gd name="connsiteX15" fmla="*/ 19013 w 158760"/>
                    <a:gd name="connsiteY15" fmla="*/ 16167 h 194959"/>
                    <a:gd name="connsiteX16" fmla="*/ 52287 w 158760"/>
                    <a:gd name="connsiteY16" fmla="*/ 3804 h 194959"/>
                    <a:gd name="connsiteX17" fmla="*/ 86511 w 158760"/>
                    <a:gd name="connsiteY17" fmla="*/ 0 h 194959"/>
                    <a:gd name="connsiteX18" fmla="*/ 140698 w 158760"/>
                    <a:gd name="connsiteY18" fmla="*/ 16167 h 194959"/>
                    <a:gd name="connsiteX19" fmla="*/ 158761 w 158760"/>
                    <a:gd name="connsiteY19" fmla="*/ 65621 h 194959"/>
                    <a:gd name="connsiteX20" fmla="*/ 158761 w 158760"/>
                    <a:gd name="connsiteY20" fmla="*/ 193058 h 194959"/>
                    <a:gd name="connsiteX21" fmla="*/ 131192 w 158760"/>
                    <a:gd name="connsiteY21" fmla="*/ 193058 h 194959"/>
                    <a:gd name="connsiteX22" fmla="*/ 71300 w 158760"/>
                    <a:gd name="connsiteY22" fmla="*/ 163576 h 194959"/>
                    <a:gd name="connsiteX23" fmla="*/ 106474 w 158760"/>
                    <a:gd name="connsiteY23" fmla="*/ 151213 h 194959"/>
                    <a:gd name="connsiteX24" fmla="*/ 119784 w 158760"/>
                    <a:gd name="connsiteY24" fmla="*/ 116976 h 194959"/>
                    <a:gd name="connsiteX25" fmla="*/ 119784 w 158760"/>
                    <a:gd name="connsiteY25" fmla="*/ 100808 h 194959"/>
                    <a:gd name="connsiteX26" fmla="*/ 95066 w 158760"/>
                    <a:gd name="connsiteY26" fmla="*/ 101760 h 194959"/>
                    <a:gd name="connsiteX27" fmla="*/ 54188 w 158760"/>
                    <a:gd name="connsiteY27" fmla="*/ 111270 h 194959"/>
                    <a:gd name="connsiteX28" fmla="*/ 40879 w 158760"/>
                    <a:gd name="connsiteY28" fmla="*/ 136947 h 194959"/>
                    <a:gd name="connsiteX29" fmla="*/ 48484 w 158760"/>
                    <a:gd name="connsiteY29" fmla="*/ 156919 h 194959"/>
                    <a:gd name="connsiteX30" fmla="*/ 71300 w 158760"/>
                    <a:gd name="connsiteY30" fmla="*/ 163576 h 19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8760" h="194959">
                      <a:moveTo>
                        <a:pt x="131192" y="191156"/>
                      </a:moveTo>
                      <a:lnTo>
                        <a:pt x="123586" y="164527"/>
                      </a:lnTo>
                      <a:lnTo>
                        <a:pt x="121685" y="164527"/>
                      </a:lnTo>
                      <a:cubicBezTo>
                        <a:pt x="112178" y="175939"/>
                        <a:pt x="103623" y="183547"/>
                        <a:pt x="94116" y="188303"/>
                      </a:cubicBezTo>
                      <a:cubicBezTo>
                        <a:pt x="84609" y="192107"/>
                        <a:pt x="73201" y="194960"/>
                        <a:pt x="58941" y="194960"/>
                      </a:cubicBezTo>
                      <a:cubicBezTo>
                        <a:pt x="39928" y="194960"/>
                        <a:pt x="25668" y="190205"/>
                        <a:pt x="15211" y="179743"/>
                      </a:cubicBezTo>
                      <a:cubicBezTo>
                        <a:pt x="4753" y="169282"/>
                        <a:pt x="0" y="155968"/>
                        <a:pt x="0" y="136947"/>
                      </a:cubicBezTo>
                      <a:cubicBezTo>
                        <a:pt x="0" y="116976"/>
                        <a:pt x="7605" y="102711"/>
                        <a:pt x="21865" y="93200"/>
                      </a:cubicBezTo>
                      <a:cubicBezTo>
                        <a:pt x="36125" y="83690"/>
                        <a:pt x="57991" y="77984"/>
                        <a:pt x="88412" y="77033"/>
                      </a:cubicBezTo>
                      <a:lnTo>
                        <a:pt x="120734" y="76082"/>
                      </a:lnTo>
                      <a:lnTo>
                        <a:pt x="120734" y="65621"/>
                      </a:lnTo>
                      <a:cubicBezTo>
                        <a:pt x="120734" y="53257"/>
                        <a:pt x="117883" y="44698"/>
                        <a:pt x="112178" y="38041"/>
                      </a:cubicBezTo>
                      <a:cubicBezTo>
                        <a:pt x="106474" y="32335"/>
                        <a:pt x="97919" y="29482"/>
                        <a:pt x="85560" y="29482"/>
                      </a:cubicBezTo>
                      <a:cubicBezTo>
                        <a:pt x="76053" y="29482"/>
                        <a:pt x="66547" y="31384"/>
                        <a:pt x="57991" y="34237"/>
                      </a:cubicBezTo>
                      <a:cubicBezTo>
                        <a:pt x="49435" y="37090"/>
                        <a:pt x="40879" y="40894"/>
                        <a:pt x="32323" y="44698"/>
                      </a:cubicBezTo>
                      <a:lnTo>
                        <a:pt x="19013" y="16167"/>
                      </a:lnTo>
                      <a:cubicBezTo>
                        <a:pt x="29471" y="10461"/>
                        <a:pt x="40879" y="6657"/>
                        <a:pt x="52287" y="3804"/>
                      </a:cubicBezTo>
                      <a:cubicBezTo>
                        <a:pt x="63695" y="951"/>
                        <a:pt x="76053" y="0"/>
                        <a:pt x="86511" y="0"/>
                      </a:cubicBezTo>
                      <a:cubicBezTo>
                        <a:pt x="110277" y="0"/>
                        <a:pt x="128340" y="5706"/>
                        <a:pt x="140698" y="16167"/>
                      </a:cubicBezTo>
                      <a:cubicBezTo>
                        <a:pt x="153057" y="26629"/>
                        <a:pt x="158761" y="42796"/>
                        <a:pt x="158761" y="65621"/>
                      </a:cubicBezTo>
                      <a:lnTo>
                        <a:pt x="158761" y="193058"/>
                      </a:lnTo>
                      <a:lnTo>
                        <a:pt x="131192" y="193058"/>
                      </a:lnTo>
                      <a:close/>
                      <a:moveTo>
                        <a:pt x="71300" y="163576"/>
                      </a:moveTo>
                      <a:cubicBezTo>
                        <a:pt x="85560" y="163576"/>
                        <a:pt x="97919" y="159772"/>
                        <a:pt x="106474" y="151213"/>
                      </a:cubicBezTo>
                      <a:cubicBezTo>
                        <a:pt x="115030" y="142654"/>
                        <a:pt x="119784" y="131241"/>
                        <a:pt x="119784" y="116976"/>
                      </a:cubicBezTo>
                      <a:lnTo>
                        <a:pt x="119784" y="100808"/>
                      </a:lnTo>
                      <a:lnTo>
                        <a:pt x="95066" y="101760"/>
                      </a:lnTo>
                      <a:cubicBezTo>
                        <a:pt x="76053" y="102711"/>
                        <a:pt x="62744" y="105564"/>
                        <a:pt x="54188" y="111270"/>
                      </a:cubicBezTo>
                      <a:cubicBezTo>
                        <a:pt x="45632" y="116976"/>
                        <a:pt x="40879" y="125535"/>
                        <a:pt x="40879" y="136947"/>
                      </a:cubicBezTo>
                      <a:cubicBezTo>
                        <a:pt x="40879" y="145507"/>
                        <a:pt x="43731" y="152164"/>
                        <a:pt x="48484" y="156919"/>
                      </a:cubicBezTo>
                      <a:cubicBezTo>
                        <a:pt x="54188" y="161674"/>
                        <a:pt x="61793" y="163576"/>
                        <a:pt x="71300" y="163576"/>
                      </a:cubicBezTo>
                      <a:close/>
                    </a:path>
                  </a:pathLst>
                </a:custGeom>
                <a:solidFill>
                  <a:srgbClr val="086575"/>
                </a:solidFill>
                <a:ln w="9497"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22A5629C-C17D-E14F-A9D3-A329E679A133}"/>
                    </a:ext>
                  </a:extLst>
                </p:cNvPr>
                <p:cNvSpPr/>
                <p:nvPr/>
              </p:nvSpPr>
              <p:spPr>
                <a:xfrm>
                  <a:off x="5480115" y="1757061"/>
                  <a:ext cx="167317" cy="193057"/>
                </a:xfrm>
                <a:custGeom>
                  <a:avLst/>
                  <a:gdLst>
                    <a:gd name="connsiteX0" fmla="*/ 164465 w 167317"/>
                    <a:gd name="connsiteY0" fmla="*/ 192107 h 193057"/>
                    <a:gd name="connsiteX1" fmla="*/ 124537 w 167317"/>
                    <a:gd name="connsiteY1" fmla="*/ 192107 h 193057"/>
                    <a:gd name="connsiteX2" fmla="*/ 124537 w 167317"/>
                    <a:gd name="connsiteY2" fmla="*/ 76082 h 193057"/>
                    <a:gd name="connsiteX3" fmla="*/ 115981 w 167317"/>
                    <a:gd name="connsiteY3" fmla="*/ 43747 h 193057"/>
                    <a:gd name="connsiteX4" fmla="*/ 88412 w 167317"/>
                    <a:gd name="connsiteY4" fmla="*/ 33286 h 193057"/>
                    <a:gd name="connsiteX5" fmla="*/ 51336 w 167317"/>
                    <a:gd name="connsiteY5" fmla="*/ 48502 h 193057"/>
                    <a:gd name="connsiteX6" fmla="*/ 39928 w 167317"/>
                    <a:gd name="connsiteY6" fmla="*/ 98906 h 193057"/>
                    <a:gd name="connsiteX7" fmla="*/ 39928 w 167317"/>
                    <a:gd name="connsiteY7" fmla="*/ 193058 h 193057"/>
                    <a:gd name="connsiteX8" fmla="*/ 0 w 167317"/>
                    <a:gd name="connsiteY8" fmla="*/ 193058 h 193057"/>
                    <a:gd name="connsiteX9" fmla="*/ 0 w 167317"/>
                    <a:gd name="connsiteY9" fmla="*/ 3804 h 193057"/>
                    <a:gd name="connsiteX10" fmla="*/ 31372 w 167317"/>
                    <a:gd name="connsiteY10" fmla="*/ 3804 h 193057"/>
                    <a:gd name="connsiteX11" fmla="*/ 37076 w 167317"/>
                    <a:gd name="connsiteY11" fmla="*/ 28531 h 193057"/>
                    <a:gd name="connsiteX12" fmla="*/ 38977 w 167317"/>
                    <a:gd name="connsiteY12" fmla="*/ 28531 h 193057"/>
                    <a:gd name="connsiteX13" fmla="*/ 63695 w 167317"/>
                    <a:gd name="connsiteY13" fmla="*/ 7608 h 193057"/>
                    <a:gd name="connsiteX14" fmla="*/ 98869 w 167317"/>
                    <a:gd name="connsiteY14" fmla="*/ 0 h 193057"/>
                    <a:gd name="connsiteX15" fmla="*/ 167317 w 167317"/>
                    <a:gd name="connsiteY15" fmla="*/ 69425 h 193057"/>
                    <a:gd name="connsiteX16" fmla="*/ 167317 w 167317"/>
                    <a:gd name="connsiteY16" fmla="*/ 192107 h 1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7" h="193057">
                      <a:moveTo>
                        <a:pt x="164465" y="192107"/>
                      </a:moveTo>
                      <a:lnTo>
                        <a:pt x="124537" y="192107"/>
                      </a:lnTo>
                      <a:lnTo>
                        <a:pt x="124537" y="76082"/>
                      </a:lnTo>
                      <a:cubicBezTo>
                        <a:pt x="124537" y="61817"/>
                        <a:pt x="121685" y="50404"/>
                        <a:pt x="115981" y="43747"/>
                      </a:cubicBezTo>
                      <a:cubicBezTo>
                        <a:pt x="110277" y="36139"/>
                        <a:pt x="100771" y="33286"/>
                        <a:pt x="88412" y="33286"/>
                      </a:cubicBezTo>
                      <a:cubicBezTo>
                        <a:pt x="71300" y="33286"/>
                        <a:pt x="58941" y="38041"/>
                        <a:pt x="51336" y="48502"/>
                      </a:cubicBezTo>
                      <a:cubicBezTo>
                        <a:pt x="43731" y="58963"/>
                        <a:pt x="39928" y="75131"/>
                        <a:pt x="39928" y="98906"/>
                      </a:cubicBezTo>
                      <a:lnTo>
                        <a:pt x="39928" y="193058"/>
                      </a:lnTo>
                      <a:lnTo>
                        <a:pt x="0" y="193058"/>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2107"/>
                      </a:lnTo>
                      <a:close/>
                    </a:path>
                  </a:pathLst>
                </a:custGeom>
                <a:solidFill>
                  <a:srgbClr val="086575"/>
                </a:solidFill>
                <a:ln w="9497"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B6741D8-6B4B-854D-BCB9-BA54FC730271}"/>
                    </a:ext>
                  </a:extLst>
                </p:cNvPr>
                <p:cNvSpPr/>
                <p:nvPr/>
              </p:nvSpPr>
              <p:spPr>
                <a:xfrm>
                  <a:off x="5675952" y="175420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2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5175 w 184428"/>
                    <a:gd name="connsiteY31" fmla="*/ 224442 h 276747"/>
                    <a:gd name="connsiteX32" fmla="*/ 46583 w 184428"/>
                    <a:gd name="connsiteY32" fmla="*/ 244413 h 276747"/>
                    <a:gd name="connsiteX33" fmla="*/ 79856 w 184428"/>
                    <a:gd name="connsiteY33" fmla="*/ 251070 h 276747"/>
                    <a:gd name="connsiteX34" fmla="*/ 128340 w 184428"/>
                    <a:gd name="connsiteY34" fmla="*/ 241560 h 276747"/>
                    <a:gd name="connsiteX35" fmla="*/ 144501 w 184428"/>
                    <a:gd name="connsiteY35" fmla="*/ 216833 h 276747"/>
                    <a:gd name="connsiteX36" fmla="*/ 135945 w 184428"/>
                    <a:gd name="connsiteY36" fmla="*/ 199715 h 276747"/>
                    <a:gd name="connsiteX37" fmla="*/ 103622 w 184428"/>
                    <a:gd name="connsiteY37" fmla="*/ 194960 h 276747"/>
                    <a:gd name="connsiteX38" fmla="*/ 73201 w 184428"/>
                    <a:gd name="connsiteY38" fmla="*/ 194960 h 276747"/>
                    <a:gd name="connsiteX39" fmla="*/ 45632 w 184428"/>
                    <a:gd name="connsiteY39" fmla="*/ 203519 h 276747"/>
                    <a:gd name="connsiteX40" fmla="*/ 35175 w 184428"/>
                    <a:gd name="connsiteY40" fmla="*/ 224442 h 276747"/>
                    <a:gd name="connsiteX41" fmla="*/ 52287 w 184428"/>
                    <a:gd name="connsiteY41" fmla="*/ 66572 h 276747"/>
                    <a:gd name="connsiteX42" fmla="*/ 61793 w 184428"/>
                    <a:gd name="connsiteY42" fmla="*/ 94151 h 276747"/>
                    <a:gd name="connsiteX43" fmla="*/ 88412 w 184428"/>
                    <a:gd name="connsiteY43" fmla="*/ 103662 h 276747"/>
                    <a:gd name="connsiteX44" fmla="*/ 123586 w 184428"/>
                    <a:gd name="connsiteY44" fmla="*/ 66572 h 276747"/>
                    <a:gd name="connsiteX45" fmla="*/ 115030 w 184428"/>
                    <a:gd name="connsiteY45" fmla="*/ 38041 h 276747"/>
                    <a:gd name="connsiteX46" fmla="*/ 88412 w 184428"/>
                    <a:gd name="connsiteY46" fmla="*/ 27580 h 276747"/>
                    <a:gd name="connsiteX47" fmla="*/ 61793 w 184428"/>
                    <a:gd name="connsiteY47" fmla="*/ 37090 h 276747"/>
                    <a:gd name="connsiteX48" fmla="*/ 5228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9"/>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2"/>
                      </a:cubicBezTo>
                      <a:cubicBezTo>
                        <a:pt x="0" y="213029"/>
                        <a:pt x="3803" y="202568"/>
                        <a:pt x="11408" y="194960"/>
                      </a:cubicBezTo>
                      <a:cubicBezTo>
                        <a:pt x="19013" y="187352"/>
                        <a:pt x="29471" y="181646"/>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5175" y="224442"/>
                      </a:moveTo>
                      <a:cubicBezTo>
                        <a:pt x="35175" y="233001"/>
                        <a:pt x="38977" y="239658"/>
                        <a:pt x="46583" y="244413"/>
                      </a:cubicBezTo>
                      <a:cubicBezTo>
                        <a:pt x="54188" y="249168"/>
                        <a:pt x="65596" y="251070"/>
                        <a:pt x="79856" y="251070"/>
                      </a:cubicBezTo>
                      <a:cubicBezTo>
                        <a:pt x="101721" y="251070"/>
                        <a:pt x="117882" y="248217"/>
                        <a:pt x="128340" y="241560"/>
                      </a:cubicBezTo>
                      <a:cubicBezTo>
                        <a:pt x="138797" y="234903"/>
                        <a:pt x="144501" y="227295"/>
                        <a:pt x="144501" y="216833"/>
                      </a:cubicBezTo>
                      <a:cubicBezTo>
                        <a:pt x="144501" y="208274"/>
                        <a:pt x="141649" y="202568"/>
                        <a:pt x="135945" y="199715"/>
                      </a:cubicBezTo>
                      <a:cubicBezTo>
                        <a:pt x="130241" y="195911"/>
                        <a:pt x="118833" y="194960"/>
                        <a:pt x="103622" y="194960"/>
                      </a:cubicBezTo>
                      <a:lnTo>
                        <a:pt x="73201" y="194960"/>
                      </a:lnTo>
                      <a:cubicBezTo>
                        <a:pt x="61793" y="194960"/>
                        <a:pt x="52287" y="197813"/>
                        <a:pt x="45632" y="203519"/>
                      </a:cubicBezTo>
                      <a:cubicBezTo>
                        <a:pt x="38977" y="209225"/>
                        <a:pt x="35175" y="214931"/>
                        <a:pt x="35175" y="224442"/>
                      </a:cubicBezTo>
                      <a:close/>
                      <a:moveTo>
                        <a:pt x="52287" y="66572"/>
                      </a:moveTo>
                      <a:cubicBezTo>
                        <a:pt x="52287" y="77984"/>
                        <a:pt x="55139" y="87494"/>
                        <a:pt x="61793" y="94151"/>
                      </a:cubicBezTo>
                      <a:cubicBezTo>
                        <a:pt x="67497" y="100809"/>
                        <a:pt x="77004" y="103662"/>
                        <a:pt x="88412" y="103662"/>
                      </a:cubicBezTo>
                      <a:cubicBezTo>
                        <a:pt x="111228" y="103662"/>
                        <a:pt x="123586" y="91298"/>
                        <a:pt x="123586" y="66572"/>
                      </a:cubicBezTo>
                      <a:cubicBezTo>
                        <a:pt x="123586" y="54208"/>
                        <a:pt x="120734" y="44698"/>
                        <a:pt x="115030" y="38041"/>
                      </a:cubicBezTo>
                      <a:cubicBezTo>
                        <a:pt x="109326" y="31384"/>
                        <a:pt x="100770" y="27580"/>
                        <a:pt x="88412" y="27580"/>
                      </a:cubicBezTo>
                      <a:cubicBezTo>
                        <a:pt x="77004" y="27580"/>
                        <a:pt x="67497" y="30433"/>
                        <a:pt x="61793" y="37090"/>
                      </a:cubicBezTo>
                      <a:cubicBezTo>
                        <a:pt x="55139" y="44698"/>
                        <a:pt x="52287" y="54208"/>
                        <a:pt x="52287" y="66572"/>
                      </a:cubicBezTo>
                      <a:close/>
                    </a:path>
                  </a:pathLst>
                </a:custGeom>
                <a:solidFill>
                  <a:srgbClr val="086575"/>
                </a:solidFill>
                <a:ln w="9497"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8E59E376-0E92-5646-847D-4B429B2BBB50}"/>
                    </a:ext>
                  </a:extLst>
                </p:cNvPr>
                <p:cNvSpPr/>
                <p:nvPr/>
              </p:nvSpPr>
              <p:spPr>
                <a:xfrm>
                  <a:off x="5883197" y="1756110"/>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1829 w 167316"/>
                    <a:gd name="connsiteY8" fmla="*/ 107466 h 196861"/>
                    <a:gd name="connsiteX9" fmla="*/ 57040 w 167316"/>
                    <a:gd name="connsiteY9" fmla="*/ 150262 h 196861"/>
                    <a:gd name="connsiteX10" fmla="*/ 96968 w 167316"/>
                    <a:gd name="connsiteY10" fmla="*/ 165478 h 196861"/>
                    <a:gd name="connsiteX11" fmla="*/ 128340 w 167316"/>
                    <a:gd name="connsiteY11" fmla="*/ 162625 h 196861"/>
                    <a:gd name="connsiteX12" fmla="*/ 159712 w 167316"/>
                    <a:gd name="connsiteY12" fmla="*/ 152164 h 196861"/>
                    <a:gd name="connsiteX13" fmla="*/ 159712 w 167316"/>
                    <a:gd name="connsiteY13" fmla="*/ 184499 h 196861"/>
                    <a:gd name="connsiteX14" fmla="*/ 130241 w 167316"/>
                    <a:gd name="connsiteY14" fmla="*/ 194009 h 196861"/>
                    <a:gd name="connsiteX15" fmla="*/ 94116 w 167316"/>
                    <a:gd name="connsiteY15" fmla="*/ 196862 h 196861"/>
                    <a:gd name="connsiteX16" fmla="*/ 87461 w 167316"/>
                    <a:gd name="connsiteY16" fmla="*/ 30433 h 196861"/>
                    <a:gd name="connsiteX17" fmla="*/ 57040 w 167316"/>
                    <a:gd name="connsiteY17" fmla="*/ 42796 h 196861"/>
                    <a:gd name="connsiteX18" fmla="*/ 43730 w 167316"/>
                    <a:gd name="connsiteY18" fmla="*/ 77984 h 196861"/>
                    <a:gd name="connsiteX19" fmla="*/ 129290 w 167316"/>
                    <a:gd name="connsiteY19" fmla="*/ 77984 h 196861"/>
                    <a:gd name="connsiteX20" fmla="*/ 117882 w 167316"/>
                    <a:gd name="connsiteY20" fmla="*/ 42796 h 196861"/>
                    <a:gd name="connsiteX21" fmla="*/ 87461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1829" y="107466"/>
                      </a:lnTo>
                      <a:cubicBezTo>
                        <a:pt x="42780" y="125535"/>
                        <a:pt x="47533" y="139800"/>
                        <a:pt x="57040" y="150262"/>
                      </a:cubicBezTo>
                      <a:cubicBezTo>
                        <a:pt x="66547" y="159772"/>
                        <a:pt x="79856" y="165478"/>
                        <a:pt x="96968" y="165478"/>
                      </a:cubicBezTo>
                      <a:cubicBezTo>
                        <a:pt x="108376" y="165478"/>
                        <a:pt x="118833" y="164527"/>
                        <a:pt x="128340" y="162625"/>
                      </a:cubicBezTo>
                      <a:cubicBezTo>
                        <a:pt x="137846" y="160723"/>
                        <a:pt x="148304" y="156919"/>
                        <a:pt x="159712" y="152164"/>
                      </a:cubicBezTo>
                      <a:lnTo>
                        <a:pt x="159712" y="184499"/>
                      </a:lnTo>
                      <a:cubicBezTo>
                        <a:pt x="150205" y="189254"/>
                        <a:pt x="139748" y="192107"/>
                        <a:pt x="130241" y="194009"/>
                      </a:cubicBezTo>
                      <a:cubicBezTo>
                        <a:pt x="118833" y="194960"/>
                        <a:pt x="107425" y="196862"/>
                        <a:pt x="94116" y="196862"/>
                      </a:cubicBezTo>
                      <a:close/>
                      <a:moveTo>
                        <a:pt x="87461" y="30433"/>
                      </a:moveTo>
                      <a:cubicBezTo>
                        <a:pt x="75102" y="30433"/>
                        <a:pt x="64645" y="34237"/>
                        <a:pt x="57040" y="42796"/>
                      </a:cubicBezTo>
                      <a:cubicBezTo>
                        <a:pt x="49435" y="51355"/>
                        <a:pt x="44681" y="62768"/>
                        <a:pt x="43730" y="77984"/>
                      </a:cubicBezTo>
                      <a:lnTo>
                        <a:pt x="129290" y="77984"/>
                      </a:lnTo>
                      <a:cubicBezTo>
                        <a:pt x="129290" y="62768"/>
                        <a:pt x="125488" y="50404"/>
                        <a:pt x="117882" y="42796"/>
                      </a:cubicBezTo>
                      <a:cubicBezTo>
                        <a:pt x="110277" y="35188"/>
                        <a:pt x="99820" y="30433"/>
                        <a:pt x="87461" y="30433"/>
                      </a:cubicBezTo>
                      <a:close/>
                    </a:path>
                  </a:pathLst>
                </a:custGeom>
                <a:solidFill>
                  <a:srgbClr val="086575"/>
                </a:solidFill>
                <a:ln w="9497" cap="flat">
                  <a:noFill/>
                  <a:prstDash val="solid"/>
                  <a:miter/>
                </a:ln>
              </p:spPr>
              <p:txBody>
                <a:bodyPr rtlCol="0" anchor="ctr"/>
                <a:lstStyle/>
                <a:p>
                  <a:endParaRPr lang="en-US"/>
                </a:p>
              </p:txBody>
            </p:sp>
          </p:grpSp>
          <p:grpSp>
            <p:nvGrpSpPr>
              <p:cNvPr id="121" name="Graphic 2">
                <a:extLst>
                  <a:ext uri="{FF2B5EF4-FFF2-40B4-BE49-F238E27FC236}">
                    <a16:creationId xmlns:a16="http://schemas.microsoft.com/office/drawing/2014/main" id="{F8645C56-4EB8-E442-B540-CDF7C4A32156}"/>
                  </a:ext>
                </a:extLst>
              </p:cNvPr>
              <p:cNvGrpSpPr/>
              <p:nvPr/>
            </p:nvGrpSpPr>
            <p:grpSpPr>
              <a:xfrm>
                <a:off x="4449594" y="1366190"/>
                <a:ext cx="1063793" cy="348074"/>
                <a:chOff x="4449594" y="1366190"/>
                <a:chExt cx="1063793" cy="348074"/>
              </a:xfrm>
              <a:solidFill>
                <a:srgbClr val="086575"/>
              </a:solidFill>
            </p:grpSpPr>
            <p:sp>
              <p:nvSpPr>
                <p:cNvPr id="126" name="Freeform 125">
                  <a:extLst>
                    <a:ext uri="{FF2B5EF4-FFF2-40B4-BE49-F238E27FC236}">
                      <a16:creationId xmlns:a16="http://schemas.microsoft.com/office/drawing/2014/main" id="{BD5A8806-8330-384A-8E76-3D02CBDCCFD8}"/>
                    </a:ext>
                  </a:extLst>
                </p:cNvPr>
                <p:cNvSpPr/>
                <p:nvPr/>
              </p:nvSpPr>
              <p:spPr>
                <a:xfrm>
                  <a:off x="4449594" y="1366190"/>
                  <a:ext cx="172070" cy="270090"/>
                </a:xfrm>
                <a:custGeom>
                  <a:avLst/>
                  <a:gdLst>
                    <a:gd name="connsiteX0" fmla="*/ 75102 w 172070"/>
                    <a:gd name="connsiteY0" fmla="*/ 270091 h 270090"/>
                    <a:gd name="connsiteX1" fmla="*/ 19964 w 172070"/>
                    <a:gd name="connsiteY1" fmla="*/ 244413 h 270090"/>
                    <a:gd name="connsiteX2" fmla="*/ 0 w 172070"/>
                    <a:gd name="connsiteY2" fmla="*/ 172135 h 270090"/>
                    <a:gd name="connsiteX3" fmla="*/ 19964 w 172070"/>
                    <a:gd name="connsiteY3" fmla="*/ 99857 h 270090"/>
                    <a:gd name="connsiteX4" fmla="*/ 76053 w 172070"/>
                    <a:gd name="connsiteY4" fmla="*/ 74180 h 270090"/>
                    <a:gd name="connsiteX5" fmla="*/ 133093 w 172070"/>
                    <a:gd name="connsiteY5" fmla="*/ 101759 h 270090"/>
                    <a:gd name="connsiteX6" fmla="*/ 134994 w 172070"/>
                    <a:gd name="connsiteY6" fmla="*/ 101759 h 270090"/>
                    <a:gd name="connsiteX7" fmla="*/ 132142 w 172070"/>
                    <a:gd name="connsiteY7" fmla="*/ 69425 h 270090"/>
                    <a:gd name="connsiteX8" fmla="*/ 132142 w 172070"/>
                    <a:gd name="connsiteY8" fmla="*/ 0 h 270090"/>
                    <a:gd name="connsiteX9" fmla="*/ 172070 w 172070"/>
                    <a:gd name="connsiteY9" fmla="*/ 0 h 270090"/>
                    <a:gd name="connsiteX10" fmla="*/ 172070 w 172070"/>
                    <a:gd name="connsiteY10" fmla="*/ 266287 h 270090"/>
                    <a:gd name="connsiteX11" fmla="*/ 140698 w 172070"/>
                    <a:gd name="connsiteY11" fmla="*/ 266287 h 270090"/>
                    <a:gd name="connsiteX12" fmla="*/ 134044 w 172070"/>
                    <a:gd name="connsiteY12" fmla="*/ 241560 h 270090"/>
                    <a:gd name="connsiteX13" fmla="*/ 132142 w 172070"/>
                    <a:gd name="connsiteY13" fmla="*/ 241560 h 270090"/>
                    <a:gd name="connsiteX14" fmla="*/ 75102 w 172070"/>
                    <a:gd name="connsiteY14" fmla="*/ 270091 h 270090"/>
                    <a:gd name="connsiteX15" fmla="*/ 86510 w 172070"/>
                    <a:gd name="connsiteY15" fmla="*/ 236805 h 270090"/>
                    <a:gd name="connsiteX16" fmla="*/ 122636 w 172070"/>
                    <a:gd name="connsiteY16" fmla="*/ 222539 h 270090"/>
                    <a:gd name="connsiteX17" fmla="*/ 134044 w 172070"/>
                    <a:gd name="connsiteY17" fmla="*/ 176890 h 270090"/>
                    <a:gd name="connsiteX18" fmla="*/ 134044 w 172070"/>
                    <a:gd name="connsiteY18" fmla="*/ 171184 h 270090"/>
                    <a:gd name="connsiteX19" fmla="*/ 122636 w 172070"/>
                    <a:gd name="connsiteY19" fmla="*/ 120780 h 270090"/>
                    <a:gd name="connsiteX20" fmla="*/ 86510 w 172070"/>
                    <a:gd name="connsiteY20" fmla="*/ 105564 h 270090"/>
                    <a:gd name="connsiteX21" fmla="*/ 54188 w 172070"/>
                    <a:gd name="connsiteY21" fmla="*/ 122682 h 270090"/>
                    <a:gd name="connsiteX22" fmla="*/ 42780 w 172070"/>
                    <a:gd name="connsiteY22" fmla="*/ 172135 h 270090"/>
                    <a:gd name="connsiteX23" fmla="*/ 54188 w 172070"/>
                    <a:gd name="connsiteY23" fmla="*/ 219686 h 270090"/>
                    <a:gd name="connsiteX24" fmla="*/ 86510 w 172070"/>
                    <a:gd name="connsiteY24" fmla="*/ 236805 h 27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2070" h="270090">
                      <a:moveTo>
                        <a:pt x="75102" y="270091"/>
                      </a:moveTo>
                      <a:cubicBezTo>
                        <a:pt x="51336" y="270091"/>
                        <a:pt x="33273" y="261531"/>
                        <a:pt x="19964" y="244413"/>
                      </a:cubicBezTo>
                      <a:cubicBezTo>
                        <a:pt x="6655" y="227295"/>
                        <a:pt x="0" y="203519"/>
                        <a:pt x="0" y="172135"/>
                      </a:cubicBezTo>
                      <a:cubicBezTo>
                        <a:pt x="0" y="140751"/>
                        <a:pt x="6655" y="116976"/>
                        <a:pt x="19964" y="99857"/>
                      </a:cubicBezTo>
                      <a:cubicBezTo>
                        <a:pt x="33273" y="82739"/>
                        <a:pt x="52287" y="74180"/>
                        <a:pt x="76053" y="74180"/>
                      </a:cubicBezTo>
                      <a:cubicBezTo>
                        <a:pt x="100770" y="74180"/>
                        <a:pt x="119784" y="83690"/>
                        <a:pt x="133093" y="101759"/>
                      </a:cubicBezTo>
                      <a:lnTo>
                        <a:pt x="134994" y="101759"/>
                      </a:lnTo>
                      <a:cubicBezTo>
                        <a:pt x="133093" y="88445"/>
                        <a:pt x="132142" y="77033"/>
                        <a:pt x="132142" y="69425"/>
                      </a:cubicBezTo>
                      <a:lnTo>
                        <a:pt x="132142" y="0"/>
                      </a:lnTo>
                      <a:lnTo>
                        <a:pt x="172070" y="0"/>
                      </a:lnTo>
                      <a:lnTo>
                        <a:pt x="172070" y="266287"/>
                      </a:lnTo>
                      <a:lnTo>
                        <a:pt x="140698" y="266287"/>
                      </a:lnTo>
                      <a:lnTo>
                        <a:pt x="134044" y="241560"/>
                      </a:lnTo>
                      <a:lnTo>
                        <a:pt x="132142" y="241560"/>
                      </a:lnTo>
                      <a:cubicBezTo>
                        <a:pt x="118833" y="260580"/>
                        <a:pt x="99820" y="270091"/>
                        <a:pt x="75102" y="270091"/>
                      </a:cubicBezTo>
                      <a:close/>
                      <a:moveTo>
                        <a:pt x="86510" y="236805"/>
                      </a:moveTo>
                      <a:cubicBezTo>
                        <a:pt x="102672" y="236805"/>
                        <a:pt x="115030" y="232050"/>
                        <a:pt x="122636" y="222539"/>
                      </a:cubicBezTo>
                      <a:cubicBezTo>
                        <a:pt x="130241" y="213029"/>
                        <a:pt x="134044" y="197813"/>
                        <a:pt x="134044" y="176890"/>
                      </a:cubicBezTo>
                      <a:lnTo>
                        <a:pt x="134044" y="171184"/>
                      </a:lnTo>
                      <a:cubicBezTo>
                        <a:pt x="134044" y="147409"/>
                        <a:pt x="130241" y="130290"/>
                        <a:pt x="122636" y="120780"/>
                      </a:cubicBezTo>
                      <a:cubicBezTo>
                        <a:pt x="115030" y="110319"/>
                        <a:pt x="102672" y="105564"/>
                        <a:pt x="86510" y="105564"/>
                      </a:cubicBezTo>
                      <a:cubicBezTo>
                        <a:pt x="72251" y="105564"/>
                        <a:pt x="61793" y="111270"/>
                        <a:pt x="54188" y="122682"/>
                      </a:cubicBezTo>
                      <a:cubicBezTo>
                        <a:pt x="46583" y="134094"/>
                        <a:pt x="42780" y="150262"/>
                        <a:pt x="42780" y="172135"/>
                      </a:cubicBezTo>
                      <a:cubicBezTo>
                        <a:pt x="42780" y="193058"/>
                        <a:pt x="46583" y="209225"/>
                        <a:pt x="54188" y="219686"/>
                      </a:cubicBezTo>
                      <a:cubicBezTo>
                        <a:pt x="59892" y="232050"/>
                        <a:pt x="71300" y="236805"/>
                        <a:pt x="86510" y="236805"/>
                      </a:cubicBezTo>
                      <a:close/>
                    </a:path>
                  </a:pathLst>
                </a:custGeom>
                <a:solidFill>
                  <a:srgbClr val="086575"/>
                </a:solidFill>
                <a:ln w="9497"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0729EDD-5948-C44D-AA3D-78B5634C52E2}"/>
                    </a:ext>
                  </a:extLst>
                </p:cNvPr>
                <p:cNvSpPr/>
                <p:nvPr/>
              </p:nvSpPr>
              <p:spPr>
                <a:xfrm>
                  <a:off x="4668247" y="1439419"/>
                  <a:ext cx="167316" cy="196861"/>
                </a:xfrm>
                <a:custGeom>
                  <a:avLst/>
                  <a:gdLst>
                    <a:gd name="connsiteX0" fmla="*/ 94116 w 167316"/>
                    <a:gd name="connsiteY0" fmla="*/ 196862 h 196861"/>
                    <a:gd name="connsiteX1" fmla="*/ 24717 w 167316"/>
                    <a:gd name="connsiteY1" fmla="*/ 171184 h 196861"/>
                    <a:gd name="connsiteX2" fmla="*/ 0 w 167316"/>
                    <a:gd name="connsiteY2" fmla="*/ 99857 h 196861"/>
                    <a:gd name="connsiteX3" fmla="*/ 22816 w 167316"/>
                    <a:gd name="connsiteY3" fmla="*/ 26629 h 196861"/>
                    <a:gd name="connsiteX4" fmla="*/ 86510 w 167316"/>
                    <a:gd name="connsiteY4" fmla="*/ 0 h 196861"/>
                    <a:gd name="connsiteX5" fmla="*/ 145452 w 167316"/>
                    <a:gd name="connsiteY5" fmla="*/ 22825 h 196861"/>
                    <a:gd name="connsiteX6" fmla="*/ 167317 w 167316"/>
                    <a:gd name="connsiteY6" fmla="*/ 85592 h 196861"/>
                    <a:gd name="connsiteX7" fmla="*/ 167317 w 167316"/>
                    <a:gd name="connsiteY7" fmla="*/ 107466 h 196861"/>
                    <a:gd name="connsiteX8" fmla="*/ 40879 w 167316"/>
                    <a:gd name="connsiteY8" fmla="*/ 107466 h 196861"/>
                    <a:gd name="connsiteX9" fmla="*/ 56089 w 167316"/>
                    <a:gd name="connsiteY9" fmla="*/ 150262 h 196861"/>
                    <a:gd name="connsiteX10" fmla="*/ 96017 w 167316"/>
                    <a:gd name="connsiteY10" fmla="*/ 165478 h 196861"/>
                    <a:gd name="connsiteX11" fmla="*/ 127389 w 167316"/>
                    <a:gd name="connsiteY11" fmla="*/ 162625 h 196861"/>
                    <a:gd name="connsiteX12" fmla="*/ 158761 w 167316"/>
                    <a:gd name="connsiteY12" fmla="*/ 152164 h 196861"/>
                    <a:gd name="connsiteX13" fmla="*/ 158761 w 167316"/>
                    <a:gd name="connsiteY13" fmla="*/ 184499 h 196861"/>
                    <a:gd name="connsiteX14" fmla="*/ 129290 w 167316"/>
                    <a:gd name="connsiteY14" fmla="*/ 194009 h 196861"/>
                    <a:gd name="connsiteX15" fmla="*/ 94116 w 167316"/>
                    <a:gd name="connsiteY15" fmla="*/ 196862 h 196861"/>
                    <a:gd name="connsiteX16" fmla="*/ 86510 w 167316"/>
                    <a:gd name="connsiteY16" fmla="*/ 30433 h 196861"/>
                    <a:gd name="connsiteX17" fmla="*/ 56089 w 167316"/>
                    <a:gd name="connsiteY17" fmla="*/ 42796 h 196861"/>
                    <a:gd name="connsiteX18" fmla="*/ 42780 w 167316"/>
                    <a:gd name="connsiteY18" fmla="*/ 77984 h 196861"/>
                    <a:gd name="connsiteX19" fmla="*/ 128340 w 167316"/>
                    <a:gd name="connsiteY19" fmla="*/ 77984 h 196861"/>
                    <a:gd name="connsiteX20" fmla="*/ 116932 w 167316"/>
                    <a:gd name="connsiteY20" fmla="*/ 42796 h 196861"/>
                    <a:gd name="connsiteX21" fmla="*/ 86510 w 167316"/>
                    <a:gd name="connsiteY21" fmla="*/ 30433 h 1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316" h="196861">
                      <a:moveTo>
                        <a:pt x="94116" y="196862"/>
                      </a:moveTo>
                      <a:cubicBezTo>
                        <a:pt x="64645" y="196862"/>
                        <a:pt x="41829" y="188303"/>
                        <a:pt x="24717" y="171184"/>
                      </a:cubicBezTo>
                      <a:cubicBezTo>
                        <a:pt x="8556" y="154066"/>
                        <a:pt x="0" y="130290"/>
                        <a:pt x="0" y="99857"/>
                      </a:cubicBezTo>
                      <a:cubicBezTo>
                        <a:pt x="0" y="68474"/>
                        <a:pt x="7605" y="44698"/>
                        <a:pt x="22816" y="26629"/>
                      </a:cubicBezTo>
                      <a:cubicBezTo>
                        <a:pt x="38027" y="8559"/>
                        <a:pt x="58941" y="0"/>
                        <a:pt x="86510" y="0"/>
                      </a:cubicBezTo>
                      <a:cubicBezTo>
                        <a:pt x="111228" y="0"/>
                        <a:pt x="131192" y="7608"/>
                        <a:pt x="145452" y="22825"/>
                      </a:cubicBezTo>
                      <a:cubicBezTo>
                        <a:pt x="159712" y="38041"/>
                        <a:pt x="167317" y="58963"/>
                        <a:pt x="167317" y="85592"/>
                      </a:cubicBezTo>
                      <a:lnTo>
                        <a:pt x="167317" y="107466"/>
                      </a:lnTo>
                      <a:lnTo>
                        <a:pt x="40879" y="107466"/>
                      </a:lnTo>
                      <a:cubicBezTo>
                        <a:pt x="41829" y="125535"/>
                        <a:pt x="46583" y="139800"/>
                        <a:pt x="56089" y="150262"/>
                      </a:cubicBezTo>
                      <a:cubicBezTo>
                        <a:pt x="65596" y="159772"/>
                        <a:pt x="78905" y="165478"/>
                        <a:pt x="96017" y="165478"/>
                      </a:cubicBezTo>
                      <a:cubicBezTo>
                        <a:pt x="107425" y="165478"/>
                        <a:pt x="117882" y="164527"/>
                        <a:pt x="127389" y="162625"/>
                      </a:cubicBezTo>
                      <a:cubicBezTo>
                        <a:pt x="136896" y="160723"/>
                        <a:pt x="147353" y="156919"/>
                        <a:pt x="158761" y="152164"/>
                      </a:cubicBezTo>
                      <a:lnTo>
                        <a:pt x="158761" y="184499"/>
                      </a:lnTo>
                      <a:cubicBezTo>
                        <a:pt x="149254" y="189254"/>
                        <a:pt x="138797" y="192107"/>
                        <a:pt x="129290" y="194009"/>
                      </a:cubicBezTo>
                      <a:cubicBezTo>
                        <a:pt x="117882" y="194960"/>
                        <a:pt x="106474" y="196862"/>
                        <a:pt x="94116" y="196862"/>
                      </a:cubicBezTo>
                      <a:close/>
                      <a:moveTo>
                        <a:pt x="86510" y="30433"/>
                      </a:moveTo>
                      <a:cubicBezTo>
                        <a:pt x="74152" y="30433"/>
                        <a:pt x="63695" y="34237"/>
                        <a:pt x="56089" y="42796"/>
                      </a:cubicBezTo>
                      <a:cubicBezTo>
                        <a:pt x="48484" y="51355"/>
                        <a:pt x="43731" y="62768"/>
                        <a:pt x="42780" y="77984"/>
                      </a:cubicBezTo>
                      <a:lnTo>
                        <a:pt x="128340" y="77984"/>
                      </a:lnTo>
                      <a:cubicBezTo>
                        <a:pt x="128340" y="62768"/>
                        <a:pt x="124537" y="50404"/>
                        <a:pt x="116932" y="42796"/>
                      </a:cubicBezTo>
                      <a:cubicBezTo>
                        <a:pt x="109326" y="35188"/>
                        <a:pt x="98869" y="30433"/>
                        <a:pt x="86510" y="30433"/>
                      </a:cubicBezTo>
                      <a:close/>
                    </a:path>
                  </a:pathLst>
                </a:custGeom>
                <a:solidFill>
                  <a:srgbClr val="086575"/>
                </a:solidFill>
                <a:ln w="9497"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A8E69D5-9A2B-6341-ADFE-6C6767A05118}"/>
                    </a:ext>
                  </a:extLst>
                </p:cNvPr>
                <p:cNvSpPr/>
                <p:nvPr/>
              </p:nvSpPr>
              <p:spPr>
                <a:xfrm>
                  <a:off x="4868837" y="1438468"/>
                  <a:ext cx="139747" cy="197812"/>
                </a:xfrm>
                <a:custGeom>
                  <a:avLst/>
                  <a:gdLst>
                    <a:gd name="connsiteX0" fmla="*/ 139748 w 139747"/>
                    <a:gd name="connsiteY0" fmla="*/ 139800 h 197812"/>
                    <a:gd name="connsiteX1" fmla="*/ 119784 w 139747"/>
                    <a:gd name="connsiteY1" fmla="*/ 182596 h 197812"/>
                    <a:gd name="connsiteX2" fmla="*/ 61793 w 139747"/>
                    <a:gd name="connsiteY2" fmla="*/ 197813 h 197812"/>
                    <a:gd name="connsiteX3" fmla="*/ 951 w 139747"/>
                    <a:gd name="connsiteY3" fmla="*/ 186401 h 197812"/>
                    <a:gd name="connsiteX4" fmla="*/ 951 w 139747"/>
                    <a:gd name="connsiteY4" fmla="*/ 151213 h 197812"/>
                    <a:gd name="connsiteX5" fmla="*/ 62744 w 139747"/>
                    <a:gd name="connsiteY5" fmla="*/ 166429 h 197812"/>
                    <a:gd name="connsiteX6" fmla="*/ 99820 w 139747"/>
                    <a:gd name="connsiteY6" fmla="*/ 143605 h 197812"/>
                    <a:gd name="connsiteX7" fmla="*/ 96017 w 139747"/>
                    <a:gd name="connsiteY7" fmla="*/ 131241 h 197812"/>
                    <a:gd name="connsiteX8" fmla="*/ 82708 w 139747"/>
                    <a:gd name="connsiteY8" fmla="*/ 121731 h 197812"/>
                    <a:gd name="connsiteX9" fmla="*/ 56089 w 139747"/>
                    <a:gd name="connsiteY9" fmla="*/ 110319 h 197812"/>
                    <a:gd name="connsiteX10" fmla="*/ 11408 w 139747"/>
                    <a:gd name="connsiteY10" fmla="*/ 84641 h 197812"/>
                    <a:gd name="connsiteX11" fmla="*/ 0 w 139747"/>
                    <a:gd name="connsiteY11" fmla="*/ 51355 h 197812"/>
                    <a:gd name="connsiteX12" fmla="*/ 19964 w 139747"/>
                    <a:gd name="connsiteY12" fmla="*/ 13314 h 197812"/>
                    <a:gd name="connsiteX13" fmla="*/ 73201 w 139747"/>
                    <a:gd name="connsiteY13" fmla="*/ 0 h 197812"/>
                    <a:gd name="connsiteX14" fmla="*/ 135945 w 139747"/>
                    <a:gd name="connsiteY14" fmla="*/ 13314 h 197812"/>
                    <a:gd name="connsiteX15" fmla="*/ 122636 w 139747"/>
                    <a:gd name="connsiteY15" fmla="*/ 43747 h 197812"/>
                    <a:gd name="connsiteX16" fmla="*/ 71300 w 139747"/>
                    <a:gd name="connsiteY16" fmla="*/ 31384 h 197812"/>
                    <a:gd name="connsiteX17" fmla="*/ 39928 w 139747"/>
                    <a:gd name="connsiteY17" fmla="*/ 49453 h 197812"/>
                    <a:gd name="connsiteX18" fmla="*/ 48484 w 139747"/>
                    <a:gd name="connsiteY18" fmla="*/ 64670 h 197812"/>
                    <a:gd name="connsiteX19" fmla="*/ 84609 w 139747"/>
                    <a:gd name="connsiteY19" fmla="*/ 81788 h 197812"/>
                    <a:gd name="connsiteX20" fmla="*/ 118833 w 139747"/>
                    <a:gd name="connsiteY20" fmla="*/ 97955 h 197812"/>
                    <a:gd name="connsiteX21" fmla="*/ 134994 w 139747"/>
                    <a:gd name="connsiteY21" fmla="*/ 115074 h 197812"/>
                    <a:gd name="connsiteX22" fmla="*/ 139748 w 139747"/>
                    <a:gd name="connsiteY22" fmla="*/ 139800 h 19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747" h="197812">
                      <a:moveTo>
                        <a:pt x="139748" y="139800"/>
                      </a:moveTo>
                      <a:cubicBezTo>
                        <a:pt x="139748" y="157870"/>
                        <a:pt x="133093" y="172135"/>
                        <a:pt x="119784" y="182596"/>
                      </a:cubicBezTo>
                      <a:cubicBezTo>
                        <a:pt x="106474" y="193058"/>
                        <a:pt x="87461" y="197813"/>
                        <a:pt x="61793" y="197813"/>
                      </a:cubicBezTo>
                      <a:cubicBezTo>
                        <a:pt x="36125" y="197813"/>
                        <a:pt x="16161" y="194009"/>
                        <a:pt x="951" y="186401"/>
                      </a:cubicBezTo>
                      <a:lnTo>
                        <a:pt x="951" y="151213"/>
                      </a:lnTo>
                      <a:cubicBezTo>
                        <a:pt x="22816" y="161674"/>
                        <a:pt x="43731" y="166429"/>
                        <a:pt x="62744" y="166429"/>
                      </a:cubicBezTo>
                      <a:cubicBezTo>
                        <a:pt x="87461" y="166429"/>
                        <a:pt x="99820" y="158821"/>
                        <a:pt x="99820" y="143605"/>
                      </a:cubicBezTo>
                      <a:cubicBezTo>
                        <a:pt x="99820" y="138849"/>
                        <a:pt x="98869" y="135045"/>
                        <a:pt x="96017" y="131241"/>
                      </a:cubicBezTo>
                      <a:cubicBezTo>
                        <a:pt x="93165" y="128388"/>
                        <a:pt x="88412" y="124584"/>
                        <a:pt x="82708" y="121731"/>
                      </a:cubicBezTo>
                      <a:cubicBezTo>
                        <a:pt x="76053" y="117927"/>
                        <a:pt x="67497" y="114123"/>
                        <a:pt x="56089" y="110319"/>
                      </a:cubicBezTo>
                      <a:cubicBezTo>
                        <a:pt x="34224" y="101759"/>
                        <a:pt x="19964" y="93200"/>
                        <a:pt x="11408" y="84641"/>
                      </a:cubicBezTo>
                      <a:cubicBezTo>
                        <a:pt x="3803" y="76082"/>
                        <a:pt x="0" y="65621"/>
                        <a:pt x="0" y="51355"/>
                      </a:cubicBezTo>
                      <a:cubicBezTo>
                        <a:pt x="0" y="35188"/>
                        <a:pt x="6655" y="22825"/>
                        <a:pt x="19964" y="13314"/>
                      </a:cubicBezTo>
                      <a:cubicBezTo>
                        <a:pt x="33273" y="3804"/>
                        <a:pt x="50385" y="0"/>
                        <a:pt x="73201" y="0"/>
                      </a:cubicBezTo>
                      <a:cubicBezTo>
                        <a:pt x="95066" y="0"/>
                        <a:pt x="116932" y="4755"/>
                        <a:pt x="135945" y="13314"/>
                      </a:cubicBezTo>
                      <a:lnTo>
                        <a:pt x="122636" y="43747"/>
                      </a:lnTo>
                      <a:cubicBezTo>
                        <a:pt x="102672" y="35188"/>
                        <a:pt x="84609" y="31384"/>
                        <a:pt x="71300" y="31384"/>
                      </a:cubicBezTo>
                      <a:cubicBezTo>
                        <a:pt x="50385" y="31384"/>
                        <a:pt x="39928" y="37090"/>
                        <a:pt x="39928" y="49453"/>
                      </a:cubicBezTo>
                      <a:cubicBezTo>
                        <a:pt x="39928" y="55159"/>
                        <a:pt x="42780" y="60866"/>
                        <a:pt x="48484" y="64670"/>
                      </a:cubicBezTo>
                      <a:cubicBezTo>
                        <a:pt x="54188" y="68474"/>
                        <a:pt x="66546" y="74180"/>
                        <a:pt x="84609" y="81788"/>
                      </a:cubicBezTo>
                      <a:cubicBezTo>
                        <a:pt x="99820" y="87494"/>
                        <a:pt x="111228" y="93200"/>
                        <a:pt x="118833" y="97955"/>
                      </a:cubicBezTo>
                      <a:cubicBezTo>
                        <a:pt x="125488" y="102711"/>
                        <a:pt x="131192" y="108417"/>
                        <a:pt x="134994" y="115074"/>
                      </a:cubicBezTo>
                      <a:cubicBezTo>
                        <a:pt x="137846" y="122682"/>
                        <a:pt x="139748" y="131241"/>
                        <a:pt x="139748" y="139800"/>
                      </a:cubicBezTo>
                      <a:close/>
                    </a:path>
                  </a:pathLst>
                </a:custGeom>
                <a:solidFill>
                  <a:srgbClr val="086575"/>
                </a:solidFill>
                <a:ln w="9497"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14B1877-DE4B-4A40-9AB4-E4AC732135CB}"/>
                    </a:ext>
                  </a:extLst>
                </p:cNvPr>
                <p:cNvSpPr/>
                <p:nvPr/>
              </p:nvSpPr>
              <p:spPr>
                <a:xfrm>
                  <a:off x="5049464" y="1370945"/>
                  <a:ext cx="44681" cy="261531"/>
                </a:xfrm>
                <a:custGeom>
                  <a:avLst/>
                  <a:gdLst>
                    <a:gd name="connsiteX0" fmla="*/ 0 w 44681"/>
                    <a:gd name="connsiteY0" fmla="*/ 21873 h 261531"/>
                    <a:gd name="connsiteX1" fmla="*/ 5704 w 44681"/>
                    <a:gd name="connsiteY1" fmla="*/ 5706 h 261531"/>
                    <a:gd name="connsiteX2" fmla="*/ 22816 w 44681"/>
                    <a:gd name="connsiteY2" fmla="*/ 0 h 261531"/>
                    <a:gd name="connsiteX3" fmla="*/ 38977 w 44681"/>
                    <a:gd name="connsiteY3" fmla="*/ 5706 h 261531"/>
                    <a:gd name="connsiteX4" fmla="*/ 44681 w 44681"/>
                    <a:gd name="connsiteY4" fmla="*/ 21873 h 261531"/>
                    <a:gd name="connsiteX5" fmla="*/ 38977 w 44681"/>
                    <a:gd name="connsiteY5" fmla="*/ 38041 h 261531"/>
                    <a:gd name="connsiteX6" fmla="*/ 22816 w 44681"/>
                    <a:gd name="connsiteY6" fmla="*/ 43747 h 261531"/>
                    <a:gd name="connsiteX7" fmla="*/ 5704 w 44681"/>
                    <a:gd name="connsiteY7" fmla="*/ 38041 h 261531"/>
                    <a:gd name="connsiteX8" fmla="*/ 0 w 44681"/>
                    <a:gd name="connsiteY8" fmla="*/ 21873 h 261531"/>
                    <a:gd name="connsiteX9" fmla="*/ 42780 w 44681"/>
                    <a:gd name="connsiteY9" fmla="*/ 261531 h 261531"/>
                    <a:gd name="connsiteX10" fmla="*/ 2852 w 44681"/>
                    <a:gd name="connsiteY10" fmla="*/ 261531 h 261531"/>
                    <a:gd name="connsiteX11" fmla="*/ 2852 w 44681"/>
                    <a:gd name="connsiteY11" fmla="*/ 72278 h 261531"/>
                    <a:gd name="connsiteX12" fmla="*/ 42780 w 44681"/>
                    <a:gd name="connsiteY12" fmla="*/ 72278 h 261531"/>
                    <a:gd name="connsiteX13" fmla="*/ 42780 w 44681"/>
                    <a:gd name="connsiteY13" fmla="*/ 261531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81" h="261531">
                      <a:moveTo>
                        <a:pt x="0" y="21873"/>
                      </a:moveTo>
                      <a:cubicBezTo>
                        <a:pt x="0" y="14265"/>
                        <a:pt x="1901" y="9510"/>
                        <a:pt x="5704" y="5706"/>
                      </a:cubicBezTo>
                      <a:cubicBezTo>
                        <a:pt x="9507" y="1902"/>
                        <a:pt x="15211" y="0"/>
                        <a:pt x="22816" y="0"/>
                      </a:cubicBezTo>
                      <a:cubicBezTo>
                        <a:pt x="29471" y="0"/>
                        <a:pt x="35175" y="1902"/>
                        <a:pt x="38977" y="5706"/>
                      </a:cubicBezTo>
                      <a:cubicBezTo>
                        <a:pt x="42780" y="9510"/>
                        <a:pt x="44681" y="15216"/>
                        <a:pt x="44681" y="21873"/>
                      </a:cubicBezTo>
                      <a:cubicBezTo>
                        <a:pt x="44681" y="28531"/>
                        <a:pt x="42780" y="34237"/>
                        <a:pt x="38977" y="38041"/>
                      </a:cubicBezTo>
                      <a:cubicBezTo>
                        <a:pt x="35175" y="41845"/>
                        <a:pt x="29471" y="43747"/>
                        <a:pt x="22816" y="43747"/>
                      </a:cubicBezTo>
                      <a:cubicBezTo>
                        <a:pt x="15211" y="43747"/>
                        <a:pt x="9507" y="41845"/>
                        <a:pt x="5704" y="38041"/>
                      </a:cubicBezTo>
                      <a:cubicBezTo>
                        <a:pt x="1901" y="34237"/>
                        <a:pt x="0" y="28531"/>
                        <a:pt x="0" y="21873"/>
                      </a:cubicBezTo>
                      <a:close/>
                      <a:moveTo>
                        <a:pt x="42780" y="261531"/>
                      </a:moveTo>
                      <a:lnTo>
                        <a:pt x="2852" y="261531"/>
                      </a:lnTo>
                      <a:lnTo>
                        <a:pt x="2852" y="72278"/>
                      </a:lnTo>
                      <a:lnTo>
                        <a:pt x="42780" y="72278"/>
                      </a:lnTo>
                      <a:lnTo>
                        <a:pt x="42780" y="261531"/>
                      </a:lnTo>
                      <a:close/>
                    </a:path>
                  </a:pathLst>
                </a:custGeom>
                <a:solidFill>
                  <a:srgbClr val="086575"/>
                </a:solidFill>
                <a:ln w="9497"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D27B7A0-0F67-8C41-B7C1-1093093F5C91}"/>
                    </a:ext>
                  </a:extLst>
                </p:cNvPr>
                <p:cNvSpPr/>
                <p:nvPr/>
              </p:nvSpPr>
              <p:spPr>
                <a:xfrm>
                  <a:off x="5124566" y="1437517"/>
                  <a:ext cx="184428" cy="276747"/>
                </a:xfrm>
                <a:custGeom>
                  <a:avLst/>
                  <a:gdLst>
                    <a:gd name="connsiteX0" fmla="*/ 184429 w 184428"/>
                    <a:gd name="connsiteY0" fmla="*/ 5706 h 276747"/>
                    <a:gd name="connsiteX1" fmla="*/ 184429 w 184428"/>
                    <a:gd name="connsiteY1" fmla="*/ 27580 h 276747"/>
                    <a:gd name="connsiteX2" fmla="*/ 152106 w 184428"/>
                    <a:gd name="connsiteY2" fmla="*/ 33286 h 276747"/>
                    <a:gd name="connsiteX3" fmla="*/ 159712 w 184428"/>
                    <a:gd name="connsiteY3" fmla="*/ 47551 h 276747"/>
                    <a:gd name="connsiteX4" fmla="*/ 162564 w 184428"/>
                    <a:gd name="connsiteY4" fmla="*/ 65621 h 276747"/>
                    <a:gd name="connsiteX5" fmla="*/ 142600 w 184428"/>
                    <a:gd name="connsiteY5" fmla="*/ 111270 h 276747"/>
                    <a:gd name="connsiteX6" fmla="*/ 87461 w 184428"/>
                    <a:gd name="connsiteY6" fmla="*/ 128388 h 276747"/>
                    <a:gd name="connsiteX7" fmla="*/ 71300 w 184428"/>
                    <a:gd name="connsiteY7" fmla="*/ 127437 h 276747"/>
                    <a:gd name="connsiteX8" fmla="*/ 57990 w 184428"/>
                    <a:gd name="connsiteY8" fmla="*/ 146458 h 276747"/>
                    <a:gd name="connsiteX9" fmla="*/ 63695 w 184428"/>
                    <a:gd name="connsiteY9" fmla="*/ 155968 h 276747"/>
                    <a:gd name="connsiteX10" fmla="*/ 85560 w 184428"/>
                    <a:gd name="connsiteY10" fmla="*/ 158821 h 276747"/>
                    <a:gd name="connsiteX11" fmla="*/ 118833 w 184428"/>
                    <a:gd name="connsiteY11" fmla="*/ 158821 h 276747"/>
                    <a:gd name="connsiteX12" fmla="*/ 166366 w 184428"/>
                    <a:gd name="connsiteY12" fmla="*/ 172135 h 276747"/>
                    <a:gd name="connsiteX13" fmla="*/ 182528 w 184428"/>
                    <a:gd name="connsiteY13" fmla="*/ 210176 h 276747"/>
                    <a:gd name="connsiteX14" fmla="*/ 155909 w 184428"/>
                    <a:gd name="connsiteY14" fmla="*/ 259629 h 276747"/>
                    <a:gd name="connsiteX15" fmla="*/ 78905 w 184428"/>
                    <a:gd name="connsiteY15" fmla="*/ 276748 h 276747"/>
                    <a:gd name="connsiteX16" fmla="*/ 19964 w 184428"/>
                    <a:gd name="connsiteY16" fmla="*/ 263433 h 276747"/>
                    <a:gd name="connsiteX17" fmla="*/ 0 w 184428"/>
                    <a:gd name="connsiteY17" fmla="*/ 224441 h 276747"/>
                    <a:gd name="connsiteX18" fmla="*/ 11408 w 184428"/>
                    <a:gd name="connsiteY18" fmla="*/ 194960 h 276747"/>
                    <a:gd name="connsiteX19" fmla="*/ 41829 w 184428"/>
                    <a:gd name="connsiteY19" fmla="*/ 178792 h 276747"/>
                    <a:gd name="connsiteX20" fmla="*/ 28520 w 184428"/>
                    <a:gd name="connsiteY20" fmla="*/ 167380 h 276747"/>
                    <a:gd name="connsiteX21" fmla="*/ 23767 w 184428"/>
                    <a:gd name="connsiteY21" fmla="*/ 151213 h 276747"/>
                    <a:gd name="connsiteX22" fmla="*/ 29471 w 184428"/>
                    <a:gd name="connsiteY22" fmla="*/ 133143 h 276747"/>
                    <a:gd name="connsiteX23" fmla="*/ 47533 w 184428"/>
                    <a:gd name="connsiteY23" fmla="*/ 118878 h 276747"/>
                    <a:gd name="connsiteX24" fmla="*/ 23767 w 184428"/>
                    <a:gd name="connsiteY24" fmla="*/ 97955 h 276747"/>
                    <a:gd name="connsiteX25" fmla="*/ 14260 w 184428"/>
                    <a:gd name="connsiteY25" fmla="*/ 64670 h 276747"/>
                    <a:gd name="connsiteX26" fmla="*/ 33273 w 184428"/>
                    <a:gd name="connsiteY26" fmla="*/ 17118 h 276747"/>
                    <a:gd name="connsiteX27" fmla="*/ 88412 w 184428"/>
                    <a:gd name="connsiteY27" fmla="*/ 0 h 276747"/>
                    <a:gd name="connsiteX28" fmla="*/ 105524 w 184428"/>
                    <a:gd name="connsiteY28" fmla="*/ 951 h 276747"/>
                    <a:gd name="connsiteX29" fmla="*/ 118833 w 184428"/>
                    <a:gd name="connsiteY29" fmla="*/ 2853 h 276747"/>
                    <a:gd name="connsiteX30" fmla="*/ 184429 w 184428"/>
                    <a:gd name="connsiteY30" fmla="*/ 2853 h 276747"/>
                    <a:gd name="connsiteX31" fmla="*/ 36125 w 184428"/>
                    <a:gd name="connsiteY31" fmla="*/ 224441 h 276747"/>
                    <a:gd name="connsiteX32" fmla="*/ 47533 w 184428"/>
                    <a:gd name="connsiteY32" fmla="*/ 244413 h 276747"/>
                    <a:gd name="connsiteX33" fmla="*/ 80807 w 184428"/>
                    <a:gd name="connsiteY33" fmla="*/ 251070 h 276747"/>
                    <a:gd name="connsiteX34" fmla="*/ 129290 w 184428"/>
                    <a:gd name="connsiteY34" fmla="*/ 241560 h 276747"/>
                    <a:gd name="connsiteX35" fmla="*/ 145452 w 184428"/>
                    <a:gd name="connsiteY35" fmla="*/ 216833 h 276747"/>
                    <a:gd name="connsiteX36" fmla="*/ 136896 w 184428"/>
                    <a:gd name="connsiteY36" fmla="*/ 199715 h 276747"/>
                    <a:gd name="connsiteX37" fmla="*/ 104573 w 184428"/>
                    <a:gd name="connsiteY37" fmla="*/ 194960 h 276747"/>
                    <a:gd name="connsiteX38" fmla="*/ 74152 w 184428"/>
                    <a:gd name="connsiteY38" fmla="*/ 194960 h 276747"/>
                    <a:gd name="connsiteX39" fmla="*/ 46583 w 184428"/>
                    <a:gd name="connsiteY39" fmla="*/ 203519 h 276747"/>
                    <a:gd name="connsiteX40" fmla="*/ 36125 w 184428"/>
                    <a:gd name="connsiteY40" fmla="*/ 224441 h 276747"/>
                    <a:gd name="connsiteX41" fmla="*/ 53237 w 184428"/>
                    <a:gd name="connsiteY41" fmla="*/ 66572 h 276747"/>
                    <a:gd name="connsiteX42" fmla="*/ 62744 w 184428"/>
                    <a:gd name="connsiteY42" fmla="*/ 94151 h 276747"/>
                    <a:gd name="connsiteX43" fmla="*/ 89362 w 184428"/>
                    <a:gd name="connsiteY43" fmla="*/ 103662 h 276747"/>
                    <a:gd name="connsiteX44" fmla="*/ 124537 w 184428"/>
                    <a:gd name="connsiteY44" fmla="*/ 66572 h 276747"/>
                    <a:gd name="connsiteX45" fmla="*/ 115981 w 184428"/>
                    <a:gd name="connsiteY45" fmla="*/ 38041 h 276747"/>
                    <a:gd name="connsiteX46" fmla="*/ 89362 w 184428"/>
                    <a:gd name="connsiteY46" fmla="*/ 27580 h 276747"/>
                    <a:gd name="connsiteX47" fmla="*/ 62744 w 184428"/>
                    <a:gd name="connsiteY47" fmla="*/ 37090 h 276747"/>
                    <a:gd name="connsiteX48" fmla="*/ 53237 w 184428"/>
                    <a:gd name="connsiteY48" fmla="*/ 66572 h 27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4428" h="276747">
                      <a:moveTo>
                        <a:pt x="184429" y="5706"/>
                      </a:moveTo>
                      <a:lnTo>
                        <a:pt x="184429" y="27580"/>
                      </a:lnTo>
                      <a:lnTo>
                        <a:pt x="152106" y="33286"/>
                      </a:lnTo>
                      <a:cubicBezTo>
                        <a:pt x="154958" y="37090"/>
                        <a:pt x="157810" y="41845"/>
                        <a:pt x="159712" y="47551"/>
                      </a:cubicBezTo>
                      <a:cubicBezTo>
                        <a:pt x="161613" y="53257"/>
                        <a:pt x="162564" y="59914"/>
                        <a:pt x="162564" y="65621"/>
                      </a:cubicBezTo>
                      <a:cubicBezTo>
                        <a:pt x="162564" y="85592"/>
                        <a:pt x="155909" y="100808"/>
                        <a:pt x="142600" y="111270"/>
                      </a:cubicBezTo>
                      <a:cubicBezTo>
                        <a:pt x="129290" y="122682"/>
                        <a:pt x="110277" y="128388"/>
                        <a:pt x="87461" y="128388"/>
                      </a:cubicBezTo>
                      <a:cubicBezTo>
                        <a:pt x="81757" y="128388"/>
                        <a:pt x="76053" y="128388"/>
                        <a:pt x="71300" y="127437"/>
                      </a:cubicBezTo>
                      <a:cubicBezTo>
                        <a:pt x="62744" y="133143"/>
                        <a:pt x="57990" y="138849"/>
                        <a:pt x="57990" y="146458"/>
                      </a:cubicBezTo>
                      <a:cubicBezTo>
                        <a:pt x="57990" y="151213"/>
                        <a:pt x="59892" y="154066"/>
                        <a:pt x="63695" y="155968"/>
                      </a:cubicBezTo>
                      <a:cubicBezTo>
                        <a:pt x="67497" y="157870"/>
                        <a:pt x="75102" y="158821"/>
                        <a:pt x="85560" y="158821"/>
                      </a:cubicBezTo>
                      <a:lnTo>
                        <a:pt x="118833" y="158821"/>
                      </a:lnTo>
                      <a:cubicBezTo>
                        <a:pt x="139748" y="158821"/>
                        <a:pt x="155909" y="163576"/>
                        <a:pt x="166366" y="172135"/>
                      </a:cubicBezTo>
                      <a:cubicBezTo>
                        <a:pt x="176824" y="180694"/>
                        <a:pt x="182528" y="194009"/>
                        <a:pt x="182528" y="210176"/>
                      </a:cubicBezTo>
                      <a:cubicBezTo>
                        <a:pt x="182528" y="232050"/>
                        <a:pt x="173972" y="248217"/>
                        <a:pt x="155909" y="259629"/>
                      </a:cubicBezTo>
                      <a:cubicBezTo>
                        <a:pt x="137846" y="271042"/>
                        <a:pt x="113129" y="276748"/>
                        <a:pt x="78905" y="276748"/>
                      </a:cubicBezTo>
                      <a:cubicBezTo>
                        <a:pt x="53237" y="276748"/>
                        <a:pt x="33273" y="271993"/>
                        <a:pt x="19964" y="263433"/>
                      </a:cubicBezTo>
                      <a:cubicBezTo>
                        <a:pt x="6655" y="253923"/>
                        <a:pt x="0" y="241560"/>
                        <a:pt x="0" y="224441"/>
                      </a:cubicBezTo>
                      <a:cubicBezTo>
                        <a:pt x="0" y="213029"/>
                        <a:pt x="3803" y="202568"/>
                        <a:pt x="11408" y="194960"/>
                      </a:cubicBezTo>
                      <a:cubicBezTo>
                        <a:pt x="19013" y="187352"/>
                        <a:pt x="29471" y="181645"/>
                        <a:pt x="41829" y="178792"/>
                      </a:cubicBezTo>
                      <a:cubicBezTo>
                        <a:pt x="36125" y="176890"/>
                        <a:pt x="32323" y="173086"/>
                        <a:pt x="28520" y="167380"/>
                      </a:cubicBezTo>
                      <a:cubicBezTo>
                        <a:pt x="24717" y="162625"/>
                        <a:pt x="23767" y="156919"/>
                        <a:pt x="23767" y="151213"/>
                      </a:cubicBezTo>
                      <a:cubicBezTo>
                        <a:pt x="23767" y="144556"/>
                        <a:pt x="25668" y="137898"/>
                        <a:pt x="29471" y="133143"/>
                      </a:cubicBezTo>
                      <a:cubicBezTo>
                        <a:pt x="33273" y="128388"/>
                        <a:pt x="38977" y="123633"/>
                        <a:pt x="47533" y="118878"/>
                      </a:cubicBezTo>
                      <a:cubicBezTo>
                        <a:pt x="38027" y="115074"/>
                        <a:pt x="29471" y="107466"/>
                        <a:pt x="23767" y="97955"/>
                      </a:cubicBezTo>
                      <a:cubicBezTo>
                        <a:pt x="18063" y="88445"/>
                        <a:pt x="14260" y="77033"/>
                        <a:pt x="14260" y="64670"/>
                      </a:cubicBezTo>
                      <a:cubicBezTo>
                        <a:pt x="14260" y="43747"/>
                        <a:pt x="20915" y="28531"/>
                        <a:pt x="33273" y="17118"/>
                      </a:cubicBezTo>
                      <a:cubicBezTo>
                        <a:pt x="46583" y="5706"/>
                        <a:pt x="64645" y="0"/>
                        <a:pt x="88412" y="0"/>
                      </a:cubicBezTo>
                      <a:cubicBezTo>
                        <a:pt x="94116" y="0"/>
                        <a:pt x="99820" y="0"/>
                        <a:pt x="105524" y="951"/>
                      </a:cubicBezTo>
                      <a:cubicBezTo>
                        <a:pt x="111228" y="1902"/>
                        <a:pt x="115981" y="2853"/>
                        <a:pt x="118833" y="2853"/>
                      </a:cubicBezTo>
                      <a:lnTo>
                        <a:pt x="184429" y="2853"/>
                      </a:lnTo>
                      <a:close/>
                      <a:moveTo>
                        <a:pt x="36125" y="224441"/>
                      </a:moveTo>
                      <a:cubicBezTo>
                        <a:pt x="36125" y="233001"/>
                        <a:pt x="39928" y="239658"/>
                        <a:pt x="47533" y="244413"/>
                      </a:cubicBezTo>
                      <a:cubicBezTo>
                        <a:pt x="55139" y="249168"/>
                        <a:pt x="66547" y="251070"/>
                        <a:pt x="80807" y="251070"/>
                      </a:cubicBezTo>
                      <a:cubicBezTo>
                        <a:pt x="102672" y="251070"/>
                        <a:pt x="118833" y="248217"/>
                        <a:pt x="129290" y="241560"/>
                      </a:cubicBezTo>
                      <a:cubicBezTo>
                        <a:pt x="139748" y="234903"/>
                        <a:pt x="145452" y="227295"/>
                        <a:pt x="145452" y="216833"/>
                      </a:cubicBezTo>
                      <a:cubicBezTo>
                        <a:pt x="145452" y="208274"/>
                        <a:pt x="142600" y="202568"/>
                        <a:pt x="136896" y="199715"/>
                      </a:cubicBezTo>
                      <a:cubicBezTo>
                        <a:pt x="131192" y="195911"/>
                        <a:pt x="119784" y="194960"/>
                        <a:pt x="104573" y="194960"/>
                      </a:cubicBezTo>
                      <a:lnTo>
                        <a:pt x="74152" y="194960"/>
                      </a:lnTo>
                      <a:cubicBezTo>
                        <a:pt x="62744" y="194960"/>
                        <a:pt x="53237" y="197813"/>
                        <a:pt x="46583" y="203519"/>
                      </a:cubicBezTo>
                      <a:cubicBezTo>
                        <a:pt x="39928" y="209225"/>
                        <a:pt x="36125" y="214931"/>
                        <a:pt x="36125" y="224441"/>
                      </a:cubicBezTo>
                      <a:close/>
                      <a:moveTo>
                        <a:pt x="53237" y="66572"/>
                      </a:moveTo>
                      <a:cubicBezTo>
                        <a:pt x="53237" y="77984"/>
                        <a:pt x="56089" y="87494"/>
                        <a:pt x="62744" y="94151"/>
                      </a:cubicBezTo>
                      <a:cubicBezTo>
                        <a:pt x="68448" y="100808"/>
                        <a:pt x="77954" y="103662"/>
                        <a:pt x="89362" y="103662"/>
                      </a:cubicBezTo>
                      <a:cubicBezTo>
                        <a:pt x="112178" y="103662"/>
                        <a:pt x="124537" y="91298"/>
                        <a:pt x="124537" y="66572"/>
                      </a:cubicBezTo>
                      <a:cubicBezTo>
                        <a:pt x="124537" y="54208"/>
                        <a:pt x="121685" y="44698"/>
                        <a:pt x="115981" y="38041"/>
                      </a:cubicBezTo>
                      <a:cubicBezTo>
                        <a:pt x="110277" y="31384"/>
                        <a:pt x="101721" y="27580"/>
                        <a:pt x="89362" y="27580"/>
                      </a:cubicBezTo>
                      <a:cubicBezTo>
                        <a:pt x="77954" y="27580"/>
                        <a:pt x="68448" y="30433"/>
                        <a:pt x="62744" y="37090"/>
                      </a:cubicBezTo>
                      <a:cubicBezTo>
                        <a:pt x="56089" y="44698"/>
                        <a:pt x="53237" y="54208"/>
                        <a:pt x="53237" y="66572"/>
                      </a:cubicBezTo>
                      <a:close/>
                    </a:path>
                  </a:pathLst>
                </a:custGeom>
                <a:solidFill>
                  <a:srgbClr val="086575"/>
                </a:solidFill>
                <a:ln w="9497"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3647EFF-C715-1546-8919-84052734FC97}"/>
                    </a:ext>
                  </a:extLst>
                </p:cNvPr>
                <p:cNvSpPr/>
                <p:nvPr/>
              </p:nvSpPr>
              <p:spPr>
                <a:xfrm>
                  <a:off x="5346071" y="1439419"/>
                  <a:ext cx="167316" cy="194008"/>
                </a:xfrm>
                <a:custGeom>
                  <a:avLst/>
                  <a:gdLst>
                    <a:gd name="connsiteX0" fmla="*/ 164465 w 167316"/>
                    <a:gd name="connsiteY0" fmla="*/ 193058 h 194008"/>
                    <a:gd name="connsiteX1" fmla="*/ 124537 w 167316"/>
                    <a:gd name="connsiteY1" fmla="*/ 193058 h 194008"/>
                    <a:gd name="connsiteX2" fmla="*/ 124537 w 167316"/>
                    <a:gd name="connsiteY2" fmla="*/ 77033 h 194008"/>
                    <a:gd name="connsiteX3" fmla="*/ 115981 w 167316"/>
                    <a:gd name="connsiteY3" fmla="*/ 44698 h 194008"/>
                    <a:gd name="connsiteX4" fmla="*/ 88412 w 167316"/>
                    <a:gd name="connsiteY4" fmla="*/ 34237 h 194008"/>
                    <a:gd name="connsiteX5" fmla="*/ 51336 w 167316"/>
                    <a:gd name="connsiteY5" fmla="*/ 49453 h 194008"/>
                    <a:gd name="connsiteX6" fmla="*/ 39928 w 167316"/>
                    <a:gd name="connsiteY6" fmla="*/ 99857 h 194008"/>
                    <a:gd name="connsiteX7" fmla="*/ 39928 w 167316"/>
                    <a:gd name="connsiteY7" fmla="*/ 194009 h 194008"/>
                    <a:gd name="connsiteX8" fmla="*/ 0 w 167316"/>
                    <a:gd name="connsiteY8" fmla="*/ 194009 h 194008"/>
                    <a:gd name="connsiteX9" fmla="*/ 0 w 167316"/>
                    <a:gd name="connsiteY9" fmla="*/ 3804 h 194008"/>
                    <a:gd name="connsiteX10" fmla="*/ 31372 w 167316"/>
                    <a:gd name="connsiteY10" fmla="*/ 3804 h 194008"/>
                    <a:gd name="connsiteX11" fmla="*/ 37076 w 167316"/>
                    <a:gd name="connsiteY11" fmla="*/ 28531 h 194008"/>
                    <a:gd name="connsiteX12" fmla="*/ 38977 w 167316"/>
                    <a:gd name="connsiteY12" fmla="*/ 28531 h 194008"/>
                    <a:gd name="connsiteX13" fmla="*/ 63695 w 167316"/>
                    <a:gd name="connsiteY13" fmla="*/ 7608 h 194008"/>
                    <a:gd name="connsiteX14" fmla="*/ 98869 w 167316"/>
                    <a:gd name="connsiteY14" fmla="*/ 0 h 194008"/>
                    <a:gd name="connsiteX15" fmla="*/ 167317 w 167316"/>
                    <a:gd name="connsiteY15" fmla="*/ 69425 h 194008"/>
                    <a:gd name="connsiteX16" fmla="*/ 167317 w 167316"/>
                    <a:gd name="connsiteY16" fmla="*/ 193058 h 19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316" h="194008">
                      <a:moveTo>
                        <a:pt x="164465" y="193058"/>
                      </a:moveTo>
                      <a:lnTo>
                        <a:pt x="124537" y="193058"/>
                      </a:lnTo>
                      <a:lnTo>
                        <a:pt x="124537" y="77033"/>
                      </a:lnTo>
                      <a:cubicBezTo>
                        <a:pt x="124537" y="62768"/>
                        <a:pt x="121685" y="51355"/>
                        <a:pt x="115981" y="44698"/>
                      </a:cubicBezTo>
                      <a:cubicBezTo>
                        <a:pt x="110277" y="37090"/>
                        <a:pt x="100770" y="34237"/>
                        <a:pt x="88412" y="34237"/>
                      </a:cubicBezTo>
                      <a:cubicBezTo>
                        <a:pt x="71300" y="34237"/>
                        <a:pt x="58941" y="38992"/>
                        <a:pt x="51336" y="49453"/>
                      </a:cubicBezTo>
                      <a:cubicBezTo>
                        <a:pt x="43730" y="59914"/>
                        <a:pt x="39928" y="76082"/>
                        <a:pt x="39928" y="99857"/>
                      </a:cubicBezTo>
                      <a:lnTo>
                        <a:pt x="39928" y="194009"/>
                      </a:lnTo>
                      <a:lnTo>
                        <a:pt x="0" y="194009"/>
                      </a:lnTo>
                      <a:lnTo>
                        <a:pt x="0" y="3804"/>
                      </a:lnTo>
                      <a:lnTo>
                        <a:pt x="31372" y="3804"/>
                      </a:lnTo>
                      <a:lnTo>
                        <a:pt x="37076" y="28531"/>
                      </a:lnTo>
                      <a:lnTo>
                        <a:pt x="38977" y="28531"/>
                      </a:lnTo>
                      <a:cubicBezTo>
                        <a:pt x="44681" y="19971"/>
                        <a:pt x="53237" y="12363"/>
                        <a:pt x="63695" y="7608"/>
                      </a:cubicBezTo>
                      <a:cubicBezTo>
                        <a:pt x="74152" y="2853"/>
                        <a:pt x="85560" y="0"/>
                        <a:pt x="98869" y="0"/>
                      </a:cubicBezTo>
                      <a:cubicBezTo>
                        <a:pt x="144501" y="0"/>
                        <a:pt x="167317" y="22825"/>
                        <a:pt x="167317" y="69425"/>
                      </a:cubicBezTo>
                      <a:lnTo>
                        <a:pt x="167317" y="193058"/>
                      </a:lnTo>
                      <a:close/>
                    </a:path>
                  </a:pathLst>
                </a:custGeom>
                <a:solidFill>
                  <a:srgbClr val="086575"/>
                </a:solidFill>
                <a:ln w="9497"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C5446DDA-6791-0144-86AC-77C5980840B6}"/>
                  </a:ext>
                </a:extLst>
              </p:cNvPr>
              <p:cNvGrpSpPr/>
              <p:nvPr/>
            </p:nvGrpSpPr>
            <p:grpSpPr>
              <a:xfrm>
                <a:off x="5604652" y="1480313"/>
                <a:ext cx="260482" cy="153114"/>
                <a:chOff x="5604652" y="1480313"/>
                <a:chExt cx="260482" cy="153114"/>
              </a:xfrm>
              <a:solidFill>
                <a:srgbClr val="086575"/>
              </a:solidFill>
            </p:grpSpPr>
            <p:sp>
              <p:nvSpPr>
                <p:cNvPr id="123" name="Freeform 122">
                  <a:extLst>
                    <a:ext uri="{FF2B5EF4-FFF2-40B4-BE49-F238E27FC236}">
                      <a16:creationId xmlns:a16="http://schemas.microsoft.com/office/drawing/2014/main" id="{3D785680-2993-D24A-A86A-9FFB97DB901A}"/>
                    </a:ext>
                  </a:extLst>
                </p:cNvPr>
                <p:cNvSpPr/>
                <p:nvPr/>
              </p:nvSpPr>
              <p:spPr>
                <a:xfrm>
                  <a:off x="5604652" y="1480313"/>
                  <a:ext cx="73201" cy="151212"/>
                </a:xfrm>
                <a:custGeom>
                  <a:avLst/>
                  <a:gdLst>
                    <a:gd name="connsiteX0" fmla="*/ 61793 w 73201"/>
                    <a:gd name="connsiteY0" fmla="*/ 58012 h 151212"/>
                    <a:gd name="connsiteX1" fmla="*/ 35175 w 73201"/>
                    <a:gd name="connsiteY1" fmla="*/ 58012 h 151212"/>
                    <a:gd name="connsiteX2" fmla="*/ 35175 w 73201"/>
                    <a:gd name="connsiteY2" fmla="*/ 151213 h 151212"/>
                    <a:gd name="connsiteX3" fmla="*/ 19013 w 73201"/>
                    <a:gd name="connsiteY3" fmla="*/ 151213 h 151212"/>
                    <a:gd name="connsiteX4" fmla="*/ 19013 w 73201"/>
                    <a:gd name="connsiteY4" fmla="*/ 58012 h 151212"/>
                    <a:gd name="connsiteX5" fmla="*/ 0 w 73201"/>
                    <a:gd name="connsiteY5" fmla="*/ 58012 h 151212"/>
                    <a:gd name="connsiteX6" fmla="*/ 0 w 73201"/>
                    <a:gd name="connsiteY6" fmla="*/ 50404 h 151212"/>
                    <a:gd name="connsiteX7" fmla="*/ 19013 w 73201"/>
                    <a:gd name="connsiteY7" fmla="*/ 44698 h 151212"/>
                    <a:gd name="connsiteX8" fmla="*/ 19013 w 73201"/>
                    <a:gd name="connsiteY8" fmla="*/ 38992 h 151212"/>
                    <a:gd name="connsiteX9" fmla="*/ 53237 w 73201"/>
                    <a:gd name="connsiteY9" fmla="*/ 0 h 151212"/>
                    <a:gd name="connsiteX10" fmla="*/ 73201 w 73201"/>
                    <a:gd name="connsiteY10" fmla="*/ 3804 h 151212"/>
                    <a:gd name="connsiteX11" fmla="*/ 69399 w 73201"/>
                    <a:gd name="connsiteY11" fmla="*/ 16167 h 151212"/>
                    <a:gd name="connsiteX12" fmla="*/ 53237 w 73201"/>
                    <a:gd name="connsiteY12" fmla="*/ 13314 h 151212"/>
                    <a:gd name="connsiteX13" fmla="*/ 39928 w 73201"/>
                    <a:gd name="connsiteY13" fmla="*/ 19020 h 151212"/>
                    <a:gd name="connsiteX14" fmla="*/ 35175 w 73201"/>
                    <a:gd name="connsiteY14" fmla="*/ 38041 h 151212"/>
                    <a:gd name="connsiteX15" fmla="*/ 35175 w 73201"/>
                    <a:gd name="connsiteY15" fmla="*/ 44698 h 151212"/>
                    <a:gd name="connsiteX16" fmla="*/ 61793 w 73201"/>
                    <a:gd name="connsiteY16" fmla="*/ 44698 h 151212"/>
                    <a:gd name="connsiteX17" fmla="*/ 61793 w 73201"/>
                    <a:gd name="connsiteY17" fmla="*/ 58012 h 15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201" h="151212">
                      <a:moveTo>
                        <a:pt x="61793" y="58012"/>
                      </a:moveTo>
                      <a:lnTo>
                        <a:pt x="35175" y="58012"/>
                      </a:lnTo>
                      <a:lnTo>
                        <a:pt x="35175" y="151213"/>
                      </a:lnTo>
                      <a:lnTo>
                        <a:pt x="19013" y="151213"/>
                      </a:lnTo>
                      <a:lnTo>
                        <a:pt x="19013" y="58012"/>
                      </a:lnTo>
                      <a:lnTo>
                        <a:pt x="0" y="58012"/>
                      </a:lnTo>
                      <a:lnTo>
                        <a:pt x="0" y="50404"/>
                      </a:lnTo>
                      <a:lnTo>
                        <a:pt x="19013" y="44698"/>
                      </a:lnTo>
                      <a:lnTo>
                        <a:pt x="19013" y="38992"/>
                      </a:lnTo>
                      <a:cubicBezTo>
                        <a:pt x="19013" y="13314"/>
                        <a:pt x="30421" y="0"/>
                        <a:pt x="53237" y="0"/>
                      </a:cubicBezTo>
                      <a:cubicBezTo>
                        <a:pt x="58941" y="0"/>
                        <a:pt x="65596" y="951"/>
                        <a:pt x="73201" y="3804"/>
                      </a:cubicBezTo>
                      <a:lnTo>
                        <a:pt x="69399" y="16167"/>
                      </a:lnTo>
                      <a:cubicBezTo>
                        <a:pt x="63695" y="14265"/>
                        <a:pt x="57990" y="13314"/>
                        <a:pt x="53237" y="13314"/>
                      </a:cubicBezTo>
                      <a:cubicBezTo>
                        <a:pt x="47533" y="13314"/>
                        <a:pt x="42780" y="15216"/>
                        <a:pt x="39928" y="19020"/>
                      </a:cubicBezTo>
                      <a:cubicBezTo>
                        <a:pt x="37076" y="22825"/>
                        <a:pt x="35175" y="29482"/>
                        <a:pt x="35175" y="38041"/>
                      </a:cubicBezTo>
                      <a:lnTo>
                        <a:pt x="35175" y="44698"/>
                      </a:lnTo>
                      <a:lnTo>
                        <a:pt x="61793" y="44698"/>
                      </a:lnTo>
                      <a:lnTo>
                        <a:pt x="61793" y="58012"/>
                      </a:lnTo>
                      <a:close/>
                    </a:path>
                  </a:pathLst>
                </a:custGeom>
                <a:solidFill>
                  <a:srgbClr val="086575"/>
                </a:solidFill>
                <a:ln w="9497"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BCB5891-96F0-6D42-B6CA-CE4680A6B5AA}"/>
                    </a:ext>
                  </a:extLst>
                </p:cNvPr>
                <p:cNvSpPr/>
                <p:nvPr/>
              </p:nvSpPr>
              <p:spPr>
                <a:xfrm>
                  <a:off x="5679754" y="1524060"/>
                  <a:ext cx="96967" cy="109367"/>
                </a:xfrm>
                <a:custGeom>
                  <a:avLst/>
                  <a:gdLst>
                    <a:gd name="connsiteX0" fmla="*/ 96968 w 96967"/>
                    <a:gd name="connsiteY0" fmla="*/ 55159 h 109367"/>
                    <a:gd name="connsiteX1" fmla="*/ 83659 w 96967"/>
                    <a:gd name="connsiteY1" fmla="*/ 95102 h 109367"/>
                    <a:gd name="connsiteX2" fmla="*/ 47533 w 96967"/>
                    <a:gd name="connsiteY2" fmla="*/ 109368 h 109367"/>
                    <a:gd name="connsiteX3" fmla="*/ 22816 w 96967"/>
                    <a:gd name="connsiteY3" fmla="*/ 102711 h 109367"/>
                    <a:gd name="connsiteX4" fmla="*/ 5704 w 96967"/>
                    <a:gd name="connsiteY4" fmla="*/ 83690 h 109367"/>
                    <a:gd name="connsiteX5" fmla="*/ 0 w 96967"/>
                    <a:gd name="connsiteY5" fmla="*/ 54208 h 109367"/>
                    <a:gd name="connsiteX6" fmla="*/ 13309 w 96967"/>
                    <a:gd name="connsiteY6" fmla="*/ 14265 h 109367"/>
                    <a:gd name="connsiteX7" fmla="*/ 49435 w 96967"/>
                    <a:gd name="connsiteY7" fmla="*/ 0 h 109367"/>
                    <a:gd name="connsiteX8" fmla="*/ 84609 w 96967"/>
                    <a:gd name="connsiteY8" fmla="*/ 14265 h 109367"/>
                    <a:gd name="connsiteX9" fmla="*/ 96968 w 96967"/>
                    <a:gd name="connsiteY9" fmla="*/ 55159 h 109367"/>
                    <a:gd name="connsiteX10" fmla="*/ 16161 w 96967"/>
                    <a:gd name="connsiteY10" fmla="*/ 55159 h 109367"/>
                    <a:gd name="connsiteX11" fmla="*/ 24717 w 96967"/>
                    <a:gd name="connsiteY11" fmla="*/ 85592 h 109367"/>
                    <a:gd name="connsiteX12" fmla="*/ 48484 w 96967"/>
                    <a:gd name="connsiteY12" fmla="*/ 96053 h 109367"/>
                    <a:gd name="connsiteX13" fmla="*/ 72251 w 96967"/>
                    <a:gd name="connsiteY13" fmla="*/ 85592 h 109367"/>
                    <a:gd name="connsiteX14" fmla="*/ 80807 w 96967"/>
                    <a:gd name="connsiteY14" fmla="*/ 55159 h 109367"/>
                    <a:gd name="connsiteX15" fmla="*/ 72251 w 96967"/>
                    <a:gd name="connsiteY15" fmla="*/ 24727 h 109367"/>
                    <a:gd name="connsiteX16" fmla="*/ 48484 w 96967"/>
                    <a:gd name="connsiteY16" fmla="*/ 14265 h 109367"/>
                    <a:gd name="connsiteX17" fmla="*/ 24717 w 96967"/>
                    <a:gd name="connsiteY17" fmla="*/ 24727 h 109367"/>
                    <a:gd name="connsiteX18" fmla="*/ 16161 w 96967"/>
                    <a:gd name="connsiteY18" fmla="*/ 55159 h 10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67" h="109367">
                      <a:moveTo>
                        <a:pt x="96968" y="55159"/>
                      </a:moveTo>
                      <a:cubicBezTo>
                        <a:pt x="96968" y="72278"/>
                        <a:pt x="92214" y="85592"/>
                        <a:pt x="83659" y="95102"/>
                      </a:cubicBezTo>
                      <a:cubicBezTo>
                        <a:pt x="75103" y="104613"/>
                        <a:pt x="62744" y="109368"/>
                        <a:pt x="47533" y="109368"/>
                      </a:cubicBezTo>
                      <a:cubicBezTo>
                        <a:pt x="38027" y="109368"/>
                        <a:pt x="29471" y="107466"/>
                        <a:pt x="22816" y="102711"/>
                      </a:cubicBezTo>
                      <a:cubicBezTo>
                        <a:pt x="15211" y="97955"/>
                        <a:pt x="9507" y="92249"/>
                        <a:pt x="5704" y="83690"/>
                      </a:cubicBezTo>
                      <a:cubicBezTo>
                        <a:pt x="1901" y="75131"/>
                        <a:pt x="0" y="65621"/>
                        <a:pt x="0" y="54208"/>
                      </a:cubicBezTo>
                      <a:cubicBezTo>
                        <a:pt x="0" y="37090"/>
                        <a:pt x="4753" y="23776"/>
                        <a:pt x="13309" y="14265"/>
                      </a:cubicBezTo>
                      <a:cubicBezTo>
                        <a:pt x="21865" y="4755"/>
                        <a:pt x="34224" y="0"/>
                        <a:pt x="49435" y="0"/>
                      </a:cubicBezTo>
                      <a:cubicBezTo>
                        <a:pt x="64645" y="0"/>
                        <a:pt x="76053" y="4755"/>
                        <a:pt x="84609" y="14265"/>
                      </a:cubicBezTo>
                      <a:cubicBezTo>
                        <a:pt x="92214" y="24727"/>
                        <a:pt x="96968" y="38041"/>
                        <a:pt x="96968" y="55159"/>
                      </a:cubicBezTo>
                      <a:close/>
                      <a:moveTo>
                        <a:pt x="16161" y="55159"/>
                      </a:moveTo>
                      <a:cubicBezTo>
                        <a:pt x="16161" y="68474"/>
                        <a:pt x="19013" y="78935"/>
                        <a:pt x="24717" y="85592"/>
                      </a:cubicBezTo>
                      <a:cubicBezTo>
                        <a:pt x="30421" y="92249"/>
                        <a:pt x="38027" y="96053"/>
                        <a:pt x="48484" y="96053"/>
                      </a:cubicBezTo>
                      <a:cubicBezTo>
                        <a:pt x="58941" y="96053"/>
                        <a:pt x="66547" y="92249"/>
                        <a:pt x="72251" y="85592"/>
                      </a:cubicBezTo>
                      <a:cubicBezTo>
                        <a:pt x="77954" y="78935"/>
                        <a:pt x="80807" y="68474"/>
                        <a:pt x="80807" y="55159"/>
                      </a:cubicBezTo>
                      <a:cubicBezTo>
                        <a:pt x="80807" y="41845"/>
                        <a:pt x="77954" y="31384"/>
                        <a:pt x="72251" y="24727"/>
                      </a:cubicBezTo>
                      <a:cubicBezTo>
                        <a:pt x="66547" y="18069"/>
                        <a:pt x="58941" y="14265"/>
                        <a:pt x="48484" y="14265"/>
                      </a:cubicBezTo>
                      <a:cubicBezTo>
                        <a:pt x="38027" y="14265"/>
                        <a:pt x="30421" y="18069"/>
                        <a:pt x="24717" y="24727"/>
                      </a:cubicBezTo>
                      <a:cubicBezTo>
                        <a:pt x="19013" y="31384"/>
                        <a:pt x="16161" y="40894"/>
                        <a:pt x="16161" y="55159"/>
                      </a:cubicBezTo>
                      <a:close/>
                    </a:path>
                  </a:pathLst>
                </a:custGeom>
                <a:solidFill>
                  <a:srgbClr val="086575"/>
                </a:solidFill>
                <a:ln w="9497"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EF56C5EE-235F-4142-8F82-84B0E4EC6089}"/>
                    </a:ext>
                  </a:extLst>
                </p:cNvPr>
                <p:cNvSpPr/>
                <p:nvPr/>
              </p:nvSpPr>
              <p:spPr>
                <a:xfrm>
                  <a:off x="5804292" y="1524060"/>
                  <a:ext cx="60842" cy="107465"/>
                </a:xfrm>
                <a:custGeom>
                  <a:avLst/>
                  <a:gdLst>
                    <a:gd name="connsiteX0" fmla="*/ 48484 w 60842"/>
                    <a:gd name="connsiteY0" fmla="*/ 0 h 107465"/>
                    <a:gd name="connsiteX1" fmla="*/ 60842 w 60842"/>
                    <a:gd name="connsiteY1" fmla="*/ 951 h 107465"/>
                    <a:gd name="connsiteX2" fmla="*/ 58941 w 60842"/>
                    <a:gd name="connsiteY2" fmla="*/ 16167 h 107465"/>
                    <a:gd name="connsiteX3" fmla="*/ 47533 w 60842"/>
                    <a:gd name="connsiteY3" fmla="*/ 14265 h 107465"/>
                    <a:gd name="connsiteX4" fmla="*/ 25668 w 60842"/>
                    <a:gd name="connsiteY4" fmla="*/ 24727 h 107465"/>
                    <a:gd name="connsiteX5" fmla="*/ 16161 w 60842"/>
                    <a:gd name="connsiteY5" fmla="*/ 50404 h 107465"/>
                    <a:gd name="connsiteX6" fmla="*/ 16161 w 60842"/>
                    <a:gd name="connsiteY6" fmla="*/ 107466 h 107465"/>
                    <a:gd name="connsiteX7" fmla="*/ 0 w 60842"/>
                    <a:gd name="connsiteY7" fmla="*/ 107466 h 107465"/>
                    <a:gd name="connsiteX8" fmla="*/ 0 w 60842"/>
                    <a:gd name="connsiteY8" fmla="*/ 1902 h 107465"/>
                    <a:gd name="connsiteX9" fmla="*/ 13309 w 60842"/>
                    <a:gd name="connsiteY9" fmla="*/ 1902 h 107465"/>
                    <a:gd name="connsiteX10" fmla="*/ 15211 w 60842"/>
                    <a:gd name="connsiteY10" fmla="*/ 21874 h 107465"/>
                    <a:gd name="connsiteX11" fmla="*/ 16161 w 60842"/>
                    <a:gd name="connsiteY11" fmla="*/ 21874 h 107465"/>
                    <a:gd name="connsiteX12" fmla="*/ 30421 w 60842"/>
                    <a:gd name="connsiteY12" fmla="*/ 5706 h 107465"/>
                    <a:gd name="connsiteX13" fmla="*/ 48484 w 60842"/>
                    <a:gd name="connsiteY13" fmla="*/ 0 h 10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42" h="107465">
                      <a:moveTo>
                        <a:pt x="48484" y="0"/>
                      </a:moveTo>
                      <a:cubicBezTo>
                        <a:pt x="53237" y="0"/>
                        <a:pt x="57040" y="0"/>
                        <a:pt x="60842" y="951"/>
                      </a:cubicBezTo>
                      <a:lnTo>
                        <a:pt x="58941" y="16167"/>
                      </a:lnTo>
                      <a:cubicBezTo>
                        <a:pt x="54188" y="15216"/>
                        <a:pt x="50385" y="14265"/>
                        <a:pt x="47533" y="14265"/>
                      </a:cubicBezTo>
                      <a:cubicBezTo>
                        <a:pt x="38977" y="14265"/>
                        <a:pt x="31372" y="18069"/>
                        <a:pt x="25668" y="24727"/>
                      </a:cubicBezTo>
                      <a:cubicBezTo>
                        <a:pt x="19964" y="31384"/>
                        <a:pt x="16161" y="39943"/>
                        <a:pt x="16161" y="50404"/>
                      </a:cubicBezTo>
                      <a:lnTo>
                        <a:pt x="16161" y="107466"/>
                      </a:lnTo>
                      <a:lnTo>
                        <a:pt x="0" y="107466"/>
                      </a:lnTo>
                      <a:lnTo>
                        <a:pt x="0" y="1902"/>
                      </a:lnTo>
                      <a:lnTo>
                        <a:pt x="13309" y="1902"/>
                      </a:lnTo>
                      <a:lnTo>
                        <a:pt x="15211" y="21874"/>
                      </a:lnTo>
                      <a:lnTo>
                        <a:pt x="16161" y="21874"/>
                      </a:lnTo>
                      <a:cubicBezTo>
                        <a:pt x="19964" y="15216"/>
                        <a:pt x="24717" y="9510"/>
                        <a:pt x="30421" y="5706"/>
                      </a:cubicBezTo>
                      <a:cubicBezTo>
                        <a:pt x="36125" y="1902"/>
                        <a:pt x="41829" y="0"/>
                        <a:pt x="48484" y="0"/>
                      </a:cubicBezTo>
                      <a:close/>
                    </a:path>
                  </a:pathLst>
                </a:custGeom>
                <a:solidFill>
                  <a:srgbClr val="086575"/>
                </a:solidFill>
                <a:ln w="9497" cap="flat">
                  <a:noFill/>
                  <a:prstDash val="solid"/>
                  <a:miter/>
                </a:ln>
              </p:spPr>
              <p:txBody>
                <a:bodyPr rtlCol="0" anchor="ctr"/>
                <a:lstStyle/>
                <a:p>
                  <a:endParaRPr lang="en-US"/>
                </a:p>
              </p:txBody>
            </p:sp>
          </p:grpSp>
        </p:grpSp>
      </p:grpSp>
      <p:sp>
        <p:nvSpPr>
          <p:cNvPr id="42" name="Freeform 41">
            <a:extLst>
              <a:ext uri="{FF2B5EF4-FFF2-40B4-BE49-F238E27FC236}">
                <a16:creationId xmlns:a16="http://schemas.microsoft.com/office/drawing/2014/main" id="{2A378F8D-17BC-FA4E-9742-A1AC5DF1303F}"/>
              </a:ext>
            </a:extLst>
          </p:cNvPr>
          <p:cNvSpPr/>
          <p:nvPr userDrawn="1"/>
        </p:nvSpPr>
        <p:spPr>
          <a:xfrm>
            <a:off x="-18090" y="4983897"/>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1983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3" name="Text Placeholder 23">
            <a:extLst>
              <a:ext uri="{FF2B5EF4-FFF2-40B4-BE49-F238E27FC236}">
                <a16:creationId xmlns:a16="http://schemas.microsoft.com/office/drawing/2014/main" id="{6CD7B3BA-51A6-3241-B12A-027BCAA0DB13}"/>
              </a:ext>
            </a:extLst>
          </p:cNvPr>
          <p:cNvSpPr>
            <a:spLocks noGrp="1"/>
          </p:cNvSpPr>
          <p:nvPr>
            <p:ph type="body" sz="quarter" idx="17" hasCustomPrompt="1"/>
          </p:nvPr>
        </p:nvSpPr>
        <p:spPr>
          <a:xfrm>
            <a:off x="530728" y="511893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137210" y="26427"/>
            <a:ext cx="4858442"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99114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25684"/>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F198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8657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86575"/>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grpSp>
        <p:nvGrpSpPr>
          <p:cNvPr id="23" name="Graphic 2">
            <a:extLst>
              <a:ext uri="{FF2B5EF4-FFF2-40B4-BE49-F238E27FC236}">
                <a16:creationId xmlns:a16="http://schemas.microsoft.com/office/drawing/2014/main" id="{55443321-C15F-6741-A571-99F473B65C4F}"/>
              </a:ext>
            </a:extLst>
          </p:cNvPr>
          <p:cNvGrpSpPr/>
          <p:nvPr userDrawn="1"/>
        </p:nvGrpSpPr>
        <p:grpSpPr>
          <a:xfrm rot="10800000">
            <a:off x="-2641992" y="3095828"/>
            <a:ext cx="3508920" cy="3532064"/>
            <a:chOff x="4112108" y="1054254"/>
            <a:chExt cx="1223505" cy="1231575"/>
          </a:xfrm>
          <a:solidFill>
            <a:srgbClr val="E25684"/>
          </a:solidFill>
        </p:grpSpPr>
        <p:sp>
          <p:nvSpPr>
            <p:cNvPr id="24" name="Freeform 23">
              <a:extLst>
                <a:ext uri="{FF2B5EF4-FFF2-40B4-BE49-F238E27FC236}">
                  <a16:creationId xmlns:a16="http://schemas.microsoft.com/office/drawing/2014/main" id="{AE415802-CFE4-1C49-8746-C2070DC2BD59}"/>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E7EC80-5DC5-A743-BF5B-26FB652680D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D645254B-90C5-6C41-9EB9-426CB642190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67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grpSp>
        <p:nvGrpSpPr>
          <p:cNvPr id="5" name="Graphic 2">
            <a:extLst>
              <a:ext uri="{FF2B5EF4-FFF2-40B4-BE49-F238E27FC236}">
                <a16:creationId xmlns:a16="http://schemas.microsoft.com/office/drawing/2014/main" id="{73D24ADF-48BC-C74E-A23D-33A4FC5D1203}"/>
              </a:ext>
            </a:extLst>
          </p:cNvPr>
          <p:cNvGrpSpPr/>
          <p:nvPr userDrawn="1"/>
        </p:nvGrpSpPr>
        <p:grpSpPr>
          <a:xfrm rot="10800000">
            <a:off x="-2641992" y="3095828"/>
            <a:ext cx="3508920" cy="3532064"/>
            <a:chOff x="4112108" y="1054254"/>
            <a:chExt cx="1223505" cy="1231575"/>
          </a:xfrm>
          <a:solidFill>
            <a:srgbClr val="E25684"/>
          </a:solidFill>
        </p:grpSpPr>
        <p:sp>
          <p:nvSpPr>
            <p:cNvPr id="6" name="Freeform 5">
              <a:extLst>
                <a:ext uri="{FF2B5EF4-FFF2-40B4-BE49-F238E27FC236}">
                  <a16:creationId xmlns:a16="http://schemas.microsoft.com/office/drawing/2014/main" id="{11DB2E6B-278F-6145-823F-02FDF746F71A}"/>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90905BA-72E6-124D-9A81-A0AE3F70A98B}"/>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0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grpSp>
        <p:nvGrpSpPr>
          <p:cNvPr id="5" name="Graphic 2">
            <a:extLst>
              <a:ext uri="{FF2B5EF4-FFF2-40B4-BE49-F238E27FC236}">
                <a16:creationId xmlns:a16="http://schemas.microsoft.com/office/drawing/2014/main" id="{2CF51E43-0C9B-4747-B1E6-2C1861A9E82C}"/>
              </a:ext>
            </a:extLst>
          </p:cNvPr>
          <p:cNvGrpSpPr/>
          <p:nvPr userDrawn="1"/>
        </p:nvGrpSpPr>
        <p:grpSpPr>
          <a:xfrm rot="10800000">
            <a:off x="-2641992" y="3095828"/>
            <a:ext cx="3508920" cy="3532064"/>
            <a:chOff x="4112108" y="1054254"/>
            <a:chExt cx="1223505" cy="1231575"/>
          </a:xfrm>
          <a:solidFill>
            <a:srgbClr val="E25684"/>
          </a:solidFill>
        </p:grpSpPr>
        <p:sp>
          <p:nvSpPr>
            <p:cNvPr id="6" name="Freeform 5">
              <a:extLst>
                <a:ext uri="{FF2B5EF4-FFF2-40B4-BE49-F238E27FC236}">
                  <a16:creationId xmlns:a16="http://schemas.microsoft.com/office/drawing/2014/main" id="{53783057-A2E3-EA4C-9F87-0F700506FD5E}"/>
                </a:ext>
              </a:extLst>
            </p:cNvPr>
            <p:cNvSpPr/>
            <p:nvPr/>
          </p:nvSpPr>
          <p:spPr>
            <a:xfrm>
              <a:off x="4112108" y="1054254"/>
              <a:ext cx="1223505" cy="1231575"/>
            </a:xfrm>
            <a:custGeom>
              <a:avLst/>
              <a:gdLst>
                <a:gd name="connsiteX0" fmla="*/ 644551 w 1223505"/>
                <a:gd name="connsiteY0" fmla="*/ 2853 h 1231575"/>
                <a:gd name="connsiteX1" fmla="*/ 415441 w 1223505"/>
                <a:gd name="connsiteY1" fmla="*/ 40894 h 1231575"/>
                <a:gd name="connsiteX2" fmla="*/ 207245 w 1223505"/>
                <a:gd name="connsiteY2" fmla="*/ 155968 h 1231575"/>
                <a:gd name="connsiteX3" fmla="*/ 57040 w 1223505"/>
                <a:gd name="connsiteY3" fmla="*/ 348075 h 1231575"/>
                <a:gd name="connsiteX4" fmla="*/ 0 w 1223505"/>
                <a:gd name="connsiteY4" fmla="*/ 617214 h 1231575"/>
                <a:gd name="connsiteX5" fmla="*/ 57040 w 1223505"/>
                <a:gd name="connsiteY5" fmla="*/ 885403 h 1231575"/>
                <a:gd name="connsiteX6" fmla="*/ 207245 w 1223505"/>
                <a:gd name="connsiteY6" fmla="*/ 1078460 h 1231575"/>
                <a:gd name="connsiteX7" fmla="*/ 415441 w 1223505"/>
                <a:gd name="connsiteY7" fmla="*/ 1193534 h 1231575"/>
                <a:gd name="connsiteX8" fmla="*/ 644551 w 1223505"/>
                <a:gd name="connsiteY8" fmla="*/ 1231575 h 1231575"/>
                <a:gd name="connsiteX9" fmla="*/ 937355 w 1223505"/>
                <a:gd name="connsiteY9" fmla="*/ 1231575 h 1231575"/>
                <a:gd name="connsiteX10" fmla="*/ 937355 w 1223505"/>
                <a:gd name="connsiteY10" fmla="*/ 1206849 h 1231575"/>
                <a:gd name="connsiteX11" fmla="*/ 644551 w 1223505"/>
                <a:gd name="connsiteY11" fmla="*/ 1206849 h 1231575"/>
                <a:gd name="connsiteX12" fmla="*/ 423046 w 1223505"/>
                <a:gd name="connsiteY12" fmla="*/ 1169759 h 1231575"/>
                <a:gd name="connsiteX13" fmla="*/ 222456 w 1223505"/>
                <a:gd name="connsiteY13" fmla="*/ 1058489 h 1231575"/>
                <a:gd name="connsiteX14" fmla="*/ 78905 w 1223505"/>
                <a:gd name="connsiteY14" fmla="*/ 873990 h 1231575"/>
                <a:gd name="connsiteX15" fmla="*/ 23767 w 1223505"/>
                <a:gd name="connsiteY15" fmla="*/ 616263 h 1231575"/>
                <a:gd name="connsiteX16" fmla="*/ 78905 w 1223505"/>
                <a:gd name="connsiteY16" fmla="*/ 357585 h 1231575"/>
                <a:gd name="connsiteX17" fmla="*/ 222456 w 1223505"/>
                <a:gd name="connsiteY17" fmla="*/ 173086 h 1231575"/>
                <a:gd name="connsiteX18" fmla="*/ 423046 w 1223505"/>
                <a:gd name="connsiteY18" fmla="*/ 61817 h 1231575"/>
                <a:gd name="connsiteX19" fmla="*/ 644551 w 1223505"/>
                <a:gd name="connsiteY19" fmla="*/ 24727 h 1231575"/>
                <a:gd name="connsiteX20" fmla="*/ 1223506 w 1223505"/>
                <a:gd name="connsiteY20" fmla="*/ 24727 h 1231575"/>
                <a:gd name="connsiteX21" fmla="*/ 1223506 w 1223505"/>
                <a:gd name="connsiteY21" fmla="*/ 0 h 1231575"/>
                <a:gd name="connsiteX22" fmla="*/ 644551 w 1223505"/>
                <a:gd name="connsiteY22" fmla="*/ 0 h 123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3505" h="1231575">
                  <a:moveTo>
                    <a:pt x="644551" y="2853"/>
                  </a:moveTo>
                  <a:cubicBezTo>
                    <a:pt x="568498" y="2853"/>
                    <a:pt x="491494" y="15216"/>
                    <a:pt x="415441" y="40894"/>
                  </a:cubicBezTo>
                  <a:cubicBezTo>
                    <a:pt x="339387" y="66572"/>
                    <a:pt x="269038" y="104613"/>
                    <a:pt x="207245" y="155968"/>
                  </a:cubicBezTo>
                  <a:cubicBezTo>
                    <a:pt x="145452" y="207323"/>
                    <a:pt x="95066" y="271993"/>
                    <a:pt x="57040" y="348075"/>
                  </a:cubicBezTo>
                  <a:cubicBezTo>
                    <a:pt x="19013" y="424156"/>
                    <a:pt x="0" y="514504"/>
                    <a:pt x="0" y="617214"/>
                  </a:cubicBezTo>
                  <a:cubicBezTo>
                    <a:pt x="0" y="718023"/>
                    <a:pt x="19013" y="808370"/>
                    <a:pt x="57040" y="885403"/>
                  </a:cubicBezTo>
                  <a:cubicBezTo>
                    <a:pt x="95066" y="961485"/>
                    <a:pt x="145452" y="1027105"/>
                    <a:pt x="207245" y="1078460"/>
                  </a:cubicBezTo>
                  <a:cubicBezTo>
                    <a:pt x="269038" y="1129816"/>
                    <a:pt x="338437" y="1168808"/>
                    <a:pt x="415441" y="1193534"/>
                  </a:cubicBezTo>
                  <a:cubicBezTo>
                    <a:pt x="491494" y="1219212"/>
                    <a:pt x="568498" y="1231575"/>
                    <a:pt x="644551" y="1231575"/>
                  </a:cubicBezTo>
                  <a:lnTo>
                    <a:pt x="937355" y="1231575"/>
                  </a:lnTo>
                  <a:lnTo>
                    <a:pt x="937355" y="1206849"/>
                  </a:lnTo>
                  <a:lnTo>
                    <a:pt x="644551" y="1206849"/>
                  </a:lnTo>
                  <a:cubicBezTo>
                    <a:pt x="571350" y="1206849"/>
                    <a:pt x="497198" y="1194485"/>
                    <a:pt x="423046" y="1169759"/>
                  </a:cubicBezTo>
                  <a:cubicBezTo>
                    <a:pt x="349845" y="1145032"/>
                    <a:pt x="282347" y="1107942"/>
                    <a:pt x="222456" y="1058489"/>
                  </a:cubicBezTo>
                  <a:cubicBezTo>
                    <a:pt x="163514" y="1009036"/>
                    <a:pt x="115030" y="947219"/>
                    <a:pt x="78905" y="873990"/>
                  </a:cubicBezTo>
                  <a:cubicBezTo>
                    <a:pt x="42780" y="800762"/>
                    <a:pt x="23767" y="714218"/>
                    <a:pt x="23767" y="616263"/>
                  </a:cubicBezTo>
                  <a:cubicBezTo>
                    <a:pt x="23767" y="517357"/>
                    <a:pt x="41829" y="430814"/>
                    <a:pt x="78905" y="357585"/>
                  </a:cubicBezTo>
                  <a:cubicBezTo>
                    <a:pt x="115030" y="284356"/>
                    <a:pt x="163514" y="222539"/>
                    <a:pt x="222456" y="173086"/>
                  </a:cubicBezTo>
                  <a:cubicBezTo>
                    <a:pt x="281397" y="123633"/>
                    <a:pt x="348894" y="86543"/>
                    <a:pt x="423046" y="61817"/>
                  </a:cubicBezTo>
                  <a:cubicBezTo>
                    <a:pt x="497198" y="37090"/>
                    <a:pt x="571350" y="24727"/>
                    <a:pt x="644551" y="24727"/>
                  </a:cubicBezTo>
                  <a:lnTo>
                    <a:pt x="1223506" y="24727"/>
                  </a:lnTo>
                  <a:lnTo>
                    <a:pt x="1223506" y="0"/>
                  </a:lnTo>
                  <a:lnTo>
                    <a:pt x="644551" y="0"/>
                  </a:lnTo>
                  <a:close/>
                </a:path>
              </a:pathLst>
            </a:custGeom>
            <a:grpFill/>
            <a:ln w="94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73343A79-6F6D-5843-9DE0-D7F5EB3DC64F}"/>
                </a:ext>
              </a:extLst>
            </p:cNvPr>
            <p:cNvSpPr/>
            <p:nvPr/>
          </p:nvSpPr>
          <p:spPr>
            <a:xfrm>
              <a:off x="4288932" y="1234884"/>
              <a:ext cx="765285" cy="875006"/>
            </a:xfrm>
            <a:custGeom>
              <a:avLst/>
              <a:gdLst>
                <a:gd name="connsiteX0" fmla="*/ 294706 w 765285"/>
                <a:gd name="connsiteY0" fmla="*/ 28596 h 875006"/>
                <a:gd name="connsiteX1" fmla="*/ 144501 w 765285"/>
                <a:gd name="connsiteY1" fmla="*/ 112286 h 875006"/>
                <a:gd name="connsiteX2" fmla="*/ 38977 w 765285"/>
                <a:gd name="connsiteY2" fmla="*/ 247331 h 875006"/>
                <a:gd name="connsiteX3" fmla="*/ 0 w 765285"/>
                <a:gd name="connsiteY3" fmla="*/ 437536 h 875006"/>
                <a:gd name="connsiteX4" fmla="*/ 38977 w 765285"/>
                <a:gd name="connsiteY4" fmla="*/ 626789 h 875006"/>
                <a:gd name="connsiteX5" fmla="*/ 143550 w 765285"/>
                <a:gd name="connsiteY5" fmla="*/ 761834 h 875006"/>
                <a:gd name="connsiteX6" fmla="*/ 293755 w 765285"/>
                <a:gd name="connsiteY6" fmla="*/ 845525 h 875006"/>
                <a:gd name="connsiteX7" fmla="*/ 467727 w 765285"/>
                <a:gd name="connsiteY7" fmla="*/ 875006 h 875006"/>
                <a:gd name="connsiteX8" fmla="*/ 635995 w 765285"/>
                <a:gd name="connsiteY8" fmla="*/ 875006 h 875006"/>
                <a:gd name="connsiteX9" fmla="*/ 665465 w 765285"/>
                <a:gd name="connsiteY9" fmla="*/ 875006 h 875006"/>
                <a:gd name="connsiteX10" fmla="*/ 665465 w 765285"/>
                <a:gd name="connsiteY10" fmla="*/ 850280 h 875006"/>
                <a:gd name="connsiteX11" fmla="*/ 635995 w 765285"/>
                <a:gd name="connsiteY11" fmla="*/ 850280 h 875006"/>
                <a:gd name="connsiteX12" fmla="*/ 467727 w 765285"/>
                <a:gd name="connsiteY12" fmla="*/ 850280 h 875006"/>
                <a:gd name="connsiteX13" fmla="*/ 301361 w 765285"/>
                <a:gd name="connsiteY13" fmla="*/ 822700 h 875006"/>
                <a:gd name="connsiteX14" fmla="*/ 158761 w 765285"/>
                <a:gd name="connsiteY14" fmla="*/ 743765 h 875006"/>
                <a:gd name="connsiteX15" fmla="*/ 59892 w 765285"/>
                <a:gd name="connsiteY15" fmla="*/ 616328 h 875006"/>
                <a:gd name="connsiteX16" fmla="*/ 23767 w 765285"/>
                <a:gd name="connsiteY16" fmla="*/ 437536 h 875006"/>
                <a:gd name="connsiteX17" fmla="*/ 59892 w 765285"/>
                <a:gd name="connsiteY17" fmla="*/ 258743 h 875006"/>
                <a:gd name="connsiteX18" fmla="*/ 158761 w 765285"/>
                <a:gd name="connsiteY18" fmla="*/ 131306 h 875006"/>
                <a:gd name="connsiteX19" fmla="*/ 301361 w 765285"/>
                <a:gd name="connsiteY19" fmla="*/ 52371 h 875006"/>
                <a:gd name="connsiteX20" fmla="*/ 467727 w 765285"/>
                <a:gd name="connsiteY20" fmla="*/ 24791 h 875006"/>
                <a:gd name="connsiteX21" fmla="*/ 765285 w 765285"/>
                <a:gd name="connsiteY21" fmla="*/ 24791 h 875006"/>
                <a:gd name="connsiteX22" fmla="*/ 765285 w 765285"/>
                <a:gd name="connsiteY22" fmla="*/ 65 h 875006"/>
                <a:gd name="connsiteX23" fmla="*/ 467727 w 765285"/>
                <a:gd name="connsiteY23" fmla="*/ 65 h 875006"/>
                <a:gd name="connsiteX24" fmla="*/ 294706 w 765285"/>
                <a:gd name="connsiteY24" fmla="*/ 28596 h 87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5285" h="875006">
                  <a:moveTo>
                    <a:pt x="294706" y="28596"/>
                  </a:moveTo>
                  <a:cubicBezTo>
                    <a:pt x="238617" y="47616"/>
                    <a:pt x="189182" y="74245"/>
                    <a:pt x="144501" y="112286"/>
                  </a:cubicBezTo>
                  <a:cubicBezTo>
                    <a:pt x="100770" y="148424"/>
                    <a:pt x="66547" y="192172"/>
                    <a:pt x="38977" y="247331"/>
                  </a:cubicBezTo>
                  <a:cubicBezTo>
                    <a:pt x="13309" y="298686"/>
                    <a:pt x="0" y="362405"/>
                    <a:pt x="0" y="437536"/>
                  </a:cubicBezTo>
                  <a:cubicBezTo>
                    <a:pt x="0" y="511715"/>
                    <a:pt x="13309" y="575434"/>
                    <a:pt x="38977" y="626789"/>
                  </a:cubicBezTo>
                  <a:cubicBezTo>
                    <a:pt x="66547" y="681949"/>
                    <a:pt x="100770" y="726647"/>
                    <a:pt x="143550" y="761834"/>
                  </a:cubicBezTo>
                  <a:cubicBezTo>
                    <a:pt x="188232" y="798924"/>
                    <a:pt x="237666" y="826504"/>
                    <a:pt x="293755" y="845525"/>
                  </a:cubicBezTo>
                  <a:cubicBezTo>
                    <a:pt x="351746" y="864545"/>
                    <a:pt x="410687" y="875006"/>
                    <a:pt x="467727" y="875006"/>
                  </a:cubicBezTo>
                  <a:lnTo>
                    <a:pt x="635995" y="875006"/>
                  </a:lnTo>
                  <a:lnTo>
                    <a:pt x="665465" y="875006"/>
                  </a:lnTo>
                  <a:lnTo>
                    <a:pt x="665465" y="850280"/>
                  </a:lnTo>
                  <a:lnTo>
                    <a:pt x="635995" y="850280"/>
                  </a:lnTo>
                  <a:lnTo>
                    <a:pt x="467727" y="850280"/>
                  </a:lnTo>
                  <a:cubicBezTo>
                    <a:pt x="413539" y="850280"/>
                    <a:pt x="357450" y="840769"/>
                    <a:pt x="301361" y="822700"/>
                  </a:cubicBezTo>
                  <a:cubicBezTo>
                    <a:pt x="248123" y="804631"/>
                    <a:pt x="201541" y="778953"/>
                    <a:pt x="158761" y="743765"/>
                  </a:cubicBezTo>
                  <a:cubicBezTo>
                    <a:pt x="117882" y="709528"/>
                    <a:pt x="85560" y="668634"/>
                    <a:pt x="59892" y="616328"/>
                  </a:cubicBezTo>
                  <a:cubicBezTo>
                    <a:pt x="36125" y="567826"/>
                    <a:pt x="23767" y="507911"/>
                    <a:pt x="23767" y="437536"/>
                  </a:cubicBezTo>
                  <a:cubicBezTo>
                    <a:pt x="23767" y="367160"/>
                    <a:pt x="36125" y="306294"/>
                    <a:pt x="59892" y="258743"/>
                  </a:cubicBezTo>
                  <a:cubicBezTo>
                    <a:pt x="85560" y="207388"/>
                    <a:pt x="117882" y="165543"/>
                    <a:pt x="158761" y="131306"/>
                  </a:cubicBezTo>
                  <a:cubicBezTo>
                    <a:pt x="201541" y="96118"/>
                    <a:pt x="248123" y="69490"/>
                    <a:pt x="301361" y="52371"/>
                  </a:cubicBezTo>
                  <a:cubicBezTo>
                    <a:pt x="357450" y="34302"/>
                    <a:pt x="413539" y="24791"/>
                    <a:pt x="467727" y="24791"/>
                  </a:cubicBezTo>
                  <a:lnTo>
                    <a:pt x="765285" y="24791"/>
                  </a:lnTo>
                  <a:lnTo>
                    <a:pt x="765285" y="65"/>
                  </a:lnTo>
                  <a:lnTo>
                    <a:pt x="467727" y="65"/>
                  </a:lnTo>
                  <a:cubicBezTo>
                    <a:pt x="411638" y="-886"/>
                    <a:pt x="352697" y="8624"/>
                    <a:pt x="294706" y="28596"/>
                  </a:cubicBezTo>
                  <a:close/>
                </a:path>
              </a:pathLst>
            </a:custGeom>
            <a:solidFill>
              <a:srgbClr val="F1983D"/>
            </a:solidFill>
            <a:ln w="949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96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F79037"/>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86575"/>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rgbClr val="F1983D"/>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E25684"/>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366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6575"/>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1983D"/>
          </a:solidFill>
          <a:ln w="24491" cap="flat">
            <a:solidFill>
              <a:srgbClr val="F1983D"/>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238753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9522213" y="6284425"/>
            <a:ext cx="249989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rPr>
              <a:t>Design For Change</a:t>
            </a:r>
            <a:endParaRPr lang="en-IE" sz="1000" b="0" i="0" spc="300" dirty="0">
              <a:solidFill>
                <a:srgbClr val="086575"/>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0" y="6469196"/>
            <a:ext cx="9522213" cy="0"/>
          </a:xfrm>
          <a:prstGeom prst="line">
            <a:avLst/>
          </a:prstGeom>
          <a:ln w="19050">
            <a:solidFill>
              <a:srgbClr val="E256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510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creativecommons.org/licenses/by-sa/4.0/?ref=chooser-v1"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maps/d/u/1/viewer?hl=en&amp;mid=12azpjmqEtiNoRlMPq_Aa2KMlV_U&amp;ll=22.244660200000006%2C114.16508309999995&amp;z=16" TargetMode="External"/><Relationship Id="rId2" Type="http://schemas.openxmlformats.org/officeDocument/2006/relationships/hyperlink" Target="https://photovoice.org/" TargetMode="Externa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hyperlink" Target="https://www.gettingsmart.com/2021/12/06/how-design-thinking-transforms-communities-one-project-at-a-time/#Step%204:%20%E2%80%98Rapid%20Prototyping%E2%80%99%20Bold%20Ideas" TargetMode="External"/><Relationship Id="rId4" Type="http://schemas.openxmlformats.org/officeDocument/2006/relationships/hyperlink" Target="https://www.meetup.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QwF9a56WFWA" TargetMode="External"/><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hyperlink" Target="https://www.communityplanningtoolkit.org/sites/default/files/Engagement.pdf" TargetMode="External"/><Relationship Id="rId7" Type="http://schemas.openxmlformats.org/officeDocument/2006/relationships/hyperlink" Target="https://ctb.ku.edu/en/table-of-contents/assessment/assessing-community-needs-and-resources/describe-the-community/main" TargetMode="External"/><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16.xml"/><Relationship Id="rId6" Type="http://schemas.openxmlformats.org/officeDocument/2006/relationships/hyperlink" Target="https://www.mindtools.com/aejjzul/body-language" TargetMode="External"/><Relationship Id="rId11" Type="http://schemas.openxmlformats.org/officeDocument/2006/relationships/image" Target="../media/image19.png"/><Relationship Id="rId5" Type="http://schemas.openxmlformats.org/officeDocument/2006/relationships/hyperlink" Target="https://www.npr.org/2021/03/08/974786825/want-to-listen-better-turn-down-your-thoughts-and-tune-in-to-others" TargetMode="External"/><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hyperlink" Target="https://youtu.be/sEE2jTJ_jp8" TargetMode="External"/><Relationship Id="rId9" Type="http://schemas.openxmlformats.org/officeDocument/2006/relationships/image" Target="../media/image17.png"/><Relationship Id="rId14" Type="http://schemas.openxmlformats.org/officeDocument/2006/relationships/image" Target="../media/image22.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aprendofrancesenprimaria.blogspot.com.es/2015/11/pictogrammes-damelie-pepin-tres-util.html" TargetMode="External"/><Relationship Id="rId2" Type="http://schemas.openxmlformats.org/officeDocument/2006/relationships/image" Target="../media/image6.gif"/><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q654-kmF3Pc"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watch?v=QwF9a56WFWA" TargetMode="External"/><Relationship Id="rId3" Type="http://schemas.openxmlformats.org/officeDocument/2006/relationships/hyperlink" Target="https://ruralstories.eu/en/our-toolbox/" TargetMode="External"/><Relationship Id="rId7" Type="http://schemas.openxmlformats.org/officeDocument/2006/relationships/hyperlink" Target="https://samarua.medium.com/customer-journey-map-vs-user-persona-part-1-eeb08603acc6"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https://ec.europa.eu/eurostat/statistics-explained/index.php?title=Population_grids" TargetMode="External"/><Relationship Id="rId5" Type="http://schemas.openxmlformats.org/officeDocument/2006/relationships/hyperlink" Target="https://podcasts.apple.com/gb/podcast/design-thinking-co-creation-and-empathy/id1123475818?i=1000529323316" TargetMode="External"/><Relationship Id="rId4" Type="http://schemas.openxmlformats.org/officeDocument/2006/relationships/hyperlink" Target="https://www.youtube.com/watch?v=YnCJU6PaCio"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youtu.be/MMouHj75YwQ?t=54"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svg"/><Relationship Id="rId18" Type="http://schemas.openxmlformats.org/officeDocument/2006/relationships/image" Target="../media/image17.png"/><Relationship Id="rId3" Type="http://schemas.openxmlformats.org/officeDocument/2006/relationships/hyperlink" Target="https://chartexpo.com/blog/excel-data-visualization-tool" TargetMode="External"/><Relationship Id="rId21" Type="http://schemas.openxmlformats.org/officeDocument/2006/relationships/image" Target="../media/image36.svg"/><Relationship Id="rId7" Type="http://schemas.openxmlformats.org/officeDocument/2006/relationships/hyperlink" Target="https://mural.co/" TargetMode="External"/><Relationship Id="rId12" Type="http://schemas.openxmlformats.org/officeDocument/2006/relationships/image" Target="../media/image25.png"/><Relationship Id="rId17" Type="http://schemas.openxmlformats.org/officeDocument/2006/relationships/image" Target="../media/image22.svg"/><Relationship Id="rId2" Type="http://schemas.openxmlformats.org/officeDocument/2006/relationships/notesSlide" Target="../notesSlides/notesSlide18.xml"/><Relationship Id="rId16" Type="http://schemas.openxmlformats.org/officeDocument/2006/relationships/image" Target="../media/image21.png"/><Relationship Id="rId20"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hyperlink" Target="https://www.youtube.com/watch?v=w7l8qEj1JX0" TargetMode="External"/><Relationship Id="rId11" Type="http://schemas.openxmlformats.org/officeDocument/2006/relationships/image" Target="../media/image24.svg"/><Relationship Id="rId5" Type="http://schemas.openxmlformats.org/officeDocument/2006/relationships/hyperlink" Target="https://podcasts.apple.com/us/podcast/ep-33-solving-problems-through-design-thinking/id1528395292?i=1000516698648" TargetMode="External"/><Relationship Id="rId15" Type="http://schemas.openxmlformats.org/officeDocument/2006/relationships/image" Target="../media/image20.svg"/><Relationship Id="rId10" Type="http://schemas.openxmlformats.org/officeDocument/2006/relationships/image" Target="../media/image23.png"/><Relationship Id="rId19" Type="http://schemas.openxmlformats.org/officeDocument/2006/relationships/image" Target="../media/image18.svg"/><Relationship Id="rId4" Type="http://schemas.openxmlformats.org/officeDocument/2006/relationships/hyperlink" Target="https://www.youtube.com/watch?v=4AHO42Aq5fM" TargetMode="External"/><Relationship Id="rId9" Type="http://schemas.openxmlformats.org/officeDocument/2006/relationships/image" Target="../media/image28.svg"/><Relationship Id="rId14"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innovating.ie/design-thinking"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kkhoq6Hq12M"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boardofinnovation.com/staff_picks/our-favorite-ideation-tools/" TargetMode="External"/><Relationship Id="rId2" Type="http://schemas.openxmlformats.org/officeDocument/2006/relationships/image" Target="../media/image1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en-IE" sz="2800" b="0" dirty="0"/>
              <a:t>MODULE TWO</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970979" cy="2010567"/>
          </a:xfrm>
        </p:spPr>
        <p:txBody>
          <a:bodyPr>
            <a:normAutofit/>
          </a:bodyPr>
          <a:lstStyle/>
          <a:p>
            <a:r>
              <a:rPr lang="en-US" sz="4000" b="1" dirty="0"/>
              <a:t>Observe the Community using Design Thinking</a:t>
            </a: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
        <p:nvSpPr>
          <p:cNvPr id="2" name="Text Placeholder 6">
            <a:extLst>
              <a:ext uri="{FF2B5EF4-FFF2-40B4-BE49-F238E27FC236}">
                <a16:creationId xmlns:a16="http://schemas.microsoft.com/office/drawing/2014/main" id="{CA396BA9-1527-34D6-DF11-78498FD9A1BF}"/>
              </a:ext>
            </a:extLst>
          </p:cNvPr>
          <p:cNvSpPr txBox="1">
            <a:spLocks/>
          </p:cNvSpPr>
          <p:nvPr/>
        </p:nvSpPr>
        <p:spPr>
          <a:xfrm>
            <a:off x="2562819" y="5937216"/>
            <a:ext cx="3397526" cy="113521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800" b="0" dirty="0">
                <a:solidFill>
                  <a:schemeClr val="tx1">
                    <a:lumMod val="50000"/>
                  </a:schemeClr>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a:p>
            <a:r>
              <a:rPr lang="en-GB" sz="800" b="0" dirty="0">
                <a:solidFill>
                  <a:schemeClr val="tx1">
                    <a:lumMod val="50000"/>
                  </a:schemeClr>
                </a:solidFill>
              </a:rPr>
              <a:t>Project No: </a:t>
            </a:r>
            <a:r>
              <a:rPr lang="sv-SE" sz="800" b="0" dirty="0">
                <a:solidFill>
                  <a:schemeClr val="tx1">
                    <a:lumMod val="50000"/>
                  </a:schemeClr>
                </a:solidFill>
              </a:rPr>
              <a:t>2021 -1 FR01 - KA220 - ADU - 000035257</a:t>
            </a:r>
            <a:endParaRPr lang="en-IE" sz="800" b="0" dirty="0">
              <a:solidFill>
                <a:schemeClr val="tx1">
                  <a:lumMod val="50000"/>
                </a:schemeClr>
              </a:solidFill>
            </a:endParaRPr>
          </a:p>
        </p:txBody>
      </p:sp>
      <p:pic>
        <p:nvPicPr>
          <p:cNvPr id="3" name="Picture 2">
            <a:extLst>
              <a:ext uri="{FF2B5EF4-FFF2-40B4-BE49-F238E27FC236}">
                <a16:creationId xmlns:a16="http://schemas.microsoft.com/office/drawing/2014/main" id="{12A1C086-B545-FE91-FCF6-03285C809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6344" y="6482144"/>
            <a:ext cx="877421" cy="3069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8CD606C6-2FD6-15CC-025C-6B9A73B1B1A7}"/>
              </a:ext>
            </a:extLst>
          </p:cNvPr>
          <p:cNvSpPr>
            <a:spLocks noChangeArrowheads="1"/>
          </p:cNvSpPr>
          <p:nvPr/>
        </p:nvSpPr>
        <p:spPr bwMode="auto">
          <a:xfrm rot="10800000" flipV="1">
            <a:off x="8719473" y="6246798"/>
            <a:ext cx="2192178"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333333"/>
                </a:solidFill>
                <a:effectLst/>
                <a:latin typeface="Source Sans Pro" panose="020B0503030403020204" pitchFamily="34" charset="0"/>
              </a:rPr>
              <a:t>Design for Change Open Educational Resources © 2023 by Design for Social Change Partnership is licensed under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CC BY-SA 4.0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rgbClr val="D14500"/>
                </a:solidFill>
                <a:effectLst/>
                <a:latin typeface="Source Sans Pro" panose="020B0503030403020204" pitchFamily="34" charset="0"/>
                <a:hlinkClick r:id="rId5"/>
              </a:rPr>
              <a:t>          </a:t>
            </a:r>
            <a:r>
              <a:rPr kumimoji="0" lang="en-US" altLang="en-US" sz="800" b="0" i="0" u="none" strike="noStrike" cap="none" normalizeH="0" baseline="0" dirty="0">
                <a:ln>
                  <a:noFill/>
                </a:ln>
                <a:solidFill>
                  <a:srgbClr val="D14500"/>
                </a:solidFill>
                <a:effectLst/>
                <a:latin typeface="Source Sans Pro" panose="020B0503030403020204" pitchFamily="34" charset="0"/>
              </a:rPr>
              <a:t>      </a:t>
            </a:r>
            <a:r>
              <a:rPr kumimoji="0" lang="en-US" altLang="en-US" sz="800" b="0" i="0" u="none" strike="noStrike" cap="none" normalizeH="0" baseline="0" dirty="0">
                <a:ln>
                  <a:noFill/>
                </a:ln>
                <a:solidFill>
                  <a:schemeClr val="tx1"/>
                </a:solidFill>
                <a:effectLst/>
              </a:rPr>
              <a:t> </a:t>
            </a:r>
            <a:endParaRPr kumimoji="0" lang="en-US" altLang="en-US" sz="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4055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15544" y="386040"/>
            <a:ext cx="6430544" cy="986779"/>
          </a:xfrm>
        </p:spPr>
        <p:txBody>
          <a:bodyPr lIns="91440" tIns="45720" rIns="91440" bIns="45720" anchor="t">
            <a:noAutofit/>
          </a:bodyPr>
          <a:lstStyle/>
          <a:p>
            <a:r>
              <a:rPr lang="en-GB" dirty="0"/>
              <a:t>Some Strategies/Ideas:</a:t>
            </a:r>
          </a:p>
          <a:p>
            <a:pPr marL="342900" indent="-342900">
              <a:buFont typeface="Arial" panose="020B0604020202020204" pitchFamily="34" charset="0"/>
              <a:buChar char="•"/>
            </a:pPr>
            <a:r>
              <a:rPr lang="en-GB" sz="2000" dirty="0"/>
              <a:t>Observe, Ask, and Listen, listen, listen. Engage the community in recording their own stories and images, using tools like </a:t>
            </a:r>
            <a:r>
              <a:rPr lang="en-GB" sz="2000" dirty="0">
                <a:hlinkClick r:id="rId2"/>
              </a:rPr>
              <a:t>Photovoice</a:t>
            </a:r>
            <a:r>
              <a:rPr lang="en-GB" sz="2000" dirty="0"/>
              <a:t>. Think of this from the beginning as a shared process</a:t>
            </a:r>
          </a:p>
          <a:p>
            <a:pPr marL="342900" indent="-342900">
              <a:buFont typeface="Arial" panose="020B0604020202020204" pitchFamily="34" charset="0"/>
              <a:buChar char="•"/>
            </a:pPr>
            <a:r>
              <a:rPr lang="en-GB" sz="2000" dirty="0"/>
              <a:t>Build a shared community map to identify potential needs and assets. </a:t>
            </a:r>
            <a:r>
              <a:rPr lang="en-GB" sz="2000" dirty="0">
                <a:hlinkClick r:id="rId3"/>
              </a:rPr>
              <a:t>Example</a:t>
            </a:r>
            <a:endParaRPr lang="en-GB" sz="2000" dirty="0"/>
          </a:p>
          <a:p>
            <a:pPr marL="342900" indent="-342900">
              <a:buFont typeface="Arial" panose="020B0604020202020204" pitchFamily="34" charset="0"/>
              <a:buChar char="•"/>
            </a:pPr>
            <a:r>
              <a:rPr lang="en-GB" sz="2000" dirty="0"/>
              <a:t>Attend Local Council Meetings and jot down issues being discussed during the open forums, or host community fun events where you are also cultivating participation.</a:t>
            </a:r>
          </a:p>
          <a:p>
            <a:pPr marL="342900" indent="-342900">
              <a:buFont typeface="Arial" panose="020B0604020202020204" pitchFamily="34" charset="0"/>
              <a:buChar char="•"/>
            </a:pPr>
            <a:r>
              <a:rPr lang="en-GB" sz="2000" dirty="0"/>
              <a:t>Look for community organized events via </a:t>
            </a:r>
            <a:br>
              <a:rPr lang="en-GB" sz="2000" dirty="0"/>
            </a:br>
            <a:r>
              <a:rPr lang="en-GB" sz="2000" dirty="0">
                <a:hlinkClick r:id="rId4"/>
              </a:rPr>
              <a:t>Meetup | Find Local Groups, Events, and </a:t>
            </a:r>
            <a:br>
              <a:rPr lang="en-GB" sz="2000" dirty="0">
                <a:hlinkClick r:id="rId4"/>
              </a:rPr>
            </a:br>
            <a:r>
              <a:rPr lang="en-GB" sz="2000" dirty="0">
                <a:hlinkClick r:id="rId4"/>
              </a:rPr>
              <a:t>Activities Near You</a:t>
            </a:r>
            <a:endParaRPr lang="en-GB" sz="2000" dirty="0"/>
          </a:p>
          <a:p>
            <a:pPr marL="342900" indent="-342900">
              <a:buFont typeface="Arial" panose="020B0604020202020204" pitchFamily="34" charset="0"/>
              <a:buChar char="•"/>
            </a:pPr>
            <a:r>
              <a:rPr lang="en-GB" sz="2000" dirty="0"/>
              <a:t>Attend local NGO fairs and Outreach events</a:t>
            </a:r>
          </a:p>
          <a:p>
            <a:pPr marL="342900" indent="-342900">
              <a:buFont typeface="Arial" panose="020B0604020202020204" pitchFamily="34" charset="0"/>
              <a:buChar char="•"/>
            </a:pPr>
            <a:r>
              <a:rPr lang="en-GB" sz="2000" dirty="0"/>
              <a:t>Learn as much as you can, noticing your own assumptions and biases.</a:t>
            </a:r>
            <a:endParaRPr lang="en-GB" sz="2000" dirty="0">
              <a:ea typeface="Calibri"/>
              <a:cs typeface="Calibri"/>
            </a:endParaRP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16BACD53-23AA-FB54-F3B9-355BBB77EC23}"/>
              </a:ext>
            </a:extLst>
          </p:cNvPr>
          <p:cNvSpPr txBox="1"/>
          <p:nvPr/>
        </p:nvSpPr>
        <p:spPr>
          <a:xfrm>
            <a:off x="7248380" y="4928765"/>
            <a:ext cx="4943620" cy="1200329"/>
          </a:xfrm>
          <a:prstGeom prst="rect">
            <a:avLst/>
          </a:prstGeom>
          <a:solidFill>
            <a:schemeClr val="tx1">
              <a:lumMod val="20000"/>
              <a:lumOff val="80000"/>
            </a:schemeClr>
          </a:solidFill>
        </p:spPr>
        <p:txBody>
          <a:bodyPr wrap="square" rtlCol="0">
            <a:spAutoFit/>
          </a:bodyPr>
          <a:lstStyle/>
          <a:p>
            <a:r>
              <a:rPr lang="en-IE" sz="2400" b="1" dirty="0"/>
              <a:t>Read more on </a:t>
            </a:r>
            <a:r>
              <a:rPr lang="en-GB" sz="2400" dirty="0">
                <a:hlinkClick r:id="rId5"/>
              </a:rPr>
              <a:t>How Design Thinking Transforms Communities, One Project at a Time | Getting Smart</a:t>
            </a:r>
            <a:endParaRPr lang="en-IE" sz="2400" b="1" dirty="0"/>
          </a:p>
        </p:txBody>
      </p:sp>
      <p:pic>
        <p:nvPicPr>
          <p:cNvPr id="13" name="Picture Placeholder 12" descr="Crumpled paper light bulb">
            <a:extLst>
              <a:ext uri="{FF2B5EF4-FFF2-40B4-BE49-F238E27FC236}">
                <a16:creationId xmlns:a16="http://schemas.microsoft.com/office/drawing/2014/main" id="{3C441BA8-368C-72F3-3B26-C6ADAB1D0F0A}"/>
              </a:ext>
            </a:extLst>
          </p:cNvPr>
          <p:cNvPicPr>
            <a:picLocks noGrp="1" noChangeAspect="1"/>
          </p:cNvPicPr>
          <p:nvPr>
            <p:ph type="pic" sz="quarter" idx="42"/>
          </p:nvPr>
        </p:nvPicPr>
        <p:blipFill>
          <a:blip r:embed="rId6">
            <a:extLst>
              <a:ext uri="{28A0092B-C50C-407E-A947-70E740481C1C}">
                <a14:useLocalDpi xmlns:a14="http://schemas.microsoft.com/office/drawing/2010/main" val="0"/>
              </a:ext>
            </a:extLst>
          </a:blip>
          <a:srcRect l="9575" r="9575"/>
          <a:stretch>
            <a:fillRect/>
          </a:stretch>
        </p:blipFill>
        <p:spPr>
          <a:xfrm>
            <a:off x="7248380" y="1319559"/>
            <a:ext cx="4943620" cy="3609206"/>
          </a:xfrm>
        </p:spPr>
      </p:pic>
    </p:spTree>
    <p:extLst>
      <p:ext uri="{BB962C8B-B14F-4D97-AF65-F5344CB8AC3E}">
        <p14:creationId xmlns:p14="http://schemas.microsoft.com/office/powerpoint/2010/main" val="3952360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6831" y="1411132"/>
            <a:ext cx="5771325" cy="3025975"/>
          </a:xfrm>
        </p:spPr>
        <p:txBody>
          <a:bodyPr lIns="91440" tIns="45720" rIns="91440" bIns="45720" anchor="t"/>
          <a:lstStyle/>
          <a:p>
            <a:pPr marL="0" indent="0"/>
            <a:r>
              <a:rPr lang="en-GB" dirty="0"/>
              <a:t>Innovation relies on a concept called ‘rapid prototyping.’ In this phase of the design process, people constructed models of their solutions using whatever materials were available. Select a few of the most promising ideas generated during the ideation phase and create simple prototypes. </a:t>
            </a:r>
          </a:p>
          <a:p>
            <a:pPr marL="0" indent="0"/>
            <a:r>
              <a:rPr lang="en-GB" dirty="0"/>
              <a:t>These could be sketches, mock-ups, or simple models that represent your potential solutions.  Prototypes are meant to be quick and cost-effective ways to test your ideas without fully committing resources.</a:t>
            </a:r>
            <a:endParaRPr lang="en-IE"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19335" y="610287"/>
            <a:ext cx="5473028" cy="992652"/>
          </a:xfrm>
        </p:spPr>
        <p:txBody>
          <a:bodyPr lIns="91440" tIns="45720" rIns="91440" bIns="45720" anchor="t">
            <a:noAutofit/>
          </a:bodyPr>
          <a:lstStyle/>
          <a:p>
            <a:r>
              <a:rPr lang="en-IE" dirty="0"/>
              <a:t>Prototype your Ideas</a:t>
            </a:r>
            <a:endParaRPr lang="en-IE" dirty="0">
              <a:ea typeface="Calibri"/>
              <a:cs typeface="Calibri"/>
            </a:endParaRP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3" name="Picture Placeholder 2"/>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9570" r="9570"/>
          <a:stretch/>
        </p:blipFill>
        <p:spPr>
          <a:xfrm>
            <a:off x="7299958" y="1452563"/>
            <a:ext cx="4892042" cy="4033837"/>
          </a:xfrm>
        </p:spPr>
      </p:pic>
    </p:spTree>
    <p:extLst>
      <p:ext uri="{BB962C8B-B14F-4D97-AF65-F5344CB8AC3E}">
        <p14:creationId xmlns:p14="http://schemas.microsoft.com/office/powerpoint/2010/main" val="380430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11069" y="1411132"/>
            <a:ext cx="5089559" cy="3025975"/>
          </a:xfrm>
        </p:spPr>
        <p:txBody>
          <a:bodyPr lIns="91440" tIns="45720" rIns="91440" bIns="45720" anchor="t"/>
          <a:lstStyle/>
          <a:p>
            <a:pPr marL="0" indent="0"/>
            <a:r>
              <a:rPr lang="en-GB" dirty="0"/>
              <a:t>Put your prototypes in front of the community members and gather feedback. </a:t>
            </a:r>
          </a:p>
          <a:p>
            <a:pPr marL="0" indent="0"/>
            <a:r>
              <a:rPr lang="en-GB" dirty="0"/>
              <a:t>Observe how they interact with the prototypes and listen to their thoughts and reactions.</a:t>
            </a:r>
          </a:p>
          <a:p>
            <a:pPr marL="0" indent="0"/>
            <a:r>
              <a:rPr lang="en-GB" dirty="0"/>
              <a:t>This feedback loop helps refine and improve the solutions based on real-world user input.</a:t>
            </a:r>
            <a:endParaRPr lang="en-IE"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24405" y="610287"/>
            <a:ext cx="5473028" cy="992652"/>
          </a:xfrm>
        </p:spPr>
        <p:txBody>
          <a:bodyPr lIns="91440" tIns="45720" rIns="91440" bIns="45720" anchor="t">
            <a:noAutofit/>
          </a:bodyPr>
          <a:lstStyle/>
          <a:p>
            <a:r>
              <a:rPr lang="en-IE" dirty="0">
                <a:ea typeface="Calibri"/>
                <a:cs typeface="Calibri"/>
              </a:rPr>
              <a:t>Observing your Testing</a:t>
            </a: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3" name="Picture Placeholder 2"/>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9570" r="9570"/>
          <a:stretch/>
        </p:blipFill>
        <p:spPr/>
      </p:pic>
    </p:spTree>
    <p:extLst>
      <p:ext uri="{BB962C8B-B14F-4D97-AF65-F5344CB8AC3E}">
        <p14:creationId xmlns:p14="http://schemas.microsoft.com/office/powerpoint/2010/main" val="2932563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20364" y="27899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30859" y="27899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396920" y="2682797"/>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3565190" y="4775132"/>
            <a:ext cx="24668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Engagement and Immersion</a:t>
            </a:r>
            <a:endPar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6" name="CuadroTexto 555"/>
          <p:cNvSpPr txBox="1"/>
          <p:nvPr/>
        </p:nvSpPr>
        <p:spPr>
          <a:xfrm>
            <a:off x="6254015" y="4914479"/>
            <a:ext cx="2483557" cy="400110"/>
          </a:xfrm>
          <a:prstGeom prst="rect">
            <a:avLst/>
          </a:prstGeom>
          <a:noFill/>
        </p:spPr>
        <p:txBody>
          <a:bodyPr wrap="square" lIns="91440" tIns="45720" rIns="91440" bIns="45720" rtlCol="0" anchor="t">
            <a:spAutoFit/>
          </a:bodyPr>
          <a:lstStyle/>
          <a:p>
            <a:pPr algn="ctr">
              <a:defRPr/>
            </a:pPr>
            <a:r>
              <a:rPr lang="en-GB" sz="2000" b="1" dirty="0">
                <a:solidFill>
                  <a:srgbClr val="FFFFFF"/>
                </a:solidFill>
                <a:latin typeface="Calibri"/>
                <a:ea typeface="Lato"/>
                <a:cs typeface="Calibri"/>
              </a:rPr>
              <a:t>Active Observation</a:t>
            </a:r>
            <a:endParaRPr lang="hr-BA" sz="2000" b="1" dirty="0">
              <a:solidFill>
                <a:srgbClr val="FFFFFF"/>
              </a:solidFill>
              <a:latin typeface="Calibri"/>
              <a:ea typeface="Lato"/>
              <a:cs typeface="Calibri"/>
            </a:endParaRPr>
          </a:p>
        </p:txBody>
      </p:sp>
      <p:sp>
        <p:nvSpPr>
          <p:cNvPr id="558" name="CuadroTexto 557"/>
          <p:cNvSpPr txBox="1"/>
          <p:nvPr/>
        </p:nvSpPr>
        <p:spPr>
          <a:xfrm>
            <a:off x="854695" y="4783752"/>
            <a:ext cx="25130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Research</a:t>
            </a:r>
            <a:r>
              <a:rPr lang="en-GB" sz="2000" b="1" dirty="0">
                <a:solidFill>
                  <a:srgbClr val="FFFFFF"/>
                </a:solidFill>
                <a:latin typeface="Calibri" panose="020F0502020204030204" pitchFamily="34" charset="0"/>
                <a:ea typeface="Lato" charset="0"/>
                <a:cs typeface="Calibri" panose="020F0502020204030204" pitchFamily="34" charset="0"/>
              </a:rPr>
              <a:t> and Preparation</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0" name="CuadroTexto 559"/>
          <p:cNvSpPr txBox="1"/>
          <p:nvPr/>
        </p:nvSpPr>
        <p:spPr>
          <a:xfrm>
            <a:off x="8855733" y="4862876"/>
            <a:ext cx="25130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Calibri" panose="020F0502020204030204" pitchFamily="34" charset="0"/>
                <a:ea typeface="Lato" charset="0"/>
                <a:cs typeface="Calibri" panose="020F0502020204030204" pitchFamily="34" charset="0"/>
              </a:rPr>
              <a:t>Reflection</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a:xfrm>
            <a:off x="0" y="791360"/>
            <a:ext cx="12191999" cy="803654"/>
          </a:xfrm>
        </p:spPr>
        <p:txBody>
          <a:bodyPr lIns="91440" tIns="45720" rIns="91440" bIns="45720" anchor="t">
            <a:noAutofit/>
          </a:bodyPr>
          <a:lstStyle/>
          <a:p>
            <a:r>
              <a:rPr lang="en-IE" dirty="0"/>
              <a:t>Let’s think about how</a:t>
            </a:r>
            <a:r>
              <a:rPr lang="en-IE" u="sng" dirty="0"/>
              <a:t> to observe a diverse community</a:t>
            </a:r>
            <a:endParaRPr lang="en-IE" u="sng" dirty="0">
              <a:ea typeface="Calibri"/>
              <a:cs typeface="Calibri"/>
            </a:endParaRPr>
          </a:p>
          <a:p>
            <a:endParaRPr lang="en-IE" u="sng" dirty="0">
              <a:ea typeface="Calibri"/>
              <a:cs typeface="Calibri"/>
            </a:endParaRPr>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520358" y="3104257"/>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32572" y="3141664"/>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9875286" y="3096560"/>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1664500" y="3078639"/>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325829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6" y="1533725"/>
            <a:ext cx="2334470" cy="4163654"/>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80987" y="1921931"/>
            <a:ext cx="2334470" cy="4077717"/>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43938" y="1533725"/>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08674" y="1764875"/>
            <a:ext cx="2334470" cy="4234773"/>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hr-BA" dirty="0"/>
              <a:t>Tips and Hints</a:t>
            </a:r>
            <a:endParaRPr lang="en-US" dirty="0"/>
          </a:p>
        </p:txBody>
      </p:sp>
      <p:sp>
        <p:nvSpPr>
          <p:cNvPr id="51" name="CuadroTexto 553">
            <a:extLst>
              <a:ext uri="{FF2B5EF4-FFF2-40B4-BE49-F238E27FC236}">
                <a16:creationId xmlns:a16="http://schemas.microsoft.com/office/drawing/2014/main" id="{B37FB18C-4B0E-E8E8-014D-7D073460B019}"/>
              </a:ext>
            </a:extLst>
          </p:cNvPr>
          <p:cNvSpPr txBox="1"/>
          <p:nvPr/>
        </p:nvSpPr>
        <p:spPr>
          <a:xfrm>
            <a:off x="1097843" y="572597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grpSp>
        <p:nvGrpSpPr>
          <p:cNvPr id="55" name="Graphic 3">
            <a:extLst>
              <a:ext uri="{FF2B5EF4-FFF2-40B4-BE49-F238E27FC236}">
                <a16:creationId xmlns:a16="http://schemas.microsoft.com/office/drawing/2014/main" id="{24FDC6B6-136A-13D0-EDD7-92247A8B0266}"/>
              </a:ext>
            </a:extLst>
          </p:cNvPr>
          <p:cNvGrpSpPr/>
          <p:nvPr/>
        </p:nvGrpSpPr>
        <p:grpSpPr>
          <a:xfrm>
            <a:off x="5357386" y="5475779"/>
            <a:ext cx="374847" cy="422993"/>
            <a:chOff x="4643578" y="432838"/>
            <a:chExt cx="1028134" cy="1160188"/>
          </a:xfrm>
          <a:solidFill>
            <a:schemeClr val="bg1"/>
          </a:solidFill>
        </p:grpSpPr>
        <p:sp>
          <p:nvSpPr>
            <p:cNvPr id="56" name="Freeform 1033">
              <a:extLst>
                <a:ext uri="{FF2B5EF4-FFF2-40B4-BE49-F238E27FC236}">
                  <a16:creationId xmlns:a16="http://schemas.microsoft.com/office/drawing/2014/main" id="{F7F5ACDA-AA27-3B70-2BB3-C7C2AFF9DAF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7" name="Graphic 3">
              <a:extLst>
                <a:ext uri="{FF2B5EF4-FFF2-40B4-BE49-F238E27FC236}">
                  <a16:creationId xmlns:a16="http://schemas.microsoft.com/office/drawing/2014/main" id="{50E8265B-8DFC-A6A1-854E-12831A8FA653}"/>
                </a:ext>
              </a:extLst>
            </p:cNvPr>
            <p:cNvGrpSpPr/>
            <p:nvPr/>
          </p:nvGrpSpPr>
          <p:grpSpPr>
            <a:xfrm>
              <a:off x="4643578" y="432838"/>
              <a:ext cx="1028134" cy="1160188"/>
              <a:chOff x="4643578" y="432838"/>
              <a:chExt cx="1028134" cy="1160188"/>
            </a:xfrm>
            <a:grpFill/>
          </p:grpSpPr>
          <p:sp>
            <p:nvSpPr>
              <p:cNvPr id="58" name="Freeform 1035">
                <a:extLst>
                  <a:ext uri="{FF2B5EF4-FFF2-40B4-BE49-F238E27FC236}">
                    <a16:creationId xmlns:a16="http://schemas.microsoft.com/office/drawing/2014/main" id="{BCE117BE-1D48-13D9-8FD8-CF47D5E3218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9" name="Graphic 3">
                <a:extLst>
                  <a:ext uri="{FF2B5EF4-FFF2-40B4-BE49-F238E27FC236}">
                    <a16:creationId xmlns:a16="http://schemas.microsoft.com/office/drawing/2014/main" id="{8B078D21-278F-3FDD-9D7D-F32C03C84A12}"/>
                  </a:ext>
                </a:extLst>
              </p:cNvPr>
              <p:cNvGrpSpPr/>
              <p:nvPr/>
            </p:nvGrpSpPr>
            <p:grpSpPr>
              <a:xfrm>
                <a:off x="4643578" y="432838"/>
                <a:ext cx="1028134" cy="1160188"/>
                <a:chOff x="4643578" y="432838"/>
                <a:chExt cx="1028134" cy="1160188"/>
              </a:xfrm>
              <a:grpFill/>
            </p:grpSpPr>
            <p:sp>
              <p:nvSpPr>
                <p:cNvPr id="60" name="Freeform 1037">
                  <a:extLst>
                    <a:ext uri="{FF2B5EF4-FFF2-40B4-BE49-F238E27FC236}">
                      <a16:creationId xmlns:a16="http://schemas.microsoft.com/office/drawing/2014/main" id="{011A6384-BE82-9203-0D0B-AAE001860DC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1038">
                  <a:extLst>
                    <a:ext uri="{FF2B5EF4-FFF2-40B4-BE49-F238E27FC236}">
                      <a16:creationId xmlns:a16="http://schemas.microsoft.com/office/drawing/2014/main" id="{2A248B52-6BBC-49EE-D2F5-06980DA02D9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62" name="Graphic 3">
            <a:extLst>
              <a:ext uri="{FF2B5EF4-FFF2-40B4-BE49-F238E27FC236}">
                <a16:creationId xmlns:a16="http://schemas.microsoft.com/office/drawing/2014/main" id="{16FA85A4-55B8-320A-B62A-090FFC3FB99D}"/>
              </a:ext>
            </a:extLst>
          </p:cNvPr>
          <p:cNvGrpSpPr/>
          <p:nvPr/>
        </p:nvGrpSpPr>
        <p:grpSpPr>
          <a:xfrm>
            <a:off x="7808882" y="4540195"/>
            <a:ext cx="506023" cy="474803"/>
            <a:chOff x="6615628" y="2116894"/>
            <a:chExt cx="1066935" cy="1001108"/>
          </a:xfrm>
          <a:solidFill>
            <a:schemeClr val="bg1"/>
          </a:solidFill>
        </p:grpSpPr>
        <p:sp>
          <p:nvSpPr>
            <p:cNvPr id="63" name="Freeform 1128">
              <a:extLst>
                <a:ext uri="{FF2B5EF4-FFF2-40B4-BE49-F238E27FC236}">
                  <a16:creationId xmlns:a16="http://schemas.microsoft.com/office/drawing/2014/main" id="{67DB21CE-F046-A3DB-B861-FF1B465A364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5" name="Graphic 3">
              <a:extLst>
                <a:ext uri="{FF2B5EF4-FFF2-40B4-BE49-F238E27FC236}">
                  <a16:creationId xmlns:a16="http://schemas.microsoft.com/office/drawing/2014/main" id="{8F45632F-FD23-32D1-640C-9CE7B13B0785}"/>
                </a:ext>
              </a:extLst>
            </p:cNvPr>
            <p:cNvGrpSpPr/>
            <p:nvPr/>
          </p:nvGrpSpPr>
          <p:grpSpPr>
            <a:xfrm>
              <a:off x="6615628" y="2116894"/>
              <a:ext cx="1066935" cy="1001108"/>
              <a:chOff x="6615628" y="2116894"/>
              <a:chExt cx="1066935" cy="1001108"/>
            </a:xfrm>
            <a:grpFill/>
          </p:grpSpPr>
          <p:sp>
            <p:nvSpPr>
              <p:cNvPr id="66" name="Freeform 1130">
                <a:extLst>
                  <a:ext uri="{FF2B5EF4-FFF2-40B4-BE49-F238E27FC236}">
                    <a16:creationId xmlns:a16="http://schemas.microsoft.com/office/drawing/2014/main" id="{A359A1D6-F12D-9033-0BD9-3F3FBF84548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1131">
                <a:extLst>
                  <a:ext uri="{FF2B5EF4-FFF2-40B4-BE49-F238E27FC236}">
                    <a16:creationId xmlns:a16="http://schemas.microsoft.com/office/drawing/2014/main" id="{F557134A-4A5A-9651-AF83-ECF8BCE4CFB4}"/>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1132">
                <a:extLst>
                  <a:ext uri="{FF2B5EF4-FFF2-40B4-BE49-F238E27FC236}">
                    <a16:creationId xmlns:a16="http://schemas.microsoft.com/office/drawing/2014/main" id="{187C77F0-DD3F-1006-A662-EF40FD78C9C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1133">
                <a:extLst>
                  <a:ext uri="{FF2B5EF4-FFF2-40B4-BE49-F238E27FC236}">
                    <a16:creationId xmlns:a16="http://schemas.microsoft.com/office/drawing/2014/main" id="{0CFC76AA-A57F-A3F8-7CCE-E434A2CED52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1134">
                <a:extLst>
                  <a:ext uri="{FF2B5EF4-FFF2-40B4-BE49-F238E27FC236}">
                    <a16:creationId xmlns:a16="http://schemas.microsoft.com/office/drawing/2014/main" id="{8AF0511D-5BDB-D3CA-BA07-355BD47E26D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1135">
                <a:extLst>
                  <a:ext uri="{FF2B5EF4-FFF2-40B4-BE49-F238E27FC236}">
                    <a16:creationId xmlns:a16="http://schemas.microsoft.com/office/drawing/2014/main" id="{97F8C53E-22B9-C594-21B3-1ADE7AAB482D}"/>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1136">
                <a:extLst>
                  <a:ext uri="{FF2B5EF4-FFF2-40B4-BE49-F238E27FC236}">
                    <a16:creationId xmlns:a16="http://schemas.microsoft.com/office/drawing/2014/main" id="{2C03B115-91C1-A473-E1EE-EA607BD58546}"/>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1137">
                <a:extLst>
                  <a:ext uri="{FF2B5EF4-FFF2-40B4-BE49-F238E27FC236}">
                    <a16:creationId xmlns:a16="http://schemas.microsoft.com/office/drawing/2014/main" id="{2BF03A2D-C92A-0A80-BEBE-FE354281D57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1138">
                <a:extLst>
                  <a:ext uri="{FF2B5EF4-FFF2-40B4-BE49-F238E27FC236}">
                    <a16:creationId xmlns:a16="http://schemas.microsoft.com/office/drawing/2014/main" id="{505A31CF-CD4A-FFA5-91B0-D8A109E0722F}"/>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1139">
                <a:extLst>
                  <a:ext uri="{FF2B5EF4-FFF2-40B4-BE49-F238E27FC236}">
                    <a16:creationId xmlns:a16="http://schemas.microsoft.com/office/drawing/2014/main" id="{1394694C-0591-9BCD-6F8B-C19865B225B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1140">
                <a:extLst>
                  <a:ext uri="{FF2B5EF4-FFF2-40B4-BE49-F238E27FC236}">
                    <a16:creationId xmlns:a16="http://schemas.microsoft.com/office/drawing/2014/main" id="{CD2005E1-BA13-50E6-8826-6E9D4561365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7" name="Freeform 1141">
                <a:extLst>
                  <a:ext uri="{FF2B5EF4-FFF2-40B4-BE49-F238E27FC236}">
                    <a16:creationId xmlns:a16="http://schemas.microsoft.com/office/drawing/2014/main" id="{D1E93A9E-A5A4-FB31-698C-03905396C892}"/>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C56FBCC9-24C5-2C25-7AE9-DB76EE8F419C}"/>
              </a:ext>
            </a:extLst>
          </p:cNvPr>
          <p:cNvGrpSpPr/>
          <p:nvPr/>
        </p:nvGrpSpPr>
        <p:grpSpPr>
          <a:xfrm>
            <a:off x="10539568" y="5333002"/>
            <a:ext cx="554299" cy="554203"/>
            <a:chOff x="3258209" y="1217582"/>
            <a:chExt cx="4712093" cy="4711281"/>
          </a:xfrm>
          <a:solidFill>
            <a:schemeClr val="bg1"/>
          </a:solidFill>
        </p:grpSpPr>
        <p:sp>
          <p:nvSpPr>
            <p:cNvPr id="79" name="Freeform 31">
              <a:extLst>
                <a:ext uri="{FF2B5EF4-FFF2-40B4-BE49-F238E27FC236}">
                  <a16:creationId xmlns:a16="http://schemas.microsoft.com/office/drawing/2014/main" id="{7D406049-D201-8242-0B05-90F289899E7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8C0A1233-A3DC-187A-1482-475B68FE4067}"/>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D83486BC-5EBA-5449-507C-353ECC7D810F}"/>
                </a:ext>
              </a:extLst>
            </p:cNvPr>
            <p:cNvGrpSpPr/>
            <p:nvPr/>
          </p:nvGrpSpPr>
          <p:grpSpPr>
            <a:xfrm>
              <a:off x="3258209" y="1217582"/>
              <a:ext cx="4712093" cy="4711281"/>
              <a:chOff x="3258209" y="1217582"/>
              <a:chExt cx="4712093" cy="4711281"/>
            </a:xfrm>
            <a:grpFill/>
          </p:grpSpPr>
          <p:sp>
            <p:nvSpPr>
              <p:cNvPr id="82" name="Freeform 16">
                <a:extLst>
                  <a:ext uri="{FF2B5EF4-FFF2-40B4-BE49-F238E27FC236}">
                    <a16:creationId xmlns:a16="http://schemas.microsoft.com/office/drawing/2014/main" id="{D5DA0651-2DFF-022E-B953-97D7072B8A4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18">
                <a:extLst>
                  <a:ext uri="{FF2B5EF4-FFF2-40B4-BE49-F238E27FC236}">
                    <a16:creationId xmlns:a16="http://schemas.microsoft.com/office/drawing/2014/main" id="{3F807393-77F4-2493-F979-92B65F4D6D81}"/>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4" name="Freeform 19">
                <a:extLst>
                  <a:ext uri="{FF2B5EF4-FFF2-40B4-BE49-F238E27FC236}">
                    <a16:creationId xmlns:a16="http://schemas.microsoft.com/office/drawing/2014/main" id="{C685A827-C643-19C3-B795-47A214D526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20">
                <a:extLst>
                  <a:ext uri="{FF2B5EF4-FFF2-40B4-BE49-F238E27FC236}">
                    <a16:creationId xmlns:a16="http://schemas.microsoft.com/office/drawing/2014/main" id="{A5632650-5166-4A33-1A24-C911FF44D5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6" name="Freeform 21">
                <a:extLst>
                  <a:ext uri="{FF2B5EF4-FFF2-40B4-BE49-F238E27FC236}">
                    <a16:creationId xmlns:a16="http://schemas.microsoft.com/office/drawing/2014/main" id="{E66D88F7-4DCF-3170-A134-CC8A4A84096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7" name="Freeform 22">
                <a:extLst>
                  <a:ext uri="{FF2B5EF4-FFF2-40B4-BE49-F238E27FC236}">
                    <a16:creationId xmlns:a16="http://schemas.microsoft.com/office/drawing/2014/main" id="{4B2504ED-309E-DA78-179F-C9E63992EF4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8" name="Freeform 23">
                <a:extLst>
                  <a:ext uri="{FF2B5EF4-FFF2-40B4-BE49-F238E27FC236}">
                    <a16:creationId xmlns:a16="http://schemas.microsoft.com/office/drawing/2014/main" id="{237DD15D-0EF3-98A7-256B-96832800C9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9" name="Freeform 24">
                <a:extLst>
                  <a:ext uri="{FF2B5EF4-FFF2-40B4-BE49-F238E27FC236}">
                    <a16:creationId xmlns:a16="http://schemas.microsoft.com/office/drawing/2014/main" id="{4DF553C6-3879-8E16-B761-4D1B63499EE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0" name="Freeform 25">
                <a:extLst>
                  <a:ext uri="{FF2B5EF4-FFF2-40B4-BE49-F238E27FC236}">
                    <a16:creationId xmlns:a16="http://schemas.microsoft.com/office/drawing/2014/main" id="{0DCA158D-D3B1-9B23-1228-0D5431EA0E4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1" name="Freeform 26">
                <a:extLst>
                  <a:ext uri="{FF2B5EF4-FFF2-40B4-BE49-F238E27FC236}">
                    <a16:creationId xmlns:a16="http://schemas.microsoft.com/office/drawing/2014/main" id="{7E012F8E-3041-40D8-D0DC-85DD10AC222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2" name="Freeform 27">
                <a:extLst>
                  <a:ext uri="{FF2B5EF4-FFF2-40B4-BE49-F238E27FC236}">
                    <a16:creationId xmlns:a16="http://schemas.microsoft.com/office/drawing/2014/main" id="{A39F16B2-106E-04D8-23D7-9C02A646FD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3" name="Freeform 28">
                <a:extLst>
                  <a:ext uri="{FF2B5EF4-FFF2-40B4-BE49-F238E27FC236}">
                    <a16:creationId xmlns:a16="http://schemas.microsoft.com/office/drawing/2014/main" id="{786CF0E5-0E39-7C5D-618C-FAD62B2F7B5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4" name="Freeform 29">
                <a:extLst>
                  <a:ext uri="{FF2B5EF4-FFF2-40B4-BE49-F238E27FC236}">
                    <a16:creationId xmlns:a16="http://schemas.microsoft.com/office/drawing/2014/main" id="{4F0C9BCD-B052-FD8B-0267-6DA75AFD14E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5" name="Freeform 30">
                <a:extLst>
                  <a:ext uri="{FF2B5EF4-FFF2-40B4-BE49-F238E27FC236}">
                    <a16:creationId xmlns:a16="http://schemas.microsoft.com/office/drawing/2014/main" id="{DE6B9CB2-1AE9-AF05-96AE-DAF08E096E0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96" name="Group 95">
            <a:extLst>
              <a:ext uri="{FF2B5EF4-FFF2-40B4-BE49-F238E27FC236}">
                <a16:creationId xmlns:a16="http://schemas.microsoft.com/office/drawing/2014/main" id="{5516C408-E52C-E89F-8406-C85A0130AA34}"/>
              </a:ext>
            </a:extLst>
          </p:cNvPr>
          <p:cNvGrpSpPr/>
          <p:nvPr/>
        </p:nvGrpSpPr>
        <p:grpSpPr>
          <a:xfrm>
            <a:off x="1202096" y="4780183"/>
            <a:ext cx="715103" cy="829920"/>
            <a:chOff x="8360213" y="3458151"/>
            <a:chExt cx="853935" cy="991043"/>
          </a:xfrm>
          <a:solidFill>
            <a:schemeClr val="bg1"/>
          </a:solidFill>
        </p:grpSpPr>
        <p:grpSp>
          <p:nvGrpSpPr>
            <p:cNvPr id="97" name="Graphic 2">
              <a:extLst>
                <a:ext uri="{FF2B5EF4-FFF2-40B4-BE49-F238E27FC236}">
                  <a16:creationId xmlns:a16="http://schemas.microsoft.com/office/drawing/2014/main" id="{C0B4E6F9-18D5-0E4A-7A13-1D8E6F3B3EA0}"/>
                </a:ext>
              </a:extLst>
            </p:cNvPr>
            <p:cNvGrpSpPr/>
            <p:nvPr userDrawn="1"/>
          </p:nvGrpSpPr>
          <p:grpSpPr>
            <a:xfrm>
              <a:off x="8599192" y="3595917"/>
              <a:ext cx="375982" cy="204367"/>
              <a:chOff x="2642504" y="3763150"/>
              <a:chExt cx="375982" cy="204367"/>
            </a:xfrm>
            <a:grpFill/>
          </p:grpSpPr>
          <p:sp>
            <p:nvSpPr>
              <p:cNvPr id="103" name="Freeform 102">
                <a:extLst>
                  <a:ext uri="{FF2B5EF4-FFF2-40B4-BE49-F238E27FC236}">
                    <a16:creationId xmlns:a16="http://schemas.microsoft.com/office/drawing/2014/main" id="{DBE73973-0604-8680-2B6E-26D3C094335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307027F7-3C79-D5AD-FF21-F068501B51D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98" name="Graphic 2">
              <a:extLst>
                <a:ext uri="{FF2B5EF4-FFF2-40B4-BE49-F238E27FC236}">
                  <a16:creationId xmlns:a16="http://schemas.microsoft.com/office/drawing/2014/main" id="{2AB3663F-0065-5638-2B32-65924AEDD77E}"/>
                </a:ext>
              </a:extLst>
            </p:cNvPr>
            <p:cNvGrpSpPr/>
            <p:nvPr userDrawn="1"/>
          </p:nvGrpSpPr>
          <p:grpSpPr>
            <a:xfrm>
              <a:off x="8360213" y="3458151"/>
              <a:ext cx="853935" cy="991043"/>
              <a:chOff x="2403525" y="3625384"/>
              <a:chExt cx="853935" cy="991043"/>
            </a:xfrm>
            <a:grpFill/>
          </p:grpSpPr>
          <p:sp>
            <p:nvSpPr>
              <p:cNvPr id="99" name="Freeform 98">
                <a:extLst>
                  <a:ext uri="{FF2B5EF4-FFF2-40B4-BE49-F238E27FC236}">
                    <a16:creationId xmlns:a16="http://schemas.microsoft.com/office/drawing/2014/main" id="{2344A4CA-4096-FFFE-E338-AF176E70B92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B2D8EE2D-44AD-C2AF-FBAA-A1E3E6BB842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A6AA78AD-03F2-F67D-4AD6-4717A66EB2D7}"/>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AEEA98D1-80D0-15D8-958F-ADC05D828B8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105" name="CuadroTexto 553">
            <a:extLst>
              <a:ext uri="{FF2B5EF4-FFF2-40B4-BE49-F238E27FC236}">
                <a16:creationId xmlns:a16="http://schemas.microsoft.com/office/drawing/2014/main" id="{2FC65A80-FE17-70B6-796F-DDDE0F034E58}"/>
              </a:ext>
            </a:extLst>
          </p:cNvPr>
          <p:cNvSpPr txBox="1"/>
          <p:nvPr/>
        </p:nvSpPr>
        <p:spPr>
          <a:xfrm>
            <a:off x="938605" y="1580189"/>
            <a:ext cx="22915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Research and Preparation</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61809" y="1968098"/>
            <a:ext cx="2359072" cy="707886"/>
          </a:xfrm>
          <a:prstGeom prst="rect">
            <a:avLst/>
          </a:prstGeom>
          <a:noFill/>
        </p:spPr>
        <p:txBody>
          <a:bodyPr wrap="square" rtlCol="0">
            <a:spAutoFit/>
          </a:bodyPr>
          <a:lstStyle/>
          <a:p>
            <a:pPr algn="ctr">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Engagement and Immersion</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36134" y="1681929"/>
            <a:ext cx="2334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Active Observation</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86836" y="1921931"/>
            <a:ext cx="23871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Reflection</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9" name="Rectángulo 602">
            <a:extLst>
              <a:ext uri="{FF2B5EF4-FFF2-40B4-BE49-F238E27FC236}">
                <a16:creationId xmlns:a16="http://schemas.microsoft.com/office/drawing/2014/main" id="{299BA70E-D7BE-AF1E-6279-0AE0359BBEE1}"/>
              </a:ext>
            </a:extLst>
          </p:cNvPr>
          <p:cNvSpPr/>
          <p:nvPr/>
        </p:nvSpPr>
        <p:spPr>
          <a:xfrm>
            <a:off x="922201" y="2351632"/>
            <a:ext cx="2291547"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Gathering basic information about the community's culture, history, demographics, and any specifics that might impact your observations. Can be done through</a:t>
            </a:r>
            <a:r>
              <a:rPr lang="en-GB" sz="1600" dirty="0">
                <a:solidFill>
                  <a:srgbClr val="FFFFFF"/>
                </a:solidFill>
                <a:latin typeface="Calibri" panose="020F0502020204030204" pitchFamily="34" charset="0"/>
                <a:ea typeface="Lato" charset="0"/>
                <a:cs typeface="Calibri" panose="020F0502020204030204" pitchFamily="34" charset="0"/>
              </a:rPr>
              <a:t>, interviews, surveys etc.</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6243938" y="2106346"/>
            <a:ext cx="2290877" cy="2554545"/>
          </a:xfrm>
          <a:prstGeom prst="rect">
            <a:avLst/>
          </a:prstGeom>
        </p:spPr>
        <p:txBody>
          <a:bodyPr wrap="square" lIns="91440" tIns="45720" rIns="91440" bIns="45720" anchor="t">
            <a:spAutoFit/>
          </a:bodyPr>
          <a:lstStyle/>
          <a:p>
            <a:pPr algn="ctr">
              <a:defRPr/>
            </a:pPr>
            <a:r>
              <a:rPr lang="en-GB" sz="1600" dirty="0">
                <a:solidFill>
                  <a:srgbClr val="FFFFFF"/>
                </a:solidFill>
                <a:latin typeface="Calibri" panose="020F0502020204030204" pitchFamily="34" charset="0"/>
                <a:ea typeface="Lato" charset="0"/>
                <a:cs typeface="Calibri" panose="020F0502020204030204" pitchFamily="34" charset="0"/>
              </a:rPr>
              <a:t>Engage in conversations with your community to understand their experiences. Listen attentively and ask open questions. Pay attention to body language, facial expressions, and gestures to gain insights into emotions.</a:t>
            </a:r>
            <a:endParaRPr lang="en-US" sz="1600" dirty="0">
              <a:solidFill>
                <a:srgbClr val="FFFFFF"/>
              </a:solidFill>
              <a:latin typeface="Calibri" panose="020F0502020204030204" pitchFamily="34" charset="0"/>
              <a:ea typeface="Lato" charset="0"/>
              <a:cs typeface="Calibri" panose="020F0502020204030204" pitchFamily="34" charset="0"/>
            </a:endParaRPr>
          </a:p>
        </p:txBody>
      </p:sp>
      <p:sp>
        <p:nvSpPr>
          <p:cNvPr id="4" name="Rectángulo 602">
            <a:extLst>
              <a:ext uri="{FF2B5EF4-FFF2-40B4-BE49-F238E27FC236}">
                <a16:creationId xmlns:a16="http://schemas.microsoft.com/office/drawing/2014/main" id="{3C899A33-346B-8FC1-9B53-4E57A13BF484}"/>
              </a:ext>
            </a:extLst>
          </p:cNvPr>
          <p:cNvSpPr/>
          <p:nvPr/>
        </p:nvSpPr>
        <p:spPr>
          <a:xfrm>
            <a:off x="3633499" y="2640066"/>
            <a:ext cx="2291547" cy="280076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Lato"/>
                <a:cs typeface="Calibri"/>
              </a:rPr>
              <a:t>Build relationships by connecting with your community members, leaders, and local businesses owners, they will give you great insights or be able to introduce you to others. Attend community events or gatherings, immerse yourself. </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 name="Rectángulo 603">
            <a:extLst>
              <a:ext uri="{FF2B5EF4-FFF2-40B4-BE49-F238E27FC236}">
                <a16:creationId xmlns:a16="http://schemas.microsoft.com/office/drawing/2014/main" id="{D5BD26AC-887F-7505-09B2-FC6AE66E30EE}"/>
              </a:ext>
            </a:extLst>
          </p:cNvPr>
          <p:cNvSpPr/>
          <p:nvPr/>
        </p:nvSpPr>
        <p:spPr>
          <a:xfrm>
            <a:off x="8901465" y="2434484"/>
            <a:ext cx="2290877" cy="2800767"/>
          </a:xfrm>
          <a:prstGeom prst="rect">
            <a:avLst/>
          </a:prstGeom>
        </p:spPr>
        <p:txBody>
          <a:bodyPr wrap="square" lIns="91440" tIns="45720" rIns="91440" bIns="45720" anchor="t">
            <a:spAutoFit/>
          </a:bodyPr>
          <a:lstStyle/>
          <a:p>
            <a:pPr algn="ctr">
              <a:defRPr/>
            </a:pPr>
            <a:r>
              <a:rPr lang="en-IE" sz="1600" dirty="0">
                <a:solidFill>
                  <a:srgbClr val="FFFFFF"/>
                </a:solidFill>
                <a:latin typeface="Calibri"/>
                <a:ea typeface="Lato"/>
                <a:cs typeface="Calibri"/>
              </a:rPr>
              <a:t>Taking notes and recording your findings is essential to develop effective solutions. Capturing both facts and personal reflections. </a:t>
            </a:r>
          </a:p>
          <a:p>
            <a:pPr algn="ctr">
              <a:defRPr/>
            </a:pPr>
            <a:r>
              <a:rPr lang="en-IE" sz="1600" dirty="0">
                <a:solidFill>
                  <a:srgbClr val="FFFFFF"/>
                </a:solidFill>
                <a:latin typeface="Calibri"/>
                <a:ea typeface="Lato"/>
                <a:cs typeface="Calibri"/>
              </a:rPr>
              <a:t>After observing, take time to analyse your notes and reflect on the cultural context, behaviours and insights.</a:t>
            </a:r>
            <a:endParaRPr lang="en-IE" sz="1600" dirty="0">
              <a:solidFill>
                <a:srgbClr val="FFFFFF"/>
              </a:solidFill>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4144413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lnSpcReduction="10000"/>
          </a:bodyPr>
          <a:lstStyle/>
          <a:p>
            <a:pPr marL="342900" indent="-342900">
              <a:buFont typeface="Arial" panose="020B0604020202020204" pitchFamily="34" charset="0"/>
              <a:buChar char="•"/>
            </a:pPr>
            <a:r>
              <a:rPr lang="en-US" sz="2100" dirty="0"/>
              <a:t>Engaging and maintaining community involvement.</a:t>
            </a:r>
          </a:p>
          <a:p>
            <a:pPr marL="342900" indent="-342900">
              <a:buFont typeface="Arial" panose="020B0604020202020204" pitchFamily="34" charset="0"/>
              <a:buChar char="•"/>
            </a:pPr>
            <a:r>
              <a:rPr lang="en-US" sz="2100" dirty="0"/>
              <a:t>Overcoming differences between and among academics and the community.</a:t>
            </a:r>
          </a:p>
          <a:p>
            <a:pPr marL="342900" indent="-342900">
              <a:buFont typeface="Arial" panose="020B0604020202020204" pitchFamily="34" charset="0"/>
              <a:buChar char="•"/>
            </a:pPr>
            <a:r>
              <a:rPr lang="en-US" sz="2100" dirty="0"/>
              <a:t>Working with nontraditional communities.</a:t>
            </a:r>
          </a:p>
          <a:p>
            <a:pPr marL="342900" indent="-342900">
              <a:buFont typeface="Arial" panose="020B0604020202020204" pitchFamily="34" charset="0"/>
              <a:buChar char="•"/>
            </a:pPr>
            <a:r>
              <a:rPr lang="en-US" sz="2100" dirty="0"/>
              <a:t>Initiating a project with a community and developing a community advisory.</a:t>
            </a:r>
          </a:p>
          <a:p>
            <a:pPr marL="342900" indent="-342900">
              <a:buFont typeface="Arial" panose="020B0604020202020204" pitchFamily="34" charset="0"/>
              <a:buChar char="•"/>
            </a:pPr>
            <a:r>
              <a:rPr lang="en-US" sz="2100" dirty="0"/>
              <a:t>Overcoming competing priorities and institutional differences.</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5362926" cy="582221"/>
          </a:xfrm>
        </p:spPr>
        <p:txBody>
          <a:bodyPr/>
          <a:lstStyle/>
          <a:p>
            <a:r>
              <a:rPr lang="hr-BA" sz="7200" dirty="0"/>
              <a:t>CHALLENGE</a:t>
            </a:r>
            <a:r>
              <a:rPr lang="en-IE" sz="7200" dirty="0"/>
              <a:t>S</a:t>
            </a:r>
            <a:r>
              <a:rPr lang="hr-BA" sz="7200" dirty="0"/>
              <a:t> </a:t>
            </a:r>
            <a:endParaRPr lang="en-US" sz="7200" dirty="0"/>
          </a:p>
        </p:txBody>
      </p:sp>
    </p:spTree>
    <p:extLst>
      <p:ext uri="{BB962C8B-B14F-4D97-AF65-F5344CB8AC3E}">
        <p14:creationId xmlns:p14="http://schemas.microsoft.com/office/powerpoint/2010/main" val="3454776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70">
            <a:extLst>
              <a:ext uri="{FF2B5EF4-FFF2-40B4-BE49-F238E27FC236}">
                <a16:creationId xmlns:a16="http://schemas.microsoft.com/office/drawing/2014/main" id="{3D2EBBC7-95AA-2D2E-54F8-52D17D6C4FED}"/>
              </a:ext>
            </a:extLst>
          </p:cNvPr>
          <p:cNvSpPr>
            <a:spLocks noChangeArrowheads="1"/>
          </p:cNvSpPr>
          <p:nvPr/>
        </p:nvSpPr>
        <p:spPr bwMode="auto">
          <a:xfrm>
            <a:off x="8831620" y="2641446"/>
            <a:ext cx="3135371" cy="1623248"/>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 name="Freeform 171">
            <a:extLst>
              <a:ext uri="{FF2B5EF4-FFF2-40B4-BE49-F238E27FC236}">
                <a16:creationId xmlns:a16="http://schemas.microsoft.com/office/drawing/2014/main" id="{8636849E-2BD8-8121-C105-7E3CAF81F6F5}"/>
              </a:ext>
            </a:extLst>
          </p:cNvPr>
          <p:cNvSpPr>
            <a:spLocks noChangeArrowheads="1"/>
          </p:cNvSpPr>
          <p:nvPr/>
        </p:nvSpPr>
        <p:spPr bwMode="auto">
          <a:xfrm>
            <a:off x="8812857" y="2332747"/>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5" name="Freeform 170"/>
          <p:cNvSpPr>
            <a:spLocks noChangeArrowheads="1"/>
          </p:cNvSpPr>
          <p:nvPr/>
        </p:nvSpPr>
        <p:spPr bwMode="auto">
          <a:xfrm>
            <a:off x="5110741" y="5085058"/>
            <a:ext cx="3022043" cy="1260156"/>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5002307" y="2990228"/>
            <a:ext cx="3142552" cy="1216674"/>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4965314" y="2383922"/>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5143791" y="610325"/>
            <a:ext cx="3078532" cy="1112509"/>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highlight>
                <a:srgbClr val="C0C0C0"/>
              </a:highlight>
              <a:uLnTx/>
              <a:uFillTx/>
              <a:latin typeface="Calibri" panose="020F0502020204030204"/>
              <a:ea typeface="+mn-ea"/>
              <a:cs typeface="+mn-cs"/>
            </a:endParaRPr>
          </a:p>
        </p:txBody>
      </p:sp>
      <p:sp>
        <p:nvSpPr>
          <p:cNvPr id="212" name="Freeform 177"/>
          <p:cNvSpPr>
            <a:spLocks noChangeArrowheads="1"/>
          </p:cNvSpPr>
          <p:nvPr/>
        </p:nvSpPr>
        <p:spPr bwMode="auto">
          <a:xfrm>
            <a:off x="4512988" y="109569"/>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666129" y="5082699"/>
            <a:ext cx="3107580" cy="1260156"/>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143791" y="4648621"/>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711240" y="4602385"/>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4743361" y="179438"/>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challenge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5310774" y="2475845"/>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9000356" y="2402509"/>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000356" y="4727371"/>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5</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372863" y="914555"/>
            <a:ext cx="302066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Use Observation across Design Thinking</a:t>
            </a:r>
          </a:p>
        </p:txBody>
      </p:sp>
      <p:sp>
        <p:nvSpPr>
          <p:cNvPr id="64" name="Rectángulo 602">
            <a:extLst>
              <a:ext uri="{FF2B5EF4-FFF2-40B4-BE49-F238E27FC236}">
                <a16:creationId xmlns:a16="http://schemas.microsoft.com/office/drawing/2014/main" id="{BB683988-E501-7AA1-BD0D-EF54923BF080}"/>
              </a:ext>
            </a:extLst>
          </p:cNvPr>
          <p:cNvSpPr/>
          <p:nvPr/>
        </p:nvSpPr>
        <p:spPr>
          <a:xfrm>
            <a:off x="9039797" y="2948539"/>
            <a:ext cx="281386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Calibri" panose="020F0502020204030204" pitchFamily="34" charset="0"/>
                <a:ea typeface="Lato" charset="0"/>
                <a:cs typeface="Calibri" panose="020F0502020204030204" pitchFamily="34" charset="0"/>
              </a:rPr>
              <a:t>Brainstorm solutions while using your observation insights. Come up with ideas that benefit community needs.</a:t>
            </a:r>
            <a:endParaRPr kumimoji="0" lang="hr-BA"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p:txBody>
          <a:bodyPr/>
          <a:lstStyle/>
          <a:p>
            <a:r>
              <a:rPr lang="hr-BA" dirty="0"/>
              <a:t>Remember, this is just an exercise and you do not have to spend days working on this. </a:t>
            </a:r>
            <a:endParaRPr lang="en-IE" dirty="0"/>
          </a:p>
          <a:p>
            <a:r>
              <a:rPr lang="hr-BA" dirty="0"/>
              <a:t>The goal here is that you get the feeling of what design thinking is and how you can use it to create a better community for you and your neighbo</a:t>
            </a:r>
            <a:r>
              <a:rPr lang="en-IE" dirty="0"/>
              <a:t>u</a:t>
            </a:r>
            <a:r>
              <a:rPr lang="hr-BA" dirty="0"/>
              <a:t>rs, friends, colleagues, and peers. </a:t>
            </a:r>
            <a:endParaRPr lang="en-US" dirty="0"/>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
        <p:nvSpPr>
          <p:cNvPr id="4" name="Rectángulo 602">
            <a:extLst>
              <a:ext uri="{FF2B5EF4-FFF2-40B4-BE49-F238E27FC236}">
                <a16:creationId xmlns:a16="http://schemas.microsoft.com/office/drawing/2014/main" id="{899513CA-F433-4DB1-034F-3225F8F7AEF3}"/>
              </a:ext>
            </a:extLst>
          </p:cNvPr>
          <p:cNvSpPr/>
          <p:nvPr/>
        </p:nvSpPr>
        <p:spPr>
          <a:xfrm>
            <a:off x="8838718" y="5253536"/>
            <a:ext cx="288775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FFFFFF"/>
                </a:solidFill>
                <a:latin typeface="Calibri" panose="020F0502020204030204" pitchFamily="34" charset="0"/>
                <a:ea typeface="Lato" charset="0"/>
                <a:cs typeface="Calibri" panose="020F0502020204030204" pitchFamily="34" charset="0"/>
              </a:rPr>
              <a:t>Test your prototype, highlighting how your observation has influenced each phase of Design Thinking.</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9" name="CuadroTexto 600">
            <a:extLst>
              <a:ext uri="{FF2B5EF4-FFF2-40B4-BE49-F238E27FC236}">
                <a16:creationId xmlns:a16="http://schemas.microsoft.com/office/drawing/2014/main" id="{DF7111F4-DB3C-F92C-F28F-A453AFF28E94}"/>
              </a:ext>
            </a:extLst>
          </p:cNvPr>
          <p:cNvSpPr txBox="1"/>
          <p:nvPr/>
        </p:nvSpPr>
        <p:spPr>
          <a:xfrm>
            <a:off x="5404234" y="4772381"/>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4</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2" name="Freeform 170">
            <a:extLst>
              <a:ext uri="{FF2B5EF4-FFF2-40B4-BE49-F238E27FC236}">
                <a16:creationId xmlns:a16="http://schemas.microsoft.com/office/drawing/2014/main" id="{3E46F929-8EEE-BA5F-F396-80020AD773CC}"/>
              </a:ext>
            </a:extLst>
          </p:cNvPr>
          <p:cNvSpPr>
            <a:spLocks noChangeArrowheads="1"/>
          </p:cNvSpPr>
          <p:nvPr/>
        </p:nvSpPr>
        <p:spPr bwMode="auto">
          <a:xfrm>
            <a:off x="8831620" y="662039"/>
            <a:ext cx="2894849" cy="1037703"/>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E25684"/>
          </a:solidFill>
          <a:ln>
            <a:noFill/>
          </a:ln>
          <a:effectLst/>
        </p:spPr>
        <p:txBody>
          <a:bodyPr wrap="none" anchor="ctr"/>
          <a:lstStyle/>
          <a:p>
            <a:endParaRPr lang="en-US" sz="900">
              <a:solidFill>
                <a:srgbClr val="086D6E"/>
              </a:solidFill>
              <a:latin typeface="Calibri" panose="020F0502020204030204"/>
            </a:endParaRPr>
          </a:p>
        </p:txBody>
      </p:sp>
      <p:sp>
        <p:nvSpPr>
          <p:cNvPr id="3" name="Freeform 171">
            <a:extLst>
              <a:ext uri="{FF2B5EF4-FFF2-40B4-BE49-F238E27FC236}">
                <a16:creationId xmlns:a16="http://schemas.microsoft.com/office/drawing/2014/main" id="{F22E98F1-D362-2769-2149-5CF734E6F24F}"/>
              </a:ext>
            </a:extLst>
          </p:cNvPr>
          <p:cNvSpPr>
            <a:spLocks noChangeArrowheads="1"/>
          </p:cNvSpPr>
          <p:nvPr/>
        </p:nvSpPr>
        <p:spPr bwMode="auto">
          <a:xfrm>
            <a:off x="8864670" y="225602"/>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2" name="CuadroTexto 600">
            <a:extLst>
              <a:ext uri="{FF2B5EF4-FFF2-40B4-BE49-F238E27FC236}">
                <a16:creationId xmlns:a16="http://schemas.microsoft.com/office/drawing/2014/main" id="{15C96B88-7C10-E8AB-CBA2-254AA93932EE}"/>
              </a:ext>
            </a:extLst>
          </p:cNvPr>
          <p:cNvSpPr txBox="1"/>
          <p:nvPr/>
        </p:nvSpPr>
        <p:spPr>
          <a:xfrm>
            <a:off x="9125113" y="349362"/>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GB"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3" name="Rectángulo 602">
            <a:extLst>
              <a:ext uri="{FF2B5EF4-FFF2-40B4-BE49-F238E27FC236}">
                <a16:creationId xmlns:a16="http://schemas.microsoft.com/office/drawing/2014/main" id="{C3CE929C-7FC0-4233-F307-F538BA9C1E47}"/>
              </a:ext>
            </a:extLst>
          </p:cNvPr>
          <p:cNvSpPr/>
          <p:nvPr/>
        </p:nvSpPr>
        <p:spPr>
          <a:xfrm>
            <a:off x="8928570" y="976562"/>
            <a:ext cx="2966635" cy="58477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Work in pairs to observe real-world communities. </a:t>
            </a:r>
            <a:endParaRPr lang="en-IE"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15" name="Rectángulo 602">
            <a:extLst>
              <a:ext uri="{FF2B5EF4-FFF2-40B4-BE49-F238E27FC236}">
                <a16:creationId xmlns:a16="http://schemas.microsoft.com/office/drawing/2014/main" id="{561D6E84-F618-666A-4CBE-C6F0A22907DC}"/>
              </a:ext>
            </a:extLst>
          </p:cNvPr>
          <p:cNvSpPr/>
          <p:nvPr/>
        </p:nvSpPr>
        <p:spPr>
          <a:xfrm>
            <a:off x="5169155" y="3169309"/>
            <a:ext cx="3142552" cy="830997"/>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600" dirty="0">
                <a:solidFill>
                  <a:srgbClr val="FFFFFF"/>
                </a:solidFill>
                <a:latin typeface="Calibri" panose="020F0502020204030204" pitchFamily="34" charset="0"/>
                <a:ea typeface="Lato" charset="0"/>
                <a:cs typeface="Calibri" panose="020F0502020204030204" pitchFamily="34" charset="0"/>
              </a:rPr>
              <a:t>Collect data, photos and notes that capture the community’s needs, challenges and emotions.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6" name="Rectángulo 602">
            <a:extLst>
              <a:ext uri="{FF2B5EF4-FFF2-40B4-BE49-F238E27FC236}">
                <a16:creationId xmlns:a16="http://schemas.microsoft.com/office/drawing/2014/main" id="{252D6EED-2EEF-99C7-0D71-FF460093CA81}"/>
              </a:ext>
            </a:extLst>
          </p:cNvPr>
          <p:cNvSpPr/>
          <p:nvPr/>
        </p:nvSpPr>
        <p:spPr>
          <a:xfrm>
            <a:off x="5197793" y="5360629"/>
            <a:ext cx="3107580" cy="830997"/>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600" dirty="0">
                <a:solidFill>
                  <a:srgbClr val="FFFFFF"/>
                </a:solidFill>
                <a:latin typeface="Calibri" panose="020F0502020204030204" pitchFamily="34" charset="0"/>
                <a:ea typeface="Lato" charset="0"/>
                <a:cs typeface="Calibri" panose="020F0502020204030204" pitchFamily="34" charset="0"/>
              </a:rPr>
              <a:t>Create a Prototype based on your observations and community needs.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5651209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7537708" y="1417689"/>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345713" y="325050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7539062" y="5093880"/>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2853205" y="1933529"/>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2853205" y="3415171"/>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2853205" y="4833183"/>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55" name="CuadroTexto 554"/>
          <p:cNvSpPr txBox="1"/>
          <p:nvPr/>
        </p:nvSpPr>
        <p:spPr>
          <a:xfrm>
            <a:off x="971550" y="1820358"/>
            <a:ext cx="170569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this tool</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898613" y="3344095"/>
            <a:ext cx="178012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b="1" dirty="0">
                <a:solidFill>
                  <a:srgbClr val="086575"/>
                </a:solidFill>
                <a:latin typeface="Calibri" panose="020F0502020204030204" pitchFamily="34" charset="0"/>
                <a:ea typeface="Lato" charset="0"/>
                <a:cs typeface="Calibri" panose="020F0502020204030204" pitchFamily="34" charset="0"/>
              </a:rPr>
              <a:t>Have a look</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047751" y="4734061"/>
            <a:ext cx="163189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b="1" dirty="0">
                <a:solidFill>
                  <a:srgbClr val="086575"/>
                </a:solidFill>
                <a:latin typeface="Calibri" panose="020F0502020204030204" pitchFamily="34" charset="0"/>
                <a:ea typeface="Lato" charset="0"/>
                <a:cs typeface="Calibri" panose="020F0502020204030204" pitchFamily="34" charset="0"/>
              </a:rPr>
              <a:t>Read </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1" name="CuadroTexto 560"/>
          <p:cNvSpPr txBox="1"/>
          <p:nvPr/>
        </p:nvSpPr>
        <p:spPr>
          <a:xfrm>
            <a:off x="8304827" y="1374712"/>
            <a:ext cx="27025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Download this toolkit</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8428510" y="1807220"/>
            <a:ext cx="3092929" cy="116955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0" i="0" dirty="0">
                <a:solidFill>
                  <a:srgbClr val="000000"/>
                </a:solidFill>
                <a:effectLst/>
                <a:latin typeface="Calibri"/>
                <a:ea typeface="Calibri"/>
                <a:cs typeface="Poppins"/>
                <a:hlinkClick r:id="rId3"/>
              </a:rPr>
              <a:t>The Community Engagement </a:t>
            </a:r>
            <a:r>
              <a:rPr lang="en-IE" sz="1400" dirty="0">
                <a:solidFill>
                  <a:srgbClr val="086D6E"/>
                </a:solidFill>
                <a:latin typeface="Calibri" panose="020F0502020204030204" pitchFamily="34" charset="0"/>
                <a:ea typeface="Lato" charset="0"/>
                <a:cs typeface="Calibri" panose="020F0502020204030204" pitchFamily="34" charset="0"/>
              </a:rPr>
              <a:t>section of the Community Planning Toolkit. Gives you insights on how to engage your community. Focusing on quality and effectiveness.</a:t>
            </a:r>
          </a:p>
        </p:txBody>
      </p:sp>
      <p:sp>
        <p:nvSpPr>
          <p:cNvPr id="563" name="CuadroTexto 562"/>
          <p:cNvSpPr txBox="1"/>
          <p:nvPr/>
        </p:nvSpPr>
        <p:spPr>
          <a:xfrm>
            <a:off x="9066083" y="3330100"/>
            <a:ext cx="1407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8373588" y="4975003"/>
            <a:ext cx="1641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Listen to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a:t>
            </a:r>
            <a:r>
              <a:rPr lang="en-IE" dirty="0">
                <a:latin typeface="Calibri" panose="020F0502020204030204" pitchFamily="34" charset="0"/>
                <a:cs typeface="Calibri" panose="020F0502020204030204" pitchFamily="34" charset="0"/>
              </a:rPr>
              <a:t> great</a:t>
            </a:r>
            <a:r>
              <a:rPr lang="hr-BA" dirty="0">
                <a:latin typeface="Calibri" panose="020F0502020204030204" pitchFamily="34" charset="0"/>
                <a:cs typeface="Calibri" panose="020F0502020204030204" pitchFamily="34" charset="0"/>
              </a:rPr>
              <a:t> resources you can use</a:t>
            </a:r>
            <a:endParaRPr lang="en-US" dirty="0">
              <a:latin typeface="Calibri" panose="020F0502020204030204" pitchFamily="34" charset="0"/>
              <a:cs typeface="Calibri" panose="020F0502020204030204" pitchFamily="34" charset="0"/>
            </a:endParaRPr>
          </a:p>
        </p:txBody>
      </p:sp>
      <p:sp>
        <p:nvSpPr>
          <p:cNvPr id="6" name="Rectángulo 561">
            <a:extLst>
              <a:ext uri="{FF2B5EF4-FFF2-40B4-BE49-F238E27FC236}">
                <a16:creationId xmlns:a16="http://schemas.microsoft.com/office/drawing/2014/main" id="{DF15980D-F324-DBE7-9459-6ECCD501F958}"/>
              </a:ext>
            </a:extLst>
          </p:cNvPr>
          <p:cNvSpPr/>
          <p:nvPr/>
        </p:nvSpPr>
        <p:spPr>
          <a:xfrm>
            <a:off x="9092434" y="3669077"/>
            <a:ext cx="181734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4"/>
              </a:rPr>
              <a:t>Design Thinking for Education: Observation</a:t>
            </a:r>
            <a:endParaRPr lang="hr-BA" sz="1400" dirty="0">
              <a:solidFill>
                <a:srgbClr val="086D6E"/>
              </a:solidFill>
              <a:latin typeface="Calibri" panose="020F0502020204030204" pitchFamily="34" charset="0"/>
              <a:ea typeface="Lato"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8360135" y="5345846"/>
            <a:ext cx="181734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5"/>
              </a:rPr>
              <a:t>Want to Listen better? Turn down your thoughts and tune into others </a:t>
            </a:r>
            <a:r>
              <a:rPr kumimoji="0" lang="en-GB"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podcast</a:t>
            </a:r>
            <a:endPar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8" name="Rectángulo 561">
            <a:extLst>
              <a:ext uri="{FF2B5EF4-FFF2-40B4-BE49-F238E27FC236}">
                <a16:creationId xmlns:a16="http://schemas.microsoft.com/office/drawing/2014/main" id="{86998D99-5EF3-E0FE-5A1D-3470884B4D84}"/>
              </a:ext>
            </a:extLst>
          </p:cNvPr>
          <p:cNvSpPr/>
          <p:nvPr/>
        </p:nvSpPr>
        <p:spPr>
          <a:xfrm>
            <a:off x="1217962" y="5095651"/>
            <a:ext cx="1817348" cy="73866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solidFill>
                  <a:srgbClr val="086D6E"/>
                </a:solidFill>
                <a:latin typeface="Calibri" panose="020F0502020204030204" pitchFamily="34" charset="0"/>
                <a:ea typeface="Lato" charset="0"/>
                <a:cs typeface="Calibri" panose="020F0502020204030204" pitchFamily="34" charset="0"/>
              </a:rPr>
              <a:t>Article on </a:t>
            </a:r>
            <a:r>
              <a:rPr lang="en-IE" sz="1400" dirty="0">
                <a:solidFill>
                  <a:schemeClr val="accent4">
                    <a:lumMod val="75000"/>
                  </a:schemeClr>
                </a:solidFill>
                <a:latin typeface="Calibri"/>
                <a:cs typeface="Arial"/>
                <a:hlinkClick r:id="rId6">
                  <a:extLst>
                    <a:ext uri="{A12FA001-AC4F-418D-AE19-62706E023703}">
                      <ahyp:hlinkClr xmlns:ahyp="http://schemas.microsoft.com/office/drawing/2018/hyperlinkcolor" val="tx"/>
                    </a:ext>
                  </a:extLst>
                </a:hlinkClick>
              </a:rPr>
              <a:t>Body Language</a:t>
            </a:r>
            <a:r>
              <a:rPr lang="en-IE" sz="1400" dirty="0">
                <a:solidFill>
                  <a:schemeClr val="accent4">
                    <a:lumMod val="75000"/>
                  </a:schemeClr>
                </a:solidFill>
                <a:latin typeface="Calibri"/>
                <a:cs typeface="Arial"/>
              </a:rPr>
              <a:t>, </a:t>
            </a:r>
            <a:r>
              <a:rPr lang="en-IE" sz="1400" dirty="0">
                <a:solidFill>
                  <a:srgbClr val="086D6E"/>
                </a:solidFill>
                <a:latin typeface="Calibri" panose="020F0502020204030204" pitchFamily="34" charset="0"/>
                <a:ea typeface="Lato" charset="0"/>
                <a:cs typeface="Calibri" panose="020F0502020204030204" pitchFamily="34" charset="0"/>
              </a:rPr>
              <a:t>What it is and how to read it.</a:t>
            </a:r>
          </a:p>
        </p:txBody>
      </p:sp>
      <p:sp>
        <p:nvSpPr>
          <p:cNvPr id="9" name="Rectángulo 561">
            <a:extLst>
              <a:ext uri="{FF2B5EF4-FFF2-40B4-BE49-F238E27FC236}">
                <a16:creationId xmlns:a16="http://schemas.microsoft.com/office/drawing/2014/main" id="{9636DB39-4750-541F-33B9-CE30E6698CC8}"/>
              </a:ext>
            </a:extLst>
          </p:cNvPr>
          <p:cNvSpPr/>
          <p:nvPr/>
        </p:nvSpPr>
        <p:spPr>
          <a:xfrm>
            <a:off x="129456" y="3665887"/>
            <a:ext cx="2678300" cy="523220"/>
          </a:xfrm>
          <a:prstGeom prst="rect">
            <a:avLst/>
          </a:prstGeom>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IE" sz="1400" dirty="0">
                <a:solidFill>
                  <a:srgbClr val="086D6E"/>
                </a:solidFill>
                <a:latin typeface="Calibri" panose="020F0502020204030204" pitchFamily="34" charset="0"/>
                <a:ea typeface="Lato" charset="0"/>
                <a:cs typeface="Calibri" panose="020F0502020204030204" pitchFamily="34" charset="0"/>
              </a:rPr>
              <a:t>This article about </a:t>
            </a:r>
            <a:r>
              <a:rPr lang="en-IE" sz="1400" dirty="0">
                <a:solidFill>
                  <a:srgbClr val="202122"/>
                </a:solidFill>
                <a:latin typeface="Calibri"/>
                <a:cs typeface="Arial"/>
                <a:hlinkClick r:id="rId7"/>
              </a:rPr>
              <a:t>Understanding and Describing the Community</a:t>
            </a:r>
            <a:r>
              <a:rPr lang="en-IE" sz="1400" dirty="0">
                <a:solidFill>
                  <a:srgbClr val="202122"/>
                </a:solidFill>
                <a:latin typeface="Calibri"/>
                <a:cs typeface="Arial"/>
              </a:rPr>
              <a:t>.</a:t>
            </a:r>
          </a:p>
        </p:txBody>
      </p:sp>
      <p:sp>
        <p:nvSpPr>
          <p:cNvPr id="10" name="Rectángulo 561">
            <a:extLst>
              <a:ext uri="{FF2B5EF4-FFF2-40B4-BE49-F238E27FC236}">
                <a16:creationId xmlns:a16="http://schemas.microsoft.com/office/drawing/2014/main" id="{F8F5B9F4-05AD-1422-45E3-63BD0E7A99FC}"/>
              </a:ext>
            </a:extLst>
          </p:cNvPr>
          <p:cNvSpPr/>
          <p:nvPr/>
        </p:nvSpPr>
        <p:spPr>
          <a:xfrm>
            <a:off x="95592" y="2102476"/>
            <a:ext cx="2626818" cy="120032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600" dirty="0">
                <a:solidFill>
                  <a:srgbClr val="086D6E"/>
                </a:solidFill>
                <a:latin typeface="Calibri"/>
                <a:ea typeface="Lato"/>
                <a:cs typeface="Calibri"/>
                <a:hlinkClick r:id="rId8"/>
              </a:rPr>
              <a:t>Empathy map</a:t>
            </a:r>
            <a:r>
              <a:rPr lang="en-IE" sz="1600" dirty="0">
                <a:solidFill>
                  <a:srgbClr val="086D6E"/>
                </a:solidFill>
                <a:latin typeface="Calibri"/>
                <a:ea typeface="Lato"/>
                <a:cs typeface="Calibri"/>
              </a:rPr>
              <a:t>: </a:t>
            </a:r>
            <a:r>
              <a:rPr lang="en-IE" sz="1400" dirty="0">
                <a:solidFill>
                  <a:srgbClr val="086D6E"/>
                </a:solidFill>
                <a:latin typeface="Calibri" panose="020F0502020204030204" pitchFamily="34" charset="0"/>
                <a:ea typeface="Lato" charset="0"/>
                <a:cs typeface="Calibri" panose="020F0502020204030204" pitchFamily="34" charset="0"/>
              </a:rPr>
              <a:t>this tool is used to build a shared understanding of the user's needs and provide context to a user-centred solution</a:t>
            </a:r>
          </a:p>
        </p:txBody>
      </p:sp>
      <p:pic>
        <p:nvPicPr>
          <p:cNvPr id="11" name="Graphic 10" descr="Teacher with solid fill">
            <a:extLst>
              <a:ext uri="{FF2B5EF4-FFF2-40B4-BE49-F238E27FC236}">
                <a16:creationId xmlns:a16="http://schemas.microsoft.com/office/drawing/2014/main" id="{778DB721-4844-AA6C-094F-1E14A8CD8C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9245" y="1961984"/>
            <a:ext cx="503756" cy="503756"/>
          </a:xfrm>
          <a:prstGeom prst="rect">
            <a:avLst/>
          </a:prstGeom>
        </p:spPr>
      </p:pic>
      <p:pic>
        <p:nvPicPr>
          <p:cNvPr id="13" name="Graphic 12" descr="Teacher with solid fill">
            <a:extLst>
              <a:ext uri="{FF2B5EF4-FFF2-40B4-BE49-F238E27FC236}">
                <a16:creationId xmlns:a16="http://schemas.microsoft.com/office/drawing/2014/main" id="{9EB77AC4-77D9-0718-0E44-5D2E16C7D8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74544" y="1899399"/>
            <a:ext cx="503756" cy="503756"/>
          </a:xfrm>
          <a:prstGeom prst="rect">
            <a:avLst/>
          </a:prstGeom>
        </p:spPr>
      </p:pic>
      <p:pic>
        <p:nvPicPr>
          <p:cNvPr id="15" name="Graphic 14" descr="Monitor with solid fill">
            <a:extLst>
              <a:ext uri="{FF2B5EF4-FFF2-40B4-BE49-F238E27FC236}">
                <a16:creationId xmlns:a16="http://schemas.microsoft.com/office/drawing/2014/main" id="{501CD629-CD36-BACD-0971-596049A2E7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97721" y="2458879"/>
            <a:ext cx="471220" cy="471220"/>
          </a:xfrm>
          <a:prstGeom prst="rect">
            <a:avLst/>
          </a:prstGeom>
        </p:spPr>
      </p:pic>
      <p:pic>
        <p:nvPicPr>
          <p:cNvPr id="16" name="Graphic 15" descr="Arrow: Straight with solid fill">
            <a:extLst>
              <a:ext uri="{FF2B5EF4-FFF2-40B4-BE49-F238E27FC236}">
                <a16:creationId xmlns:a16="http://schemas.microsoft.com/office/drawing/2014/main" id="{BD945BB5-AE2E-E6A1-65D5-89E1B842D1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7064066" y="2403155"/>
            <a:ext cx="334769" cy="334769"/>
          </a:xfrm>
          <a:prstGeom prst="rect">
            <a:avLst/>
          </a:prstGeom>
        </p:spPr>
      </p:pic>
      <p:pic>
        <p:nvPicPr>
          <p:cNvPr id="17" name="Graphic 16" descr="Monitor with solid fill">
            <a:extLst>
              <a:ext uri="{FF2B5EF4-FFF2-40B4-BE49-F238E27FC236}">
                <a16:creationId xmlns:a16="http://schemas.microsoft.com/office/drawing/2014/main" id="{9C3A19D2-C189-08C3-1005-E223CCC229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19731" y="1511247"/>
            <a:ext cx="471220" cy="471220"/>
          </a:xfrm>
          <a:prstGeom prst="rect">
            <a:avLst/>
          </a:prstGeom>
        </p:spPr>
      </p:pic>
      <p:pic>
        <p:nvPicPr>
          <p:cNvPr id="18" name="Graphic 17" descr="Arrow: Straight with solid fill">
            <a:extLst>
              <a:ext uri="{FF2B5EF4-FFF2-40B4-BE49-F238E27FC236}">
                <a16:creationId xmlns:a16="http://schemas.microsoft.com/office/drawing/2014/main" id="{C63CE521-879A-ABBB-A974-AB0947C1A2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7686076" y="1455523"/>
            <a:ext cx="334769" cy="334769"/>
          </a:xfrm>
          <a:prstGeom prst="rect">
            <a:avLst/>
          </a:prstGeom>
        </p:spPr>
      </p:pic>
      <p:pic>
        <p:nvPicPr>
          <p:cNvPr id="19" name="Graphic 18" descr="Eye with solid fill">
            <a:extLst>
              <a:ext uri="{FF2B5EF4-FFF2-40B4-BE49-F238E27FC236}">
                <a16:creationId xmlns:a16="http://schemas.microsoft.com/office/drawing/2014/main" id="{B2E9D0A8-9211-3CCA-4CD0-A18CBADA584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50443" y="4285521"/>
            <a:ext cx="531755" cy="531755"/>
          </a:xfrm>
          <a:prstGeom prst="rect">
            <a:avLst/>
          </a:prstGeom>
        </p:spPr>
      </p:pic>
      <p:pic>
        <p:nvPicPr>
          <p:cNvPr id="20" name="Graphic 19" descr="Eye with solid fill">
            <a:extLst>
              <a:ext uri="{FF2B5EF4-FFF2-40B4-BE49-F238E27FC236}">
                <a16:creationId xmlns:a16="http://schemas.microsoft.com/office/drawing/2014/main" id="{37AC32AF-9144-8197-45CC-F735F8EE3B4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02234" y="3278272"/>
            <a:ext cx="531755" cy="531755"/>
          </a:xfrm>
          <a:prstGeom prst="rect">
            <a:avLst/>
          </a:prstGeom>
        </p:spPr>
      </p:pic>
      <p:pic>
        <p:nvPicPr>
          <p:cNvPr id="25" name="Graphic 24" descr="Ear with solid fill">
            <a:extLst>
              <a:ext uri="{FF2B5EF4-FFF2-40B4-BE49-F238E27FC236}">
                <a16:creationId xmlns:a16="http://schemas.microsoft.com/office/drawing/2014/main" id="{53B58152-C333-C988-EA45-EFCD970B3FB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89590" y="5117246"/>
            <a:ext cx="550370" cy="550370"/>
          </a:xfrm>
          <a:prstGeom prst="rect">
            <a:avLst/>
          </a:prstGeom>
        </p:spPr>
      </p:pic>
      <p:pic>
        <p:nvPicPr>
          <p:cNvPr id="26" name="Graphic 25" descr="Ear with solid fill">
            <a:extLst>
              <a:ext uri="{FF2B5EF4-FFF2-40B4-BE49-F238E27FC236}">
                <a16:creationId xmlns:a16="http://schemas.microsoft.com/office/drawing/2014/main" id="{630DDA66-0E56-B34B-BA39-623559B9FA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20948" y="4853201"/>
            <a:ext cx="550370" cy="550370"/>
          </a:xfrm>
          <a:prstGeom prst="rect">
            <a:avLst/>
          </a:prstGeom>
        </p:spPr>
      </p:pic>
      <p:pic>
        <p:nvPicPr>
          <p:cNvPr id="5" name="Graphic 4" descr="Books with solid fill">
            <a:extLst>
              <a:ext uri="{FF2B5EF4-FFF2-40B4-BE49-F238E27FC236}">
                <a16:creationId xmlns:a16="http://schemas.microsoft.com/office/drawing/2014/main" id="{C4C105D7-746F-18EB-A51B-C61D14DE906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30324" y="3394769"/>
            <a:ext cx="490587" cy="490587"/>
          </a:xfrm>
          <a:prstGeom prst="rect">
            <a:avLst/>
          </a:prstGeom>
        </p:spPr>
      </p:pic>
      <p:pic>
        <p:nvPicPr>
          <p:cNvPr id="12" name="Graphic 11" descr="Books with solid fill">
            <a:extLst>
              <a:ext uri="{FF2B5EF4-FFF2-40B4-BE49-F238E27FC236}">
                <a16:creationId xmlns:a16="http://schemas.microsoft.com/office/drawing/2014/main" id="{14F4AC38-6C4B-0317-68EE-BCC7DE0D8F0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409464" y="4333324"/>
            <a:ext cx="490587" cy="490587"/>
          </a:xfrm>
          <a:prstGeom prst="rect">
            <a:avLst/>
          </a:prstGeom>
        </p:spPr>
      </p:pic>
      <p:pic>
        <p:nvPicPr>
          <p:cNvPr id="14" name="Graphic 13" descr="Books with solid fill">
            <a:extLst>
              <a:ext uri="{FF2B5EF4-FFF2-40B4-BE49-F238E27FC236}">
                <a16:creationId xmlns:a16="http://schemas.microsoft.com/office/drawing/2014/main" id="{F401C3A2-3E71-DAB2-6118-FA19E724DAE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898626" y="4903594"/>
            <a:ext cx="490587" cy="490587"/>
          </a:xfrm>
          <a:prstGeom prst="rect">
            <a:avLst/>
          </a:prstGeom>
        </p:spPr>
      </p:pic>
      <p:pic>
        <p:nvPicPr>
          <p:cNvPr id="21" name="Graphic 20" descr="Books with solid fill">
            <a:extLst>
              <a:ext uri="{FF2B5EF4-FFF2-40B4-BE49-F238E27FC236}">
                <a16:creationId xmlns:a16="http://schemas.microsoft.com/office/drawing/2014/main" id="{F59E7D5B-93BE-4E0F-FD46-E0905C03403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923167" y="3458181"/>
            <a:ext cx="490587" cy="490587"/>
          </a:xfrm>
          <a:prstGeom prst="rect">
            <a:avLst/>
          </a:prstGeom>
        </p:spPr>
      </p:pic>
    </p:spTree>
    <p:extLst>
      <p:ext uri="{BB962C8B-B14F-4D97-AF65-F5344CB8AC3E}">
        <p14:creationId xmlns:p14="http://schemas.microsoft.com/office/powerpoint/2010/main" val="9652658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now know what will solve your challenge, 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b="1" dirty="0"/>
              <a:t>It is time to write down what did you learn?</a:t>
            </a:r>
            <a:endParaRPr lang="en-US" b="1" dirty="0"/>
          </a:p>
          <a:p>
            <a:endParaRPr lang="en-US" dirty="0"/>
          </a:p>
        </p:txBody>
      </p:sp>
    </p:spTree>
    <p:extLst>
      <p:ext uri="{BB962C8B-B14F-4D97-AF65-F5344CB8AC3E}">
        <p14:creationId xmlns:p14="http://schemas.microsoft.com/office/powerpoint/2010/main" val="3777945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hr-BA" sz="2800" b="0" dirty="0"/>
              <a:t>Learning through a challenge</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319735" cy="2010567"/>
          </a:xfrm>
        </p:spPr>
        <p:txBody>
          <a:bodyPr lIns="91440" tIns="45720" rIns="91440" bIns="45720" anchor="t">
            <a:normAutofit/>
          </a:bodyPr>
          <a:lstStyle/>
          <a:p>
            <a:r>
              <a:rPr lang="en-IE" sz="4000" b="1" dirty="0"/>
              <a:t>Empathise with diverse community</a:t>
            </a:r>
            <a:endParaRPr lang="en-IE" sz="4000" b="1" dirty="0">
              <a:cs typeface="Calibri"/>
            </a:endParaRP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145533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29354" y="1091158"/>
            <a:ext cx="5290694" cy="3025975"/>
          </a:xfrm>
        </p:spPr>
        <p:txBody>
          <a:bodyPr lIns="91440" tIns="45720" rIns="91440" bIns="45720" anchor="t"/>
          <a:lstStyle/>
          <a:p>
            <a:pPr marL="0" indent="0"/>
            <a:r>
              <a:rPr lang="en-GB" dirty="0">
                <a:ea typeface="Calibri"/>
                <a:cs typeface="Calibri"/>
              </a:rPr>
              <a:t>In the context of this course, to observe is to watch carefully the way something happens or the way someone does something  in order to learn more about it. To observe means to notice or view something, with attention to detail. Observation can be a way to gather information that can lead to understanding. </a:t>
            </a:r>
          </a:p>
          <a:p>
            <a:pPr marL="0" indent="0"/>
            <a:r>
              <a:rPr lang="en-GB" dirty="0">
                <a:ea typeface="Calibri"/>
                <a:cs typeface="Calibri"/>
              </a:rPr>
              <a:t>For example, scientists observe the world around them in order to learn more about it and gain a better understanding.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29718" y="465784"/>
            <a:ext cx="5466282" cy="992652"/>
          </a:xfrm>
        </p:spPr>
        <p:txBody>
          <a:bodyPr lIns="91440" tIns="45720" rIns="91440" bIns="45720" anchor="t">
            <a:noAutofit/>
          </a:bodyPr>
          <a:lstStyle/>
          <a:p>
            <a:r>
              <a:rPr lang="en-IE" dirty="0">
                <a:ea typeface="Calibri"/>
                <a:cs typeface="Calibri"/>
              </a:rPr>
              <a:t>The Power of Observation</a:t>
            </a: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8" name="Picture Placeholder 7" descr="A brown eye with eyelashes and a black background&#10;&#10;Description automatically generated">
            <a:extLst>
              <a:ext uri="{FF2B5EF4-FFF2-40B4-BE49-F238E27FC236}">
                <a16:creationId xmlns:a16="http://schemas.microsoft.com/office/drawing/2014/main" id="{A0E828AC-FE1E-AC0A-E161-CA71B1C897E7}"/>
              </a:ext>
            </a:extLst>
          </p:cNvPr>
          <p:cNvPicPr>
            <a:picLocks noGrp="1" noChangeAspect="1"/>
          </p:cNvPicPr>
          <p:nvPr>
            <p:ph type="pic" sz="quarter" idx="4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771" b="8771"/>
          <a:stretch>
            <a:fillRect/>
          </a:stretch>
        </p:blipFill>
        <p:spPr>
          <a:xfrm>
            <a:off x="6551579" y="1310199"/>
            <a:ext cx="5646737" cy="4656137"/>
          </a:xfrm>
        </p:spPr>
      </p:pic>
    </p:spTree>
    <p:extLst>
      <p:ext uri="{BB962C8B-B14F-4D97-AF65-F5344CB8AC3E}">
        <p14:creationId xmlns:p14="http://schemas.microsoft.com/office/powerpoint/2010/main" val="1756567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60351" y="1882894"/>
            <a:ext cx="4867011" cy="3025975"/>
          </a:xfrm>
        </p:spPr>
        <p:txBody>
          <a:bodyPr/>
          <a:lstStyle/>
          <a:p>
            <a:r>
              <a:rPr lang="hr-BA" dirty="0"/>
              <a:t>Design thinking includes different main steps. </a:t>
            </a:r>
          </a:p>
          <a:p>
            <a:r>
              <a:rPr lang="hr-BA" dirty="0"/>
              <a:t>The first step is Empathy.</a:t>
            </a:r>
          </a:p>
          <a:p>
            <a:r>
              <a:rPr lang="hr-BA" dirty="0"/>
              <a:t>Empathy consists in getting to know the humans for who solutions are made.</a:t>
            </a:r>
          </a:p>
          <a:p>
            <a:r>
              <a:rPr lang="hr-BA" dirty="0"/>
              <a:t>Understanding needs, feelings and pinpoints of a given population.</a:t>
            </a:r>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lIns="91440" tIns="45720" rIns="91440" bIns="45720" anchor="t">
            <a:noAutofit/>
          </a:bodyPr>
          <a:lstStyle/>
          <a:p>
            <a:r>
              <a:rPr lang="en-IE" dirty="0"/>
              <a:t>Empathy</a:t>
            </a:r>
            <a:endParaRPr lang="en-IE" dirty="0">
              <a:cs typeface="Calibri"/>
            </a:endParaRPr>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63509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24405" y="1737487"/>
            <a:ext cx="5271595" cy="3025975"/>
          </a:xfrm>
        </p:spPr>
        <p:txBody>
          <a:bodyPr lIns="91440" tIns="45720" rIns="91440" bIns="45720" anchor="t"/>
          <a:lstStyle/>
          <a:p>
            <a:pPr algn="just"/>
            <a:r>
              <a:rPr lang="en-IE" sz="2000" dirty="0"/>
              <a:t>In this module we will focus on diverse community.</a:t>
            </a:r>
            <a:endParaRPr lang="en-IE" sz="2000" dirty="0">
              <a:cs typeface="Calibri"/>
            </a:endParaRPr>
          </a:p>
          <a:p>
            <a:pPr algn="just"/>
            <a:r>
              <a:rPr lang="en-IE" sz="2000" dirty="0"/>
              <a:t>By diverse community we consider people coming of different social background, age, gender, race, culture, habits, religion, point of views etc.</a:t>
            </a:r>
            <a:endParaRPr lang="en-IE" sz="2000" dirty="0">
              <a:cs typeface="Calibri"/>
            </a:endParaRPr>
          </a:p>
          <a:p>
            <a:pPr algn="just"/>
            <a:r>
              <a:rPr lang="en-IE" sz="2000" dirty="0"/>
              <a:t>This module will support learners in knowing how to empathise with diverse community through tools. </a:t>
            </a:r>
            <a:endParaRPr lang="en-IE" sz="2000" dirty="0">
              <a:cs typeface="Calibri"/>
            </a:endParaRPr>
          </a:p>
          <a:p>
            <a:pPr algn="just"/>
            <a:r>
              <a:rPr lang="en-IE" sz="2000" dirty="0"/>
              <a:t>Diversity can be the key to have a comprehensive approach to find solutions that answers common needs.</a:t>
            </a:r>
            <a:endParaRPr lang="en-IE" sz="2000" dirty="0">
              <a:cs typeface="Calibri"/>
            </a:endParaRP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55740" y="465784"/>
            <a:ext cx="4990998" cy="992652"/>
          </a:xfrm>
        </p:spPr>
        <p:txBody>
          <a:bodyPr lIns="91440" tIns="45720" rIns="91440" bIns="45720" anchor="t">
            <a:noAutofit/>
          </a:bodyPr>
          <a:lstStyle/>
          <a:p>
            <a:r>
              <a:rPr lang="en-IE" dirty="0"/>
              <a:t>How to Empathise with Diverse Community</a:t>
            </a:r>
            <a:endParaRPr lang="en-IE" dirty="0">
              <a:cs typeface="Calibri"/>
            </a:endParaRP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7" name="Espace réservé pour une image  6">
            <a:extLst>
              <a:ext uri="{FF2B5EF4-FFF2-40B4-BE49-F238E27FC236}">
                <a16:creationId xmlns:a16="http://schemas.microsoft.com/office/drawing/2014/main" id="{566D749A-5695-1117-1282-A85741AA53ED}"/>
              </a:ext>
            </a:extLst>
          </p:cNvPr>
          <p:cNvSpPr>
            <a:spLocks noGrp="1"/>
          </p:cNvSpPr>
          <p:nvPr>
            <p:ph type="pic" sz="quarter" idx="42"/>
          </p:nvPr>
        </p:nvSpPr>
        <p:spPr/>
        <p:txBody>
          <a:bodyPr/>
          <a:lstStyle/>
          <a:p>
            <a:endParaRPr lang="en-IE"/>
          </a:p>
        </p:txBody>
      </p:sp>
      <p:pic>
        <p:nvPicPr>
          <p:cNvPr id="8" name="Picture Placeholder 20">
            <a:extLst>
              <a:ext uri="{FF2B5EF4-FFF2-40B4-BE49-F238E27FC236}">
                <a16:creationId xmlns:a16="http://schemas.microsoft.com/office/drawing/2014/main" id="{5E9AF1C7-B155-14CB-0CC8-E9CD4388FC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781"/>
          <a:stretch/>
        </p:blipFill>
        <p:spPr>
          <a:xfrm rot="10800000" flipV="1">
            <a:off x="6578512" y="1435938"/>
            <a:ext cx="5646739" cy="465613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spTree>
    <p:extLst>
      <p:ext uri="{BB962C8B-B14F-4D97-AF65-F5344CB8AC3E}">
        <p14:creationId xmlns:p14="http://schemas.microsoft.com/office/powerpoint/2010/main" val="474185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798605" y="1882894"/>
            <a:ext cx="5635446" cy="3291086"/>
          </a:xfrm>
        </p:spPr>
        <p:txBody>
          <a:bodyPr/>
          <a:lstStyle/>
          <a:p>
            <a:r>
              <a:rPr lang="hr-BA" dirty="0"/>
              <a:t>In this example you can see an introduction on Empathy, an important first step.</a:t>
            </a:r>
          </a:p>
          <a:p>
            <a:endParaRPr lang="hr-BA" dirty="0"/>
          </a:p>
          <a:p>
            <a:r>
              <a:rPr lang="hr-BA" dirty="0"/>
              <a:t>Click on the right to watch the video</a:t>
            </a:r>
          </a:p>
          <a:p>
            <a:endParaRPr lang="hr-BA" dirty="0"/>
          </a:p>
          <a:p>
            <a:r>
              <a:rPr lang="hr-BA" dirty="0"/>
              <a:t>”Dropping assumptions” is an essential ingredient regarding diverse community. The less bias you have the better.</a:t>
            </a:r>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p:txBody>
          <a:bodyPr/>
          <a:lstStyle/>
          <a:p>
            <a:r>
              <a:rPr lang="hr-BA" dirty="0"/>
              <a:t>How it looks like?</a:t>
            </a:r>
            <a:endParaRPr lang="en-US" dirty="0"/>
          </a:p>
          <a:p>
            <a:endParaRPr lang="en-US" dirty="0"/>
          </a:p>
        </p:txBody>
      </p:sp>
      <p:pic>
        <p:nvPicPr>
          <p:cNvPr id="9" name="Espace réservé pour une image  8" descr="Une image contenant texte&#10;&#10;Description générée automatiquement">
            <a:hlinkClick r:id="rId2"/>
            <a:extLst>
              <a:ext uri="{FF2B5EF4-FFF2-40B4-BE49-F238E27FC236}">
                <a16:creationId xmlns:a16="http://schemas.microsoft.com/office/drawing/2014/main" id="{AD62166D-9396-6D64-83B3-FE778A18CC7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034" r="13034"/>
          <a:stretch>
            <a:fillRect/>
          </a:stretch>
        </p:blipFill>
        <p:spPr>
          <a:xfrm>
            <a:off x="7065818" y="1386568"/>
            <a:ext cx="5126182" cy="3909665"/>
          </a:xfrm>
          <a:prstGeom prst="rect">
            <a:avLst/>
          </a:prstGeom>
        </p:spPr>
      </p:pic>
    </p:spTree>
    <p:extLst>
      <p:ext uri="{BB962C8B-B14F-4D97-AF65-F5344CB8AC3E}">
        <p14:creationId xmlns:p14="http://schemas.microsoft.com/office/powerpoint/2010/main" val="2155738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fontScale="92500" lnSpcReduction="20000"/>
          </a:bodyPr>
          <a:lstStyle/>
          <a:p>
            <a:r>
              <a:rPr lang="hr-BA" dirty="0"/>
              <a:t>In the boots of an anthropologist, journalist or sociologist, just for a bit – get to know your community in its entirety!</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315668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20364" y="2789971"/>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30859" y="2789971"/>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2"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396920" y="2682797"/>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3567957" y="4411067"/>
            <a:ext cx="24668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can I understand better how my community behave daily?</a:t>
            </a:r>
          </a:p>
        </p:txBody>
      </p:sp>
      <p:sp>
        <p:nvSpPr>
          <p:cNvPr id="556" name="CuadroTexto 555"/>
          <p:cNvSpPr txBox="1"/>
          <p:nvPr/>
        </p:nvSpPr>
        <p:spPr>
          <a:xfrm>
            <a:off x="6273985" y="4621244"/>
            <a:ext cx="24835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BA" sz="2000" b="1" dirty="0">
                <a:solidFill>
                  <a:srgbClr val="FFFFFF"/>
                </a:solidFill>
                <a:latin typeface="Calibri" panose="020F0502020204030204" pitchFamily="34" charset="0"/>
                <a:ea typeface="Lato" charset="0"/>
                <a:cs typeface="Calibri" panose="020F0502020204030204" pitchFamily="34" charset="0"/>
              </a:rPr>
              <a:t>How can I acknowledge</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their feelings ?</a:t>
            </a:r>
            <a:endParaRPr lang="hr-BA" sz="2000" b="1" dirty="0">
              <a:solidFill>
                <a:srgbClr val="FFFFFF"/>
              </a:solidFill>
              <a:latin typeface="Calibri" panose="020F0502020204030204" pitchFamily="34" charset="0"/>
              <a:ea typeface="Lato" charset="0"/>
              <a:cs typeface="Calibri" panose="020F0502020204030204" pitchFamily="34" charset="0"/>
            </a:endParaRPr>
          </a:p>
        </p:txBody>
      </p:sp>
      <p:sp>
        <p:nvSpPr>
          <p:cNvPr id="558" name="CuadroTexto 557"/>
          <p:cNvSpPr txBox="1"/>
          <p:nvPr/>
        </p:nvSpPr>
        <p:spPr>
          <a:xfrm>
            <a:off x="854695" y="4457748"/>
            <a:ext cx="25130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can I find existing information on my community ?</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0" name="CuadroTexto 559"/>
          <p:cNvSpPr txBox="1"/>
          <p:nvPr/>
        </p:nvSpPr>
        <p:spPr>
          <a:xfrm>
            <a:off x="8824210" y="4589375"/>
            <a:ext cx="251309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Do I have enough information to represent the situation?</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p:txBody>
          <a:bodyPr lIns="91440" tIns="45720" rIns="91440" bIns="45720" anchor="t">
            <a:noAutofit/>
          </a:bodyPr>
          <a:lstStyle/>
          <a:p>
            <a:r>
              <a:rPr lang="hr-BA" dirty="0"/>
              <a:t>Let’s think about how</a:t>
            </a:r>
            <a:r>
              <a:rPr lang="hr-BA" u="sng" dirty="0"/>
              <a:t> to </a:t>
            </a:r>
            <a:r>
              <a:rPr lang="hr-BA" u="sng" dirty="0" err="1"/>
              <a:t>empathise</a:t>
            </a:r>
            <a:r>
              <a:rPr lang="hr-BA" u="sng" dirty="0"/>
              <a:t> </a:t>
            </a:r>
            <a:r>
              <a:rPr lang="hr-BA" u="sng" dirty="0" err="1"/>
              <a:t>with</a:t>
            </a:r>
            <a:r>
              <a:rPr lang="hr-BA" u="sng" dirty="0"/>
              <a:t> a diverse community</a:t>
            </a:r>
          </a:p>
          <a:p>
            <a:endParaRPr lang="hr-BA" u="sng" dirty="0"/>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4520358" y="3104257"/>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43" name="Graphic 3">
            <a:extLst>
              <a:ext uri="{FF2B5EF4-FFF2-40B4-BE49-F238E27FC236}">
                <a16:creationId xmlns:a16="http://schemas.microsoft.com/office/drawing/2014/main" id="{FCEB8F7B-C9FC-5227-04AB-C5147AA0437B}"/>
              </a:ext>
            </a:extLst>
          </p:cNvPr>
          <p:cNvGrpSpPr/>
          <p:nvPr/>
        </p:nvGrpSpPr>
        <p:grpSpPr>
          <a:xfrm>
            <a:off x="7032572" y="3141664"/>
            <a:ext cx="837349" cy="785687"/>
            <a:chOff x="6615628" y="2116894"/>
            <a:chExt cx="1066935" cy="1001108"/>
          </a:xfrm>
          <a:solidFill>
            <a:schemeClr val="bg1"/>
          </a:solidFill>
        </p:grpSpPr>
        <p:sp>
          <p:nvSpPr>
            <p:cNvPr id="44" name="Freeform 1128">
              <a:extLst>
                <a:ext uri="{FF2B5EF4-FFF2-40B4-BE49-F238E27FC236}">
                  <a16:creationId xmlns:a16="http://schemas.microsoft.com/office/drawing/2014/main" id="{1C13703F-4D3F-2600-7A3A-6C306D13A863}"/>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5" name="Graphic 3">
              <a:extLst>
                <a:ext uri="{FF2B5EF4-FFF2-40B4-BE49-F238E27FC236}">
                  <a16:creationId xmlns:a16="http://schemas.microsoft.com/office/drawing/2014/main" id="{84446706-0AAF-A254-F77F-A93DBC3881C1}"/>
                </a:ext>
              </a:extLst>
            </p:cNvPr>
            <p:cNvGrpSpPr/>
            <p:nvPr/>
          </p:nvGrpSpPr>
          <p:grpSpPr>
            <a:xfrm>
              <a:off x="6615628" y="2116894"/>
              <a:ext cx="1066935" cy="1001108"/>
              <a:chOff x="6615628" y="2116894"/>
              <a:chExt cx="1066935" cy="1001108"/>
            </a:xfrm>
            <a:grpFill/>
          </p:grpSpPr>
          <p:sp>
            <p:nvSpPr>
              <p:cNvPr id="46" name="Freeform 1130">
                <a:extLst>
                  <a:ext uri="{FF2B5EF4-FFF2-40B4-BE49-F238E27FC236}">
                    <a16:creationId xmlns:a16="http://schemas.microsoft.com/office/drawing/2014/main" id="{36F4881D-E2F9-A9F2-61E5-38B73C7927EE}"/>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7" name="Freeform 1131">
                <a:extLst>
                  <a:ext uri="{FF2B5EF4-FFF2-40B4-BE49-F238E27FC236}">
                    <a16:creationId xmlns:a16="http://schemas.microsoft.com/office/drawing/2014/main" id="{0F408402-4015-4EEE-4D96-04A13DB8F388}"/>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9" name="Freeform 1132">
                <a:extLst>
                  <a:ext uri="{FF2B5EF4-FFF2-40B4-BE49-F238E27FC236}">
                    <a16:creationId xmlns:a16="http://schemas.microsoft.com/office/drawing/2014/main" id="{1FB3DCE5-3B4E-8EC7-4A67-BB10A8D14BEC}"/>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0" name="Freeform 1133">
                <a:extLst>
                  <a:ext uri="{FF2B5EF4-FFF2-40B4-BE49-F238E27FC236}">
                    <a16:creationId xmlns:a16="http://schemas.microsoft.com/office/drawing/2014/main" id="{D652B56E-6FC4-19AE-9B6A-E740E060798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1" name="Freeform 1134">
                <a:extLst>
                  <a:ext uri="{FF2B5EF4-FFF2-40B4-BE49-F238E27FC236}">
                    <a16:creationId xmlns:a16="http://schemas.microsoft.com/office/drawing/2014/main" id="{896C6611-EDFE-9127-8763-B7A33DBF656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 name="Freeform 1135">
                <a:extLst>
                  <a:ext uri="{FF2B5EF4-FFF2-40B4-BE49-F238E27FC236}">
                    <a16:creationId xmlns:a16="http://schemas.microsoft.com/office/drawing/2014/main" id="{2668A744-661D-A8B1-991B-60B8F6F9CF8E}"/>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Freeform 1136">
                <a:extLst>
                  <a:ext uri="{FF2B5EF4-FFF2-40B4-BE49-F238E27FC236}">
                    <a16:creationId xmlns:a16="http://schemas.microsoft.com/office/drawing/2014/main" id="{9F270EC6-4EB0-1E3C-3558-A4ADFBD1E75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4" name="Freeform 1137">
                <a:extLst>
                  <a:ext uri="{FF2B5EF4-FFF2-40B4-BE49-F238E27FC236}">
                    <a16:creationId xmlns:a16="http://schemas.microsoft.com/office/drawing/2014/main" id="{723E184F-38D9-D391-58D3-8DDB15C5E4A5}"/>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 name="Freeform 1138">
                <a:extLst>
                  <a:ext uri="{FF2B5EF4-FFF2-40B4-BE49-F238E27FC236}">
                    <a16:creationId xmlns:a16="http://schemas.microsoft.com/office/drawing/2014/main" id="{0AC3B0FA-7FF7-B4ED-7853-8ACB5232252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6" name="Freeform 1139">
                <a:extLst>
                  <a:ext uri="{FF2B5EF4-FFF2-40B4-BE49-F238E27FC236}">
                    <a16:creationId xmlns:a16="http://schemas.microsoft.com/office/drawing/2014/main" id="{1E2321BF-3A6A-419B-3038-9716F08D1FBA}"/>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7" name="Freeform 1140">
                <a:extLst>
                  <a:ext uri="{FF2B5EF4-FFF2-40B4-BE49-F238E27FC236}">
                    <a16:creationId xmlns:a16="http://schemas.microsoft.com/office/drawing/2014/main" id="{B17EFE76-D0E6-1E07-B2E2-9C97E598DAF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8" name="Freeform 1141">
                <a:extLst>
                  <a:ext uri="{FF2B5EF4-FFF2-40B4-BE49-F238E27FC236}">
                    <a16:creationId xmlns:a16="http://schemas.microsoft.com/office/drawing/2014/main" id="{31BE796B-FBD1-D7FD-5694-6E5EB79BC810}"/>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9875286" y="3096560"/>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1664500" y="3078639"/>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551632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6" y="1533725"/>
            <a:ext cx="2334470" cy="4163654"/>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80987" y="1921931"/>
            <a:ext cx="2334470" cy="4077717"/>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08674" y="1764875"/>
            <a:ext cx="2334470" cy="4234773"/>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p:txBody>
          <a:bodyPr/>
          <a:lstStyle/>
          <a:p>
            <a:r>
              <a:rPr lang="hr-BA" dirty="0"/>
              <a:t>Tips and Hints</a:t>
            </a:r>
            <a:endParaRPr lang="en-US" dirty="0"/>
          </a:p>
        </p:txBody>
      </p:sp>
      <p:sp>
        <p:nvSpPr>
          <p:cNvPr id="51" name="CuadroTexto 553">
            <a:extLst>
              <a:ext uri="{FF2B5EF4-FFF2-40B4-BE49-F238E27FC236}">
                <a16:creationId xmlns:a16="http://schemas.microsoft.com/office/drawing/2014/main" id="{B37FB18C-4B0E-E8E8-014D-7D073460B019}"/>
              </a:ext>
            </a:extLst>
          </p:cNvPr>
          <p:cNvSpPr txBox="1"/>
          <p:nvPr/>
        </p:nvSpPr>
        <p:spPr>
          <a:xfrm>
            <a:off x="1097843" y="572597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grpSp>
        <p:nvGrpSpPr>
          <p:cNvPr id="55" name="Graphic 3">
            <a:extLst>
              <a:ext uri="{FF2B5EF4-FFF2-40B4-BE49-F238E27FC236}">
                <a16:creationId xmlns:a16="http://schemas.microsoft.com/office/drawing/2014/main" id="{24FDC6B6-136A-13D0-EDD7-92247A8B0266}"/>
              </a:ext>
            </a:extLst>
          </p:cNvPr>
          <p:cNvGrpSpPr/>
          <p:nvPr/>
        </p:nvGrpSpPr>
        <p:grpSpPr>
          <a:xfrm>
            <a:off x="5099242" y="5184479"/>
            <a:ext cx="632992" cy="714294"/>
            <a:chOff x="4643578" y="432838"/>
            <a:chExt cx="1028134" cy="1160188"/>
          </a:xfrm>
          <a:solidFill>
            <a:schemeClr val="bg1"/>
          </a:solidFill>
        </p:grpSpPr>
        <p:sp>
          <p:nvSpPr>
            <p:cNvPr id="56" name="Freeform 1033">
              <a:extLst>
                <a:ext uri="{FF2B5EF4-FFF2-40B4-BE49-F238E27FC236}">
                  <a16:creationId xmlns:a16="http://schemas.microsoft.com/office/drawing/2014/main" id="{F7F5ACDA-AA27-3B70-2BB3-C7C2AFF9DAF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7" name="Graphic 3">
              <a:extLst>
                <a:ext uri="{FF2B5EF4-FFF2-40B4-BE49-F238E27FC236}">
                  <a16:creationId xmlns:a16="http://schemas.microsoft.com/office/drawing/2014/main" id="{50E8265B-8DFC-A6A1-854E-12831A8FA653}"/>
                </a:ext>
              </a:extLst>
            </p:cNvPr>
            <p:cNvGrpSpPr/>
            <p:nvPr/>
          </p:nvGrpSpPr>
          <p:grpSpPr>
            <a:xfrm>
              <a:off x="4643578" y="432838"/>
              <a:ext cx="1028134" cy="1160188"/>
              <a:chOff x="4643578" y="432838"/>
              <a:chExt cx="1028134" cy="1160188"/>
            </a:xfrm>
            <a:grpFill/>
          </p:grpSpPr>
          <p:sp>
            <p:nvSpPr>
              <p:cNvPr id="58" name="Freeform 1035">
                <a:extLst>
                  <a:ext uri="{FF2B5EF4-FFF2-40B4-BE49-F238E27FC236}">
                    <a16:creationId xmlns:a16="http://schemas.microsoft.com/office/drawing/2014/main" id="{BCE117BE-1D48-13D9-8FD8-CF47D5E3218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9" name="Graphic 3">
                <a:extLst>
                  <a:ext uri="{FF2B5EF4-FFF2-40B4-BE49-F238E27FC236}">
                    <a16:creationId xmlns:a16="http://schemas.microsoft.com/office/drawing/2014/main" id="{8B078D21-278F-3FDD-9D7D-F32C03C84A12}"/>
                  </a:ext>
                </a:extLst>
              </p:cNvPr>
              <p:cNvGrpSpPr/>
              <p:nvPr/>
            </p:nvGrpSpPr>
            <p:grpSpPr>
              <a:xfrm>
                <a:off x="4643578" y="432838"/>
                <a:ext cx="1028134" cy="1160188"/>
                <a:chOff x="4643578" y="432838"/>
                <a:chExt cx="1028134" cy="1160188"/>
              </a:xfrm>
              <a:grpFill/>
            </p:grpSpPr>
            <p:sp>
              <p:nvSpPr>
                <p:cNvPr id="60" name="Freeform 1037">
                  <a:extLst>
                    <a:ext uri="{FF2B5EF4-FFF2-40B4-BE49-F238E27FC236}">
                      <a16:creationId xmlns:a16="http://schemas.microsoft.com/office/drawing/2014/main" id="{011A6384-BE82-9203-0D0B-AAE001860DC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1038">
                  <a:extLst>
                    <a:ext uri="{FF2B5EF4-FFF2-40B4-BE49-F238E27FC236}">
                      <a16:creationId xmlns:a16="http://schemas.microsoft.com/office/drawing/2014/main" id="{2A248B52-6BBC-49EE-D2F5-06980DA02D9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62" name="Graphic 3">
            <a:extLst>
              <a:ext uri="{FF2B5EF4-FFF2-40B4-BE49-F238E27FC236}">
                <a16:creationId xmlns:a16="http://schemas.microsoft.com/office/drawing/2014/main" id="{16FA85A4-55B8-320A-B62A-090FFC3FB99D}"/>
              </a:ext>
            </a:extLst>
          </p:cNvPr>
          <p:cNvGrpSpPr/>
          <p:nvPr/>
        </p:nvGrpSpPr>
        <p:grpSpPr>
          <a:xfrm>
            <a:off x="7628598" y="4371033"/>
            <a:ext cx="686308" cy="643965"/>
            <a:chOff x="6615628" y="2116894"/>
            <a:chExt cx="1066935" cy="1001108"/>
          </a:xfrm>
          <a:solidFill>
            <a:schemeClr val="bg1"/>
          </a:solidFill>
        </p:grpSpPr>
        <p:sp>
          <p:nvSpPr>
            <p:cNvPr id="63" name="Freeform 1128">
              <a:extLst>
                <a:ext uri="{FF2B5EF4-FFF2-40B4-BE49-F238E27FC236}">
                  <a16:creationId xmlns:a16="http://schemas.microsoft.com/office/drawing/2014/main" id="{67DB21CE-F046-A3DB-B861-FF1B465A364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5" name="Graphic 3">
              <a:extLst>
                <a:ext uri="{FF2B5EF4-FFF2-40B4-BE49-F238E27FC236}">
                  <a16:creationId xmlns:a16="http://schemas.microsoft.com/office/drawing/2014/main" id="{8F45632F-FD23-32D1-640C-9CE7B13B0785}"/>
                </a:ext>
              </a:extLst>
            </p:cNvPr>
            <p:cNvGrpSpPr/>
            <p:nvPr/>
          </p:nvGrpSpPr>
          <p:grpSpPr>
            <a:xfrm>
              <a:off x="6615628" y="2116894"/>
              <a:ext cx="1066935" cy="1001108"/>
              <a:chOff x="6615628" y="2116894"/>
              <a:chExt cx="1066935" cy="1001108"/>
            </a:xfrm>
            <a:grpFill/>
          </p:grpSpPr>
          <p:sp>
            <p:nvSpPr>
              <p:cNvPr id="66" name="Freeform 1130">
                <a:extLst>
                  <a:ext uri="{FF2B5EF4-FFF2-40B4-BE49-F238E27FC236}">
                    <a16:creationId xmlns:a16="http://schemas.microsoft.com/office/drawing/2014/main" id="{A359A1D6-F12D-9033-0BD9-3F3FBF845485}"/>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1131">
                <a:extLst>
                  <a:ext uri="{FF2B5EF4-FFF2-40B4-BE49-F238E27FC236}">
                    <a16:creationId xmlns:a16="http://schemas.microsoft.com/office/drawing/2014/main" id="{F557134A-4A5A-9651-AF83-ECF8BCE4CFB4}"/>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1132">
                <a:extLst>
                  <a:ext uri="{FF2B5EF4-FFF2-40B4-BE49-F238E27FC236}">
                    <a16:creationId xmlns:a16="http://schemas.microsoft.com/office/drawing/2014/main" id="{187C77F0-DD3F-1006-A662-EF40FD78C9C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1133">
                <a:extLst>
                  <a:ext uri="{FF2B5EF4-FFF2-40B4-BE49-F238E27FC236}">
                    <a16:creationId xmlns:a16="http://schemas.microsoft.com/office/drawing/2014/main" id="{0CFC76AA-A57F-A3F8-7CCE-E434A2CED52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1134">
                <a:extLst>
                  <a:ext uri="{FF2B5EF4-FFF2-40B4-BE49-F238E27FC236}">
                    <a16:creationId xmlns:a16="http://schemas.microsoft.com/office/drawing/2014/main" id="{8AF0511D-5BDB-D3CA-BA07-355BD47E26D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1135">
                <a:extLst>
                  <a:ext uri="{FF2B5EF4-FFF2-40B4-BE49-F238E27FC236}">
                    <a16:creationId xmlns:a16="http://schemas.microsoft.com/office/drawing/2014/main" id="{97F8C53E-22B9-C594-21B3-1ADE7AAB482D}"/>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1136">
                <a:extLst>
                  <a:ext uri="{FF2B5EF4-FFF2-40B4-BE49-F238E27FC236}">
                    <a16:creationId xmlns:a16="http://schemas.microsoft.com/office/drawing/2014/main" id="{2C03B115-91C1-A473-E1EE-EA607BD58546}"/>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1137">
                <a:extLst>
                  <a:ext uri="{FF2B5EF4-FFF2-40B4-BE49-F238E27FC236}">
                    <a16:creationId xmlns:a16="http://schemas.microsoft.com/office/drawing/2014/main" id="{2BF03A2D-C92A-0A80-BEBE-FE354281D57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1138">
                <a:extLst>
                  <a:ext uri="{FF2B5EF4-FFF2-40B4-BE49-F238E27FC236}">
                    <a16:creationId xmlns:a16="http://schemas.microsoft.com/office/drawing/2014/main" id="{505A31CF-CD4A-FFA5-91B0-D8A109E0722F}"/>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1139">
                <a:extLst>
                  <a:ext uri="{FF2B5EF4-FFF2-40B4-BE49-F238E27FC236}">
                    <a16:creationId xmlns:a16="http://schemas.microsoft.com/office/drawing/2014/main" id="{1394694C-0591-9BCD-6F8B-C19865B225B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1140">
                <a:extLst>
                  <a:ext uri="{FF2B5EF4-FFF2-40B4-BE49-F238E27FC236}">
                    <a16:creationId xmlns:a16="http://schemas.microsoft.com/office/drawing/2014/main" id="{CD2005E1-BA13-50E6-8826-6E9D4561365F}"/>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7" name="Freeform 1141">
                <a:extLst>
                  <a:ext uri="{FF2B5EF4-FFF2-40B4-BE49-F238E27FC236}">
                    <a16:creationId xmlns:a16="http://schemas.microsoft.com/office/drawing/2014/main" id="{D1E93A9E-A5A4-FB31-698C-03905396C892}"/>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8" name="Group 77">
            <a:extLst>
              <a:ext uri="{FF2B5EF4-FFF2-40B4-BE49-F238E27FC236}">
                <a16:creationId xmlns:a16="http://schemas.microsoft.com/office/drawing/2014/main" id="{C56FBCC9-24C5-2C25-7AE9-DB76EE8F419C}"/>
              </a:ext>
            </a:extLst>
          </p:cNvPr>
          <p:cNvGrpSpPr/>
          <p:nvPr/>
        </p:nvGrpSpPr>
        <p:grpSpPr>
          <a:xfrm>
            <a:off x="10539568" y="5333002"/>
            <a:ext cx="554299" cy="554203"/>
            <a:chOff x="3258209" y="1217582"/>
            <a:chExt cx="4712093" cy="4711281"/>
          </a:xfrm>
          <a:solidFill>
            <a:schemeClr val="bg1"/>
          </a:solidFill>
        </p:grpSpPr>
        <p:sp>
          <p:nvSpPr>
            <p:cNvPr id="79" name="Freeform 31">
              <a:extLst>
                <a:ext uri="{FF2B5EF4-FFF2-40B4-BE49-F238E27FC236}">
                  <a16:creationId xmlns:a16="http://schemas.microsoft.com/office/drawing/2014/main" id="{7D406049-D201-8242-0B05-90F289899E7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8C0A1233-A3DC-187A-1482-475B68FE4067}"/>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D83486BC-5EBA-5449-507C-353ECC7D810F}"/>
                </a:ext>
              </a:extLst>
            </p:cNvPr>
            <p:cNvGrpSpPr/>
            <p:nvPr/>
          </p:nvGrpSpPr>
          <p:grpSpPr>
            <a:xfrm>
              <a:off x="3258209" y="1217582"/>
              <a:ext cx="4712093" cy="4711281"/>
              <a:chOff x="3258209" y="1217582"/>
              <a:chExt cx="4712093" cy="4711281"/>
            </a:xfrm>
            <a:grpFill/>
          </p:grpSpPr>
          <p:sp>
            <p:nvSpPr>
              <p:cNvPr id="82" name="Freeform 16">
                <a:extLst>
                  <a:ext uri="{FF2B5EF4-FFF2-40B4-BE49-F238E27FC236}">
                    <a16:creationId xmlns:a16="http://schemas.microsoft.com/office/drawing/2014/main" id="{D5DA0651-2DFF-022E-B953-97D7072B8A4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18">
                <a:extLst>
                  <a:ext uri="{FF2B5EF4-FFF2-40B4-BE49-F238E27FC236}">
                    <a16:creationId xmlns:a16="http://schemas.microsoft.com/office/drawing/2014/main" id="{3F807393-77F4-2493-F979-92B65F4D6D81}"/>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4" name="Freeform 19">
                <a:extLst>
                  <a:ext uri="{FF2B5EF4-FFF2-40B4-BE49-F238E27FC236}">
                    <a16:creationId xmlns:a16="http://schemas.microsoft.com/office/drawing/2014/main" id="{C685A827-C643-19C3-B795-47A214D526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20">
                <a:extLst>
                  <a:ext uri="{FF2B5EF4-FFF2-40B4-BE49-F238E27FC236}">
                    <a16:creationId xmlns:a16="http://schemas.microsoft.com/office/drawing/2014/main" id="{A5632650-5166-4A33-1A24-C911FF44D5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6" name="Freeform 21">
                <a:extLst>
                  <a:ext uri="{FF2B5EF4-FFF2-40B4-BE49-F238E27FC236}">
                    <a16:creationId xmlns:a16="http://schemas.microsoft.com/office/drawing/2014/main" id="{E66D88F7-4DCF-3170-A134-CC8A4A84096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7" name="Freeform 22">
                <a:extLst>
                  <a:ext uri="{FF2B5EF4-FFF2-40B4-BE49-F238E27FC236}">
                    <a16:creationId xmlns:a16="http://schemas.microsoft.com/office/drawing/2014/main" id="{4B2504ED-309E-DA78-179F-C9E63992EF4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8" name="Freeform 23">
                <a:extLst>
                  <a:ext uri="{FF2B5EF4-FFF2-40B4-BE49-F238E27FC236}">
                    <a16:creationId xmlns:a16="http://schemas.microsoft.com/office/drawing/2014/main" id="{237DD15D-0EF3-98A7-256B-96832800C9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9" name="Freeform 24">
                <a:extLst>
                  <a:ext uri="{FF2B5EF4-FFF2-40B4-BE49-F238E27FC236}">
                    <a16:creationId xmlns:a16="http://schemas.microsoft.com/office/drawing/2014/main" id="{4DF553C6-3879-8E16-B761-4D1B63499EE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0" name="Freeform 25">
                <a:extLst>
                  <a:ext uri="{FF2B5EF4-FFF2-40B4-BE49-F238E27FC236}">
                    <a16:creationId xmlns:a16="http://schemas.microsoft.com/office/drawing/2014/main" id="{0DCA158D-D3B1-9B23-1228-0D5431EA0E4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1" name="Freeform 26">
                <a:extLst>
                  <a:ext uri="{FF2B5EF4-FFF2-40B4-BE49-F238E27FC236}">
                    <a16:creationId xmlns:a16="http://schemas.microsoft.com/office/drawing/2014/main" id="{7E012F8E-3041-40D8-D0DC-85DD10AC222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2" name="Freeform 27">
                <a:extLst>
                  <a:ext uri="{FF2B5EF4-FFF2-40B4-BE49-F238E27FC236}">
                    <a16:creationId xmlns:a16="http://schemas.microsoft.com/office/drawing/2014/main" id="{A39F16B2-106E-04D8-23D7-9C02A646FD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3" name="Freeform 28">
                <a:extLst>
                  <a:ext uri="{FF2B5EF4-FFF2-40B4-BE49-F238E27FC236}">
                    <a16:creationId xmlns:a16="http://schemas.microsoft.com/office/drawing/2014/main" id="{786CF0E5-0E39-7C5D-618C-FAD62B2F7B5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4" name="Freeform 29">
                <a:extLst>
                  <a:ext uri="{FF2B5EF4-FFF2-40B4-BE49-F238E27FC236}">
                    <a16:creationId xmlns:a16="http://schemas.microsoft.com/office/drawing/2014/main" id="{4F0C9BCD-B052-FD8B-0267-6DA75AFD14E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5" name="Freeform 30">
                <a:extLst>
                  <a:ext uri="{FF2B5EF4-FFF2-40B4-BE49-F238E27FC236}">
                    <a16:creationId xmlns:a16="http://schemas.microsoft.com/office/drawing/2014/main" id="{DE6B9CB2-1AE9-AF05-96AE-DAF08E096E0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96" name="Group 95">
            <a:extLst>
              <a:ext uri="{FF2B5EF4-FFF2-40B4-BE49-F238E27FC236}">
                <a16:creationId xmlns:a16="http://schemas.microsoft.com/office/drawing/2014/main" id="{5516C408-E52C-E89F-8406-C85A0130AA34}"/>
              </a:ext>
            </a:extLst>
          </p:cNvPr>
          <p:cNvGrpSpPr/>
          <p:nvPr/>
        </p:nvGrpSpPr>
        <p:grpSpPr>
          <a:xfrm>
            <a:off x="1202096" y="4780183"/>
            <a:ext cx="715103" cy="829920"/>
            <a:chOff x="8360213" y="3458151"/>
            <a:chExt cx="853935" cy="991043"/>
          </a:xfrm>
          <a:solidFill>
            <a:schemeClr val="bg1"/>
          </a:solidFill>
        </p:grpSpPr>
        <p:grpSp>
          <p:nvGrpSpPr>
            <p:cNvPr id="97" name="Graphic 2">
              <a:extLst>
                <a:ext uri="{FF2B5EF4-FFF2-40B4-BE49-F238E27FC236}">
                  <a16:creationId xmlns:a16="http://schemas.microsoft.com/office/drawing/2014/main" id="{C0B4E6F9-18D5-0E4A-7A13-1D8E6F3B3EA0}"/>
                </a:ext>
              </a:extLst>
            </p:cNvPr>
            <p:cNvGrpSpPr/>
            <p:nvPr userDrawn="1"/>
          </p:nvGrpSpPr>
          <p:grpSpPr>
            <a:xfrm>
              <a:off x="8599192" y="3595917"/>
              <a:ext cx="375982" cy="204367"/>
              <a:chOff x="2642504" y="3763150"/>
              <a:chExt cx="375982" cy="204367"/>
            </a:xfrm>
            <a:grpFill/>
          </p:grpSpPr>
          <p:sp>
            <p:nvSpPr>
              <p:cNvPr id="103" name="Freeform 102">
                <a:extLst>
                  <a:ext uri="{FF2B5EF4-FFF2-40B4-BE49-F238E27FC236}">
                    <a16:creationId xmlns:a16="http://schemas.microsoft.com/office/drawing/2014/main" id="{DBE73973-0604-8680-2B6E-26D3C094335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307027F7-3C79-D5AD-FF21-F068501B51D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98" name="Graphic 2">
              <a:extLst>
                <a:ext uri="{FF2B5EF4-FFF2-40B4-BE49-F238E27FC236}">
                  <a16:creationId xmlns:a16="http://schemas.microsoft.com/office/drawing/2014/main" id="{2AB3663F-0065-5638-2B32-65924AEDD77E}"/>
                </a:ext>
              </a:extLst>
            </p:cNvPr>
            <p:cNvGrpSpPr/>
            <p:nvPr userDrawn="1"/>
          </p:nvGrpSpPr>
          <p:grpSpPr>
            <a:xfrm>
              <a:off x="8360213" y="3458151"/>
              <a:ext cx="853935" cy="991043"/>
              <a:chOff x="2403525" y="3625384"/>
              <a:chExt cx="853935" cy="991043"/>
            </a:xfrm>
            <a:grpFill/>
          </p:grpSpPr>
          <p:sp>
            <p:nvSpPr>
              <p:cNvPr id="99" name="Freeform 98">
                <a:extLst>
                  <a:ext uri="{FF2B5EF4-FFF2-40B4-BE49-F238E27FC236}">
                    <a16:creationId xmlns:a16="http://schemas.microsoft.com/office/drawing/2014/main" id="{2344A4CA-4096-FFFE-E338-AF176E70B92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B2D8EE2D-44AD-C2AF-FBAA-A1E3E6BB842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A6AA78AD-03F2-F67D-4AD6-4717A66EB2D7}"/>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AEEA98D1-80D0-15D8-958F-ADC05D828B8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105" name="CuadroTexto 553">
            <a:extLst>
              <a:ext uri="{FF2B5EF4-FFF2-40B4-BE49-F238E27FC236}">
                <a16:creationId xmlns:a16="http://schemas.microsoft.com/office/drawing/2014/main" id="{2FC65A80-FE17-70B6-796F-DDDE0F034E58}"/>
              </a:ext>
            </a:extLst>
          </p:cNvPr>
          <p:cNvSpPr txBox="1"/>
          <p:nvPr/>
        </p:nvSpPr>
        <p:spPr>
          <a:xfrm>
            <a:off x="938605" y="1580189"/>
            <a:ext cx="2291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Desk Research</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576438" y="2066440"/>
            <a:ext cx="2359072" cy="707886"/>
          </a:xfrm>
          <a:prstGeom prst="rect">
            <a:avLst/>
          </a:prstGeom>
          <a:noFill/>
        </p:spPr>
        <p:txBody>
          <a:bodyPr wrap="square" rtlCol="0">
            <a:spAutoFit/>
          </a:bodyPr>
          <a:lstStyle/>
          <a:p>
            <a:pPr algn="ctr">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Quantitative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43939" y="1764875"/>
            <a:ext cx="2334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Qualitative data</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86836" y="1921931"/>
            <a:ext cx="23871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Check and improve</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9" name="Rectángulo 602">
            <a:extLst>
              <a:ext uri="{FF2B5EF4-FFF2-40B4-BE49-F238E27FC236}">
                <a16:creationId xmlns:a16="http://schemas.microsoft.com/office/drawing/2014/main" id="{299BA70E-D7BE-AF1E-6279-0AE0359BBEE1}"/>
              </a:ext>
            </a:extLst>
          </p:cNvPr>
          <p:cNvSpPr/>
          <p:nvPr/>
        </p:nvSpPr>
        <p:spPr>
          <a:xfrm>
            <a:off x="913168" y="2066440"/>
            <a:ext cx="2291547"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Research is important to gather existing data on your community. You can create a set of articles, videos that will help you to know them better.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Lato" charset="0"/>
                <a:cs typeface="Calibri" panose="020F0502020204030204" pitchFamily="34" charset="0"/>
              </a:rPr>
              <a:t>Go to the city hall, public library or local newspaper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Lato" charset="0"/>
                <a:cs typeface="Calibri" panose="020F0502020204030204" pitchFamily="34" charset="0"/>
              </a:rPr>
              <a:t>Always verify your sources!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0" name="Rectángulo 603">
            <a:extLst>
              <a:ext uri="{FF2B5EF4-FFF2-40B4-BE49-F238E27FC236}">
                <a16:creationId xmlns:a16="http://schemas.microsoft.com/office/drawing/2014/main" id="{FEA976F0-F028-C39C-CC4D-7CEEBD1425C6}"/>
              </a:ext>
            </a:extLst>
          </p:cNvPr>
          <p:cNvSpPr/>
          <p:nvPr/>
        </p:nvSpPr>
        <p:spPr>
          <a:xfrm>
            <a:off x="6222971" y="2264112"/>
            <a:ext cx="2290877" cy="2062103"/>
          </a:xfrm>
          <a:prstGeom prst="rect">
            <a:avLst/>
          </a:prstGeom>
        </p:spPr>
        <p:txBody>
          <a:bodyPr wrap="square">
            <a:spAutoFit/>
          </a:bodyPr>
          <a:lstStyle/>
          <a:p>
            <a:pPr algn="ctr">
              <a:defRPr/>
            </a:pPr>
            <a:r>
              <a:rPr lang="hr-BA" sz="1600" b="1" dirty="0">
                <a:solidFill>
                  <a:srgbClr val="FFFFFF"/>
                </a:solidFill>
                <a:latin typeface="Calibri" panose="020F0502020204030204" pitchFamily="34" charset="0"/>
                <a:ea typeface="Lato" charset="0"/>
                <a:cs typeface="Calibri" panose="020F0502020204030204" pitchFamily="34" charset="0"/>
              </a:rPr>
              <a:t>O</a:t>
            </a:r>
            <a:r>
              <a:rPr kumimoji="0" lang="hr-BA" sz="16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bservations and interviews</a:t>
            </a:r>
            <a:r>
              <a:rPr lang="en-US" sz="1600" b="1" dirty="0">
                <a:solidFill>
                  <a:srgbClr val="FFFFFF"/>
                </a:solidFill>
                <a:latin typeface="Calibri" panose="020F0502020204030204" pitchFamily="34" charset="0"/>
                <a:ea typeface="Lato" charset="0"/>
                <a:cs typeface="Calibri" panose="020F0502020204030204" pitchFamily="34" charset="0"/>
              </a:rPr>
              <a:t> will support a full immersion with the community. This can be completed with empathy maps.</a:t>
            </a:r>
          </a:p>
          <a:p>
            <a:pPr algn="ctr">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Empathy maps will be develop </a:t>
            </a:r>
            <a:r>
              <a:rPr lang="en-US" sz="1600" b="1" dirty="0">
                <a:solidFill>
                  <a:srgbClr val="FFFFFF"/>
                </a:solidFill>
                <a:latin typeface="Calibri" panose="020F0502020204030204" pitchFamily="34" charset="0"/>
                <a:ea typeface="Lato" charset="0"/>
                <a:cs typeface="Calibri" panose="020F0502020204030204" pitchFamily="34" charset="0"/>
              </a:rPr>
              <a:t>next.</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4" name="Rectángulo 602">
            <a:extLst>
              <a:ext uri="{FF2B5EF4-FFF2-40B4-BE49-F238E27FC236}">
                <a16:creationId xmlns:a16="http://schemas.microsoft.com/office/drawing/2014/main" id="{3C899A33-346B-8FC1-9B53-4E57A13BF484}"/>
              </a:ext>
            </a:extLst>
          </p:cNvPr>
          <p:cNvSpPr/>
          <p:nvPr/>
        </p:nvSpPr>
        <p:spPr>
          <a:xfrm>
            <a:off x="3633499" y="2640066"/>
            <a:ext cx="2291547" cy="255454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Figures are always a good help to understand habits and can be </a:t>
            </a:r>
            <a:r>
              <a:rPr kumimoji="0" lang="en-US" sz="1600" b="0" i="0" u="none" strike="noStrike" kern="1200" cap="none" spc="0" normalizeH="0" baseline="0" noProof="0" dirty="0" err="1">
                <a:ln>
                  <a:noFill/>
                </a:ln>
                <a:solidFill>
                  <a:srgbClr val="FFFFFF"/>
                </a:solidFill>
                <a:effectLst/>
                <a:uLnTx/>
                <a:uFillTx/>
                <a:latin typeface="Calibri" panose="020F0502020204030204" pitchFamily="34" charset="0"/>
                <a:ea typeface="Lato" charset="0"/>
                <a:cs typeface="Calibri" panose="020F0502020204030204" pitchFamily="34" charset="0"/>
              </a:rPr>
              <a:t>fo</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und through interviews: how many time do they go to the cultural center ? How much time to they spend at local business?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 journey map can be done! See example next.</a:t>
            </a:r>
          </a:p>
        </p:txBody>
      </p:sp>
      <p:sp>
        <p:nvSpPr>
          <p:cNvPr id="5" name="Rectángulo 603">
            <a:extLst>
              <a:ext uri="{FF2B5EF4-FFF2-40B4-BE49-F238E27FC236}">
                <a16:creationId xmlns:a16="http://schemas.microsoft.com/office/drawing/2014/main" id="{D5BD26AC-887F-7505-09B2-FC6AE66E30EE}"/>
              </a:ext>
            </a:extLst>
          </p:cNvPr>
          <p:cNvSpPr/>
          <p:nvPr/>
        </p:nvSpPr>
        <p:spPr>
          <a:xfrm>
            <a:off x="8901465" y="2434484"/>
            <a:ext cx="2290877" cy="2554545"/>
          </a:xfrm>
          <a:prstGeom prst="rect">
            <a:avLst/>
          </a:prstGeom>
        </p:spPr>
        <p:txBody>
          <a:bodyPr wrap="square">
            <a:spAutoFit/>
          </a:bodyPr>
          <a:lstStyle/>
          <a:p>
            <a:pPr algn="ctr">
              <a:defRPr/>
            </a:pPr>
            <a:r>
              <a:rPr lang="fr-FR" sz="1600" b="1" dirty="0">
                <a:solidFill>
                  <a:srgbClr val="FFFFFF"/>
                </a:solidFill>
                <a:latin typeface="Calibri" panose="020F0502020204030204" pitchFamily="34" charset="0"/>
                <a:ea typeface="Lato" charset="0"/>
                <a:cs typeface="Calibri" panose="020F0502020204030204" pitchFamily="34" charset="0"/>
              </a:rPr>
              <a:t>To </a:t>
            </a:r>
            <a:r>
              <a:rPr lang="fr-FR" sz="1600" b="1" dirty="0" err="1">
                <a:solidFill>
                  <a:srgbClr val="FFFFFF"/>
                </a:solidFill>
                <a:latin typeface="Calibri" panose="020F0502020204030204" pitchFamily="34" charset="0"/>
                <a:ea typeface="Lato" charset="0"/>
                <a:cs typeface="Calibri" panose="020F0502020204030204" pitchFamily="34" charset="0"/>
              </a:rPr>
              <a:t>assess</a:t>
            </a:r>
            <a:r>
              <a:rPr lang="fr-FR" sz="1600" b="1" dirty="0">
                <a:solidFill>
                  <a:srgbClr val="FFFFFF"/>
                </a:solidFill>
                <a:latin typeface="Calibri" panose="020F0502020204030204" pitchFamily="34" charset="0"/>
                <a:ea typeface="Lato" charset="0"/>
                <a:cs typeface="Calibri" panose="020F0502020204030204" pitchFamily="34" charset="0"/>
              </a:rPr>
              <a:t> </a:t>
            </a:r>
            <a:r>
              <a:rPr lang="fr-FR" sz="1600" b="1" dirty="0" err="1">
                <a:solidFill>
                  <a:srgbClr val="FFFFFF"/>
                </a:solidFill>
                <a:latin typeface="Calibri" panose="020F0502020204030204" pitchFamily="34" charset="0"/>
                <a:ea typeface="Lato" charset="0"/>
                <a:cs typeface="Calibri" panose="020F0502020204030204" pitchFamily="34" charset="0"/>
              </a:rPr>
              <a:t>that</a:t>
            </a:r>
            <a:r>
              <a:rPr lang="fr-FR" sz="1600" b="1" dirty="0">
                <a:solidFill>
                  <a:srgbClr val="FFFFFF"/>
                </a:solidFill>
                <a:latin typeface="Calibri" panose="020F0502020204030204" pitchFamily="34" charset="0"/>
                <a:ea typeface="Lato" charset="0"/>
                <a:cs typeface="Calibri" panose="020F0502020204030204" pitchFamily="34" charset="0"/>
              </a:rPr>
              <a:t> </a:t>
            </a:r>
            <a:r>
              <a:rPr lang="fr-FR" sz="1600" b="1" dirty="0" err="1">
                <a:solidFill>
                  <a:srgbClr val="FFFFFF"/>
                </a:solidFill>
                <a:latin typeface="Calibri" panose="020F0502020204030204" pitchFamily="34" charset="0"/>
                <a:ea typeface="Lato" charset="0"/>
                <a:cs typeface="Calibri" panose="020F0502020204030204" pitchFamily="34" charset="0"/>
              </a:rPr>
              <a:t>your</a:t>
            </a:r>
            <a:r>
              <a:rPr lang="fr-FR" sz="1600" b="1" dirty="0">
                <a:solidFill>
                  <a:srgbClr val="FFFFFF"/>
                </a:solidFill>
                <a:latin typeface="Calibri" panose="020F0502020204030204" pitchFamily="34" charset="0"/>
                <a:ea typeface="Lato" charset="0"/>
                <a:cs typeface="Calibri" panose="020F0502020204030204" pitchFamily="34" charset="0"/>
              </a:rPr>
              <a:t> are on the right </a:t>
            </a:r>
            <a:r>
              <a:rPr lang="fr-FR" sz="1600" b="1" dirty="0" err="1">
                <a:solidFill>
                  <a:srgbClr val="FFFFFF"/>
                </a:solidFill>
                <a:latin typeface="Calibri" panose="020F0502020204030204" pitchFamily="34" charset="0"/>
                <a:ea typeface="Lato" charset="0"/>
                <a:cs typeface="Calibri" panose="020F0502020204030204" pitchFamily="34" charset="0"/>
              </a:rPr>
              <a:t>path</a:t>
            </a:r>
            <a:r>
              <a:rPr lang="fr-FR" sz="1600" b="1" dirty="0">
                <a:solidFill>
                  <a:srgbClr val="FFFFFF"/>
                </a:solidFill>
                <a:latin typeface="Calibri" panose="020F0502020204030204" pitchFamily="34" charset="0"/>
                <a:ea typeface="Lato" charset="0"/>
                <a:cs typeface="Calibri" panose="020F0502020204030204" pitchFamily="34" charset="0"/>
              </a:rPr>
              <a:t>, </a:t>
            </a:r>
            <a:r>
              <a:rPr lang="fr-FR" sz="1600" b="1" dirty="0" err="1">
                <a:solidFill>
                  <a:srgbClr val="FFFFFF"/>
                </a:solidFill>
                <a:latin typeface="Calibri" panose="020F0502020204030204" pitchFamily="34" charset="0"/>
                <a:ea typeface="Lato" charset="0"/>
                <a:cs typeface="Calibri" panose="020F0502020204030204" pitchFamily="34" charset="0"/>
              </a:rPr>
              <a:t>ask</a:t>
            </a:r>
            <a:r>
              <a:rPr lang="fr-FR" sz="1600" b="1" dirty="0">
                <a:solidFill>
                  <a:srgbClr val="FFFFFF"/>
                </a:solidFill>
                <a:latin typeface="Calibri" panose="020F0502020204030204" pitchFamily="34" charset="0"/>
                <a:ea typeface="Lato" charset="0"/>
                <a:cs typeface="Calibri" panose="020F0502020204030204" pitchFamily="34" charset="0"/>
              </a:rPr>
              <a:t> </a:t>
            </a:r>
            <a:r>
              <a:rPr lang="fr-FR" sz="1600" b="1" dirty="0" err="1">
                <a:solidFill>
                  <a:srgbClr val="FFFFFF"/>
                </a:solidFill>
                <a:latin typeface="Calibri" panose="020F0502020204030204" pitchFamily="34" charset="0"/>
                <a:ea typeface="Lato" charset="0"/>
                <a:cs typeface="Calibri" panose="020F0502020204030204" pitchFamily="34" charset="0"/>
              </a:rPr>
              <a:t>yourself</a:t>
            </a:r>
            <a:r>
              <a:rPr lang="fr-FR" sz="1600" b="1" dirty="0">
                <a:solidFill>
                  <a:srgbClr val="FFFFFF"/>
                </a:solidFill>
                <a:latin typeface="Calibri" panose="020F0502020204030204" pitchFamily="34" charset="0"/>
                <a:ea typeface="Lato" charset="0"/>
                <a:cs typeface="Calibri" panose="020F0502020204030204" pitchFamily="34" charset="0"/>
              </a:rPr>
              <a:t> the good questions: </a:t>
            </a:r>
            <a:r>
              <a:rPr lang="fr-FR" sz="1600" b="1" dirty="0" err="1">
                <a:solidFill>
                  <a:srgbClr val="FFFFFF"/>
                </a:solidFill>
                <a:latin typeface="Calibri" panose="020F0502020204030204" pitchFamily="34" charset="0"/>
                <a:ea typeface="Lato" charset="0"/>
                <a:cs typeface="Calibri" panose="020F0502020204030204" pitchFamily="34" charset="0"/>
              </a:rPr>
              <a:t>is</a:t>
            </a:r>
            <a:r>
              <a:rPr lang="fr-FR" sz="1600" b="1" dirty="0">
                <a:solidFill>
                  <a:srgbClr val="FFFFFF"/>
                </a:solidFill>
                <a:latin typeface="Calibri" panose="020F0502020204030204" pitchFamily="34" charset="0"/>
                <a:ea typeface="Lato" charset="0"/>
                <a:cs typeface="Calibri" panose="020F0502020204030204" pitchFamily="34" charset="0"/>
              </a:rPr>
              <a:t> the group </a:t>
            </a:r>
            <a:r>
              <a:rPr lang="fr-FR" sz="1600" b="1" dirty="0" err="1">
                <a:solidFill>
                  <a:srgbClr val="FFFFFF"/>
                </a:solidFill>
                <a:latin typeface="Calibri" panose="020F0502020204030204" pitchFamily="34" charset="0"/>
                <a:ea typeface="Lato" charset="0"/>
                <a:cs typeface="Calibri" panose="020F0502020204030204" pitchFamily="34" charset="0"/>
              </a:rPr>
              <a:t>representative</a:t>
            </a:r>
            <a:r>
              <a:rPr lang="fr-FR" sz="1600" b="1" dirty="0">
                <a:solidFill>
                  <a:srgbClr val="FFFFFF"/>
                </a:solidFill>
                <a:latin typeface="Calibri" panose="020F0502020204030204" pitchFamily="34" charset="0"/>
                <a:ea typeface="Lato" charset="0"/>
                <a:cs typeface="Calibri" panose="020F0502020204030204" pitchFamily="34" charset="0"/>
              </a:rPr>
              <a:t> to </a:t>
            </a:r>
            <a:r>
              <a:rPr lang="fr-FR" sz="1600" b="1" dirty="0" err="1">
                <a:solidFill>
                  <a:srgbClr val="FFFFFF"/>
                </a:solidFill>
                <a:latin typeface="Calibri" panose="020F0502020204030204" pitchFamily="34" charset="0"/>
                <a:ea typeface="Lato" charset="0"/>
                <a:cs typeface="Calibri" panose="020F0502020204030204" pitchFamily="34" charset="0"/>
              </a:rPr>
              <a:t>answer</a:t>
            </a:r>
            <a:r>
              <a:rPr lang="fr-FR" sz="1600" b="1" dirty="0">
                <a:solidFill>
                  <a:srgbClr val="FFFFFF"/>
                </a:solidFill>
                <a:latin typeface="Calibri" panose="020F0502020204030204" pitchFamily="34" charset="0"/>
                <a:ea typeface="Lato" charset="0"/>
                <a:cs typeface="Calibri" panose="020F0502020204030204" pitchFamily="34" charset="0"/>
              </a:rPr>
              <a:t> the </a:t>
            </a:r>
            <a:r>
              <a:rPr lang="fr-FR" sz="1600" b="1" dirty="0" err="1">
                <a:solidFill>
                  <a:srgbClr val="FFFFFF"/>
                </a:solidFill>
                <a:latin typeface="Calibri" panose="020F0502020204030204" pitchFamily="34" charset="0"/>
                <a:ea typeface="Lato" charset="0"/>
                <a:cs typeface="Calibri" panose="020F0502020204030204" pitchFamily="34" charset="0"/>
              </a:rPr>
              <a:t>needs</a:t>
            </a:r>
            <a:r>
              <a:rPr lang="fr-FR" sz="1600" b="1" dirty="0">
                <a:solidFill>
                  <a:srgbClr val="FFFFFF"/>
                </a:solidFill>
                <a:latin typeface="Calibri" panose="020F0502020204030204" pitchFamily="34" charset="0"/>
                <a:ea typeface="Lato" charset="0"/>
                <a:cs typeface="Calibri" panose="020F0502020204030204" pitchFamily="34" charset="0"/>
              </a:rPr>
              <a:t>? </a:t>
            </a:r>
          </a:p>
          <a:p>
            <a:pPr algn="ctr">
              <a:defRPr/>
            </a:pPr>
            <a:r>
              <a:rPr lang="fr-FR" sz="1600" b="1" dirty="0">
                <a:solidFill>
                  <a:srgbClr val="FFFFFF"/>
                </a:solidFill>
                <a:latin typeface="Calibri" panose="020F0502020204030204" pitchFamily="34" charset="0"/>
                <a:ea typeface="Lato" charset="0"/>
                <a:cs typeface="Calibri" panose="020F0502020204030204" pitchFamily="34" charset="0"/>
              </a:rPr>
              <a:t>-Use data on </a:t>
            </a:r>
            <a:r>
              <a:rPr lang="fr-FR" sz="1600" b="1" dirty="0" err="1">
                <a:solidFill>
                  <a:srgbClr val="FFFFFF"/>
                </a:solidFill>
                <a:latin typeface="Calibri" panose="020F0502020204030204" pitchFamily="34" charset="0"/>
                <a:ea typeface="Lato" charset="0"/>
                <a:cs typeface="Calibri" panose="020F0502020204030204" pitchFamily="34" charset="0"/>
              </a:rPr>
              <a:t>gender</a:t>
            </a:r>
            <a:r>
              <a:rPr lang="fr-FR" sz="1600" b="1" dirty="0">
                <a:solidFill>
                  <a:srgbClr val="FFFFFF"/>
                </a:solidFill>
                <a:latin typeface="Calibri" panose="020F0502020204030204" pitchFamily="34" charset="0"/>
                <a:ea typeface="Lato" charset="0"/>
                <a:cs typeface="Calibri" panose="020F0502020204030204" pitchFamily="34" charset="0"/>
              </a:rPr>
              <a:t> or </a:t>
            </a:r>
            <a:r>
              <a:rPr lang="fr-FR" sz="1600" b="1" dirty="0" err="1">
                <a:solidFill>
                  <a:srgbClr val="FFFFFF"/>
                </a:solidFill>
                <a:latin typeface="Calibri" panose="020F0502020204030204" pitchFamily="34" charset="0"/>
                <a:ea typeface="Lato" charset="0"/>
                <a:cs typeface="Calibri" panose="020F0502020204030204" pitchFamily="34" charset="0"/>
              </a:rPr>
              <a:t>age</a:t>
            </a:r>
            <a:r>
              <a:rPr lang="fr-FR" sz="1600" b="1" dirty="0">
                <a:solidFill>
                  <a:srgbClr val="FFFFFF"/>
                </a:solidFill>
                <a:latin typeface="Calibri" panose="020F0502020204030204" pitchFamily="34" charset="0"/>
                <a:ea typeface="Lato" charset="0"/>
                <a:cs typeface="Calibri" panose="020F0502020204030204" pitchFamily="34" charset="0"/>
              </a:rPr>
              <a:t> </a:t>
            </a:r>
          </a:p>
          <a:p>
            <a:pPr algn="ctr">
              <a:defRPr/>
            </a:pPr>
            <a:r>
              <a:rPr lang="fr-FR" sz="1600" b="1" dirty="0">
                <a:solidFill>
                  <a:srgbClr val="FFFFFF"/>
                </a:solidFill>
                <a:latin typeface="Calibri" panose="020F0502020204030204" pitchFamily="34" charset="0"/>
                <a:ea typeface="Lato" charset="0"/>
                <a:cs typeface="Calibri" panose="020F0502020204030204" pitchFamily="34" charset="0"/>
              </a:rPr>
              <a:t>-</a:t>
            </a:r>
            <a:r>
              <a:rPr lang="fr-FR" sz="1600" b="1" dirty="0" err="1">
                <a:solidFill>
                  <a:srgbClr val="FFFFFF"/>
                </a:solidFill>
                <a:latin typeface="Calibri" panose="020F0502020204030204" pitchFamily="34" charset="0"/>
                <a:ea typeface="Lato" charset="0"/>
                <a:cs typeface="Calibri" panose="020F0502020204030204" pitchFamily="34" charset="0"/>
              </a:rPr>
              <a:t>Make</a:t>
            </a:r>
            <a:r>
              <a:rPr lang="fr-FR" sz="1600" b="1" dirty="0">
                <a:solidFill>
                  <a:srgbClr val="FFFFFF"/>
                </a:solidFill>
                <a:latin typeface="Calibri" panose="020F0502020204030204" pitchFamily="34" charset="0"/>
                <a:ea typeface="Lato" charset="0"/>
                <a:cs typeface="Calibri" panose="020F0502020204030204" pitchFamily="34" charset="0"/>
              </a:rPr>
              <a:t> sure </a:t>
            </a:r>
            <a:r>
              <a:rPr lang="fr-FR" sz="1600" b="1" dirty="0" err="1">
                <a:solidFill>
                  <a:srgbClr val="FFFFFF"/>
                </a:solidFill>
                <a:latin typeface="Calibri" panose="020F0502020204030204" pitchFamily="34" charset="0"/>
                <a:ea typeface="Lato" charset="0"/>
                <a:cs typeface="Calibri" panose="020F0502020204030204" pitchFamily="34" charset="0"/>
              </a:rPr>
              <a:t>that</a:t>
            </a:r>
            <a:r>
              <a:rPr lang="fr-FR" sz="1600" b="1" dirty="0">
                <a:solidFill>
                  <a:srgbClr val="FFFFFF"/>
                </a:solidFill>
                <a:latin typeface="Calibri" panose="020F0502020204030204" pitchFamily="34" charset="0"/>
                <a:ea typeface="Lato" charset="0"/>
                <a:cs typeface="Calibri" panose="020F0502020204030204" pitchFamily="34" charset="0"/>
              </a:rPr>
              <a:t> </a:t>
            </a:r>
            <a:r>
              <a:rPr lang="fr-FR" sz="1600" b="1" dirty="0" err="1">
                <a:solidFill>
                  <a:srgbClr val="FFFFFF"/>
                </a:solidFill>
                <a:latin typeface="Calibri" panose="020F0502020204030204" pitchFamily="34" charset="0"/>
                <a:ea typeface="Lato" charset="0"/>
                <a:cs typeface="Calibri" panose="020F0502020204030204" pitchFamily="34" charset="0"/>
              </a:rPr>
              <a:t>it</a:t>
            </a:r>
            <a:r>
              <a:rPr lang="fr-FR" sz="1600" b="1" dirty="0">
                <a:solidFill>
                  <a:srgbClr val="FFFFFF"/>
                </a:solidFill>
                <a:latin typeface="Calibri" panose="020F0502020204030204" pitchFamily="34" charset="0"/>
                <a:ea typeface="Lato" charset="0"/>
                <a:cs typeface="Calibri" panose="020F0502020204030204" pitchFamily="34" charset="0"/>
              </a:rPr>
              <a:t> </a:t>
            </a:r>
            <a:r>
              <a:rPr lang="fr-FR" sz="1600" b="1" dirty="0" err="1">
                <a:solidFill>
                  <a:srgbClr val="FFFFFF"/>
                </a:solidFill>
                <a:latin typeface="Calibri" panose="020F0502020204030204" pitchFamily="34" charset="0"/>
                <a:ea typeface="Lato" charset="0"/>
                <a:cs typeface="Calibri" panose="020F0502020204030204" pitchFamily="34" charset="0"/>
              </a:rPr>
              <a:t>fits</a:t>
            </a:r>
            <a:r>
              <a:rPr lang="fr-FR" sz="1600" b="1" dirty="0">
                <a:solidFill>
                  <a:srgbClr val="FFFFFF"/>
                </a:solidFill>
                <a:latin typeface="Calibri" panose="020F0502020204030204" pitchFamily="34" charset="0"/>
                <a:ea typeface="Lato" charset="0"/>
                <a:cs typeface="Calibri" panose="020F0502020204030204" pitchFamily="34" charset="0"/>
              </a:rPr>
              <a:t> </a:t>
            </a:r>
            <a:r>
              <a:rPr lang="fr-FR" sz="1600" b="1" dirty="0" err="1">
                <a:solidFill>
                  <a:srgbClr val="FFFFFF"/>
                </a:solidFill>
                <a:latin typeface="Calibri" panose="020F0502020204030204" pitchFamily="34" charset="0"/>
                <a:ea typeface="Lato" charset="0"/>
                <a:cs typeface="Calibri" panose="020F0502020204030204" pitchFamily="34" charset="0"/>
              </a:rPr>
              <a:t>with</a:t>
            </a:r>
            <a:r>
              <a:rPr lang="fr-FR" sz="1600" b="1" dirty="0">
                <a:solidFill>
                  <a:srgbClr val="FFFFFF"/>
                </a:solidFill>
                <a:latin typeface="Calibri" panose="020F0502020204030204" pitchFamily="34" charset="0"/>
                <a:ea typeface="Lato" charset="0"/>
                <a:cs typeface="Calibri" panose="020F0502020204030204" pitchFamily="34" charset="0"/>
              </a:rPr>
              <a:t> reality.</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70">
            <a:extLst>
              <a:ext uri="{FF2B5EF4-FFF2-40B4-BE49-F238E27FC236}">
                <a16:creationId xmlns:a16="http://schemas.microsoft.com/office/drawing/2014/main" id="{3D2EBBC7-95AA-2D2E-54F8-52D17D6C4FED}"/>
              </a:ext>
            </a:extLst>
          </p:cNvPr>
          <p:cNvSpPr>
            <a:spLocks noChangeArrowheads="1"/>
          </p:cNvSpPr>
          <p:nvPr/>
        </p:nvSpPr>
        <p:spPr bwMode="auto">
          <a:xfrm>
            <a:off x="8699174" y="2579407"/>
            <a:ext cx="3453328" cy="1748542"/>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 name="Freeform 171">
            <a:extLst>
              <a:ext uri="{FF2B5EF4-FFF2-40B4-BE49-F238E27FC236}">
                <a16:creationId xmlns:a16="http://schemas.microsoft.com/office/drawing/2014/main" id="{8636849E-2BD8-8121-C105-7E3CAF81F6F5}"/>
              </a:ext>
            </a:extLst>
          </p:cNvPr>
          <p:cNvSpPr>
            <a:spLocks noChangeArrowheads="1"/>
          </p:cNvSpPr>
          <p:nvPr/>
        </p:nvSpPr>
        <p:spPr bwMode="auto">
          <a:xfrm>
            <a:off x="9140339" y="2153853"/>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5" name="Freeform 170"/>
          <p:cNvSpPr>
            <a:spLocks noChangeArrowheads="1"/>
          </p:cNvSpPr>
          <p:nvPr/>
        </p:nvSpPr>
        <p:spPr bwMode="auto">
          <a:xfrm>
            <a:off x="5110741" y="5085058"/>
            <a:ext cx="3022043" cy="1260156"/>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5054252" y="2948539"/>
            <a:ext cx="3453328" cy="1379410"/>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5772044" y="2523414"/>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7481877" y="387149"/>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highlight>
                <a:srgbClr val="C0C0C0"/>
              </a:highlight>
              <a:uLnTx/>
              <a:uFillTx/>
              <a:latin typeface="Calibri" panose="020F0502020204030204"/>
              <a:ea typeface="+mn-ea"/>
              <a:cs typeface="+mn-cs"/>
            </a:endParaRPr>
          </a:p>
        </p:txBody>
      </p:sp>
      <p:sp>
        <p:nvSpPr>
          <p:cNvPr id="212" name="Freeform 177"/>
          <p:cNvSpPr>
            <a:spLocks noChangeArrowheads="1"/>
          </p:cNvSpPr>
          <p:nvPr/>
        </p:nvSpPr>
        <p:spPr bwMode="auto">
          <a:xfrm>
            <a:off x="5404234" y="717988"/>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704425" y="5294515"/>
            <a:ext cx="3022044" cy="104833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143791" y="4648621"/>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748715" y="4777329"/>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624640" y="838210"/>
            <a:ext cx="25081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challenge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6007237" y="2615596"/>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9248280" y="2241118"/>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9000356" y="4843293"/>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4</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7837358" y="523552"/>
            <a:ext cx="26049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Get to understand the needs of </a:t>
            </a:r>
            <a:r>
              <a:rPr kumimoji="0" lang="en-US" sz="1600" b="0" i="0" u="sng"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everyone</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 in your community</a:t>
            </a:r>
          </a:p>
        </p:txBody>
      </p:sp>
      <p:sp>
        <p:nvSpPr>
          <p:cNvPr id="62" name="Rectángulo 602">
            <a:extLst>
              <a:ext uri="{FF2B5EF4-FFF2-40B4-BE49-F238E27FC236}">
                <a16:creationId xmlns:a16="http://schemas.microsoft.com/office/drawing/2014/main" id="{8BD74F46-EE91-4B6C-DD4F-C1DCDE926F8C}"/>
              </a:ext>
            </a:extLst>
          </p:cNvPr>
          <p:cNvSpPr/>
          <p:nvPr/>
        </p:nvSpPr>
        <p:spPr>
          <a:xfrm>
            <a:off x="5293442" y="3251095"/>
            <a:ext cx="31705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Find </a:t>
            </a:r>
            <a:r>
              <a:rPr lang="hr-BA" sz="1600" dirty="0">
                <a:solidFill>
                  <a:srgbClr val="FFFFFF"/>
                </a:solidFill>
                <a:latin typeface="Calibri" panose="020F0502020204030204" pitchFamily="34" charset="0"/>
                <a:ea typeface="Lato" charset="0"/>
                <a:cs typeface="Calibri" panose="020F0502020204030204" pitchFamily="34" charset="0"/>
              </a:rPr>
              <a:t>an article from the last 5 years about your community’s diversity and synthetize it in 1000 caracters.</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5372326" y="5296680"/>
            <a:ext cx="288775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600" dirty="0">
                <a:solidFill>
                  <a:srgbClr val="FFFFFF"/>
                </a:solidFill>
                <a:latin typeface="Calibri" panose="020F0502020204030204" pitchFamily="34" charset="0"/>
                <a:ea typeface="Lato" charset="0"/>
                <a:cs typeface="Calibri" panose="020F0502020204030204" pitchFamily="34" charset="0"/>
              </a:rPr>
              <a:t>Prepare an interview of 8 questions </a:t>
            </a:r>
            <a:r>
              <a:rPr kumimoji="0" lang="hr-BA"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on their habits and feelings.</a:t>
            </a: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p:txBody>
          <a:bodyPr/>
          <a:lstStyle/>
          <a:p>
            <a:r>
              <a:rPr lang="hr-BA" dirty="0"/>
              <a:t>Remember, this is just an exercise and you do not have to spend days working on this. The goal here is that you get the feeling of what design thinking is and how you can use it to create a better community for you and your neighbors, friends, colleagues, and peers. </a:t>
            </a:r>
            <a:endParaRPr lang="en-US" dirty="0"/>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
        <p:nvSpPr>
          <p:cNvPr id="4" name="Rectángulo 602">
            <a:extLst>
              <a:ext uri="{FF2B5EF4-FFF2-40B4-BE49-F238E27FC236}">
                <a16:creationId xmlns:a16="http://schemas.microsoft.com/office/drawing/2014/main" id="{899513CA-F433-4DB1-034F-3225F8F7AEF3}"/>
              </a:ext>
            </a:extLst>
          </p:cNvPr>
          <p:cNvSpPr/>
          <p:nvPr/>
        </p:nvSpPr>
        <p:spPr>
          <a:xfrm>
            <a:off x="8950535" y="5419790"/>
            <a:ext cx="288775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1600" dirty="0">
                <a:solidFill>
                  <a:srgbClr val="FFFFFF"/>
                </a:solidFill>
                <a:latin typeface="Calibri" panose="020F0502020204030204" pitchFamily="34" charset="0"/>
                <a:ea typeface="Lato" charset="0"/>
                <a:cs typeface="Calibri" panose="020F0502020204030204" pitchFamily="34" charset="0"/>
              </a:rPr>
              <a:t>Find 3 persons from different background to interview.</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9" name="CuadroTexto 600">
            <a:extLst>
              <a:ext uri="{FF2B5EF4-FFF2-40B4-BE49-F238E27FC236}">
                <a16:creationId xmlns:a16="http://schemas.microsoft.com/office/drawing/2014/main" id="{DF7111F4-DB3C-F92C-F28F-A453AFF28E94}"/>
              </a:ext>
            </a:extLst>
          </p:cNvPr>
          <p:cNvSpPr txBox="1"/>
          <p:nvPr/>
        </p:nvSpPr>
        <p:spPr>
          <a:xfrm>
            <a:off x="5404234" y="4772381"/>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 name="Rectángulo 602">
            <a:extLst>
              <a:ext uri="{FF2B5EF4-FFF2-40B4-BE49-F238E27FC236}">
                <a16:creationId xmlns:a16="http://schemas.microsoft.com/office/drawing/2014/main" id="{27CBDDED-1C2E-8918-1C7D-5E06DEFA05CE}"/>
              </a:ext>
            </a:extLst>
          </p:cNvPr>
          <p:cNvSpPr/>
          <p:nvPr/>
        </p:nvSpPr>
        <p:spPr>
          <a:xfrm>
            <a:off x="9192530" y="2854263"/>
            <a:ext cx="3107580" cy="132343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hr-BA" sz="1600" dirty="0">
                <a:solidFill>
                  <a:srgbClr val="FFFFFF"/>
                </a:solidFill>
                <a:latin typeface="Calibri" panose="020F0502020204030204" pitchFamily="34" charset="0"/>
                <a:ea typeface="Lato" charset="0"/>
                <a:cs typeface="Calibri" panose="020F0502020204030204" pitchFamily="34" charset="0"/>
              </a:rPr>
              <a:t>Make research on demographics figures of your community and create a grid of ”main groups represented”. (age, gender, profesions for eg)</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1369526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7537708" y="1417689"/>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345713" y="325050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7539062" y="5093880"/>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2853205" y="1933529"/>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2853205" y="3415171"/>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0" name="Freeform 427"/>
          <p:cNvSpPr>
            <a:spLocks noChangeArrowheads="1"/>
          </p:cNvSpPr>
          <p:nvPr/>
        </p:nvSpPr>
        <p:spPr bwMode="auto">
          <a:xfrm>
            <a:off x="2853205" y="4833183"/>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45" name="Freeform 432"/>
          <p:cNvSpPr>
            <a:spLocks noChangeArrowheads="1"/>
          </p:cNvSpPr>
          <p:nvPr/>
        </p:nvSpPr>
        <p:spPr bwMode="auto">
          <a:xfrm>
            <a:off x="3016822" y="3546973"/>
            <a:ext cx="290875" cy="354503"/>
          </a:xfrm>
          <a:custGeom>
            <a:avLst/>
            <a:gdLst>
              <a:gd name="T0" fmla="*/ 554 w 564"/>
              <a:gd name="T1" fmla="*/ 536 h 687"/>
              <a:gd name="T2" fmla="*/ 554 w 564"/>
              <a:gd name="T3" fmla="*/ 536 h 687"/>
              <a:gd name="T4" fmla="*/ 501 w 564"/>
              <a:gd name="T5" fmla="*/ 396 h 687"/>
              <a:gd name="T6" fmla="*/ 492 w 564"/>
              <a:gd name="T7" fmla="*/ 246 h 687"/>
              <a:gd name="T8" fmla="*/ 492 w 564"/>
              <a:gd name="T9" fmla="*/ 211 h 687"/>
              <a:gd name="T10" fmla="*/ 492 w 564"/>
              <a:gd name="T11" fmla="*/ 167 h 687"/>
              <a:gd name="T12" fmla="*/ 281 w 564"/>
              <a:gd name="T13" fmla="*/ 0 h 687"/>
              <a:gd name="T14" fmla="*/ 141 w 564"/>
              <a:gd name="T15" fmla="*/ 44 h 687"/>
              <a:gd name="T16" fmla="*/ 61 w 564"/>
              <a:gd name="T17" fmla="*/ 167 h 687"/>
              <a:gd name="T18" fmla="*/ 61 w 564"/>
              <a:gd name="T19" fmla="*/ 211 h 687"/>
              <a:gd name="T20" fmla="*/ 61 w 564"/>
              <a:gd name="T21" fmla="*/ 255 h 687"/>
              <a:gd name="T22" fmla="*/ 61 w 564"/>
              <a:gd name="T23" fmla="*/ 264 h 687"/>
              <a:gd name="T24" fmla="*/ 61 w 564"/>
              <a:gd name="T25" fmla="*/ 264 h 687"/>
              <a:gd name="T26" fmla="*/ 61 w 564"/>
              <a:gd name="T27" fmla="*/ 404 h 687"/>
              <a:gd name="T28" fmla="*/ 9 w 564"/>
              <a:gd name="T29" fmla="*/ 536 h 687"/>
              <a:gd name="T30" fmla="*/ 0 w 564"/>
              <a:gd name="T31" fmla="*/ 572 h 687"/>
              <a:gd name="T32" fmla="*/ 26 w 564"/>
              <a:gd name="T33" fmla="*/ 589 h 687"/>
              <a:gd name="T34" fmla="*/ 26 w 564"/>
              <a:gd name="T35" fmla="*/ 589 h 687"/>
              <a:gd name="T36" fmla="*/ 114 w 564"/>
              <a:gd name="T37" fmla="*/ 589 h 687"/>
              <a:gd name="T38" fmla="*/ 176 w 564"/>
              <a:gd name="T39" fmla="*/ 660 h 687"/>
              <a:gd name="T40" fmla="*/ 281 w 564"/>
              <a:gd name="T41" fmla="*/ 686 h 687"/>
              <a:gd name="T42" fmla="*/ 387 w 564"/>
              <a:gd name="T43" fmla="*/ 660 h 687"/>
              <a:gd name="T44" fmla="*/ 448 w 564"/>
              <a:gd name="T45" fmla="*/ 589 h 687"/>
              <a:gd name="T46" fmla="*/ 528 w 564"/>
              <a:gd name="T47" fmla="*/ 589 h 687"/>
              <a:gd name="T48" fmla="*/ 528 w 564"/>
              <a:gd name="T49" fmla="*/ 589 h 687"/>
              <a:gd name="T50" fmla="*/ 563 w 564"/>
              <a:gd name="T51" fmla="*/ 572 h 687"/>
              <a:gd name="T52" fmla="*/ 554 w 564"/>
              <a:gd name="T53" fmla="*/ 536 h 687"/>
              <a:gd name="T54" fmla="*/ 360 w 564"/>
              <a:gd name="T55" fmla="*/ 624 h 687"/>
              <a:gd name="T56" fmla="*/ 360 w 564"/>
              <a:gd name="T57" fmla="*/ 624 h 687"/>
              <a:gd name="T58" fmla="*/ 281 w 564"/>
              <a:gd name="T59" fmla="*/ 642 h 687"/>
              <a:gd name="T60" fmla="*/ 202 w 564"/>
              <a:gd name="T61" fmla="*/ 624 h 687"/>
              <a:gd name="T62" fmla="*/ 167 w 564"/>
              <a:gd name="T63" fmla="*/ 589 h 687"/>
              <a:gd name="T64" fmla="*/ 281 w 564"/>
              <a:gd name="T65" fmla="*/ 589 h 687"/>
              <a:gd name="T66" fmla="*/ 396 w 564"/>
              <a:gd name="T67" fmla="*/ 589 h 687"/>
              <a:gd name="T68" fmla="*/ 360 w 564"/>
              <a:gd name="T69" fmla="*/ 624 h 687"/>
              <a:gd name="T70" fmla="*/ 466 w 564"/>
              <a:gd name="T71" fmla="*/ 545 h 687"/>
              <a:gd name="T72" fmla="*/ 466 w 564"/>
              <a:gd name="T73" fmla="*/ 545 h 687"/>
              <a:gd name="T74" fmla="*/ 466 w 564"/>
              <a:gd name="T75" fmla="*/ 545 h 687"/>
              <a:gd name="T76" fmla="*/ 281 w 564"/>
              <a:gd name="T77" fmla="*/ 545 h 687"/>
              <a:gd name="T78" fmla="*/ 52 w 564"/>
              <a:gd name="T79" fmla="*/ 545 h 687"/>
              <a:gd name="T80" fmla="*/ 105 w 564"/>
              <a:gd name="T81" fmla="*/ 404 h 687"/>
              <a:gd name="T82" fmla="*/ 105 w 564"/>
              <a:gd name="T83" fmla="*/ 255 h 687"/>
              <a:gd name="T84" fmla="*/ 105 w 564"/>
              <a:gd name="T85" fmla="*/ 246 h 687"/>
              <a:gd name="T86" fmla="*/ 105 w 564"/>
              <a:gd name="T87" fmla="*/ 246 h 687"/>
              <a:gd name="T88" fmla="*/ 105 w 564"/>
              <a:gd name="T89" fmla="*/ 202 h 687"/>
              <a:gd name="T90" fmla="*/ 105 w 564"/>
              <a:gd name="T91" fmla="*/ 176 h 687"/>
              <a:gd name="T92" fmla="*/ 167 w 564"/>
              <a:gd name="T93" fmla="*/ 79 h 687"/>
              <a:gd name="T94" fmla="*/ 281 w 564"/>
              <a:gd name="T95" fmla="*/ 44 h 687"/>
              <a:gd name="T96" fmla="*/ 448 w 564"/>
              <a:gd name="T97" fmla="*/ 176 h 687"/>
              <a:gd name="T98" fmla="*/ 448 w 564"/>
              <a:gd name="T99" fmla="*/ 202 h 687"/>
              <a:gd name="T100" fmla="*/ 448 w 564"/>
              <a:gd name="T101" fmla="*/ 246 h 687"/>
              <a:gd name="T102" fmla="*/ 457 w 564"/>
              <a:gd name="T103" fmla="*/ 404 h 687"/>
              <a:gd name="T104" fmla="*/ 501 w 564"/>
              <a:gd name="T105" fmla="*/ 545 h 687"/>
              <a:gd name="T106" fmla="*/ 466 w 564"/>
              <a:gd name="T107" fmla="*/ 545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4" h="687">
                <a:moveTo>
                  <a:pt x="554" y="536"/>
                </a:moveTo>
                <a:lnTo>
                  <a:pt x="554" y="536"/>
                </a:lnTo>
                <a:cubicBezTo>
                  <a:pt x="528" y="510"/>
                  <a:pt x="510" y="457"/>
                  <a:pt x="501" y="396"/>
                </a:cubicBezTo>
                <a:cubicBezTo>
                  <a:pt x="492" y="343"/>
                  <a:pt x="492" y="290"/>
                  <a:pt x="492" y="246"/>
                </a:cubicBezTo>
                <a:cubicBezTo>
                  <a:pt x="492" y="237"/>
                  <a:pt x="492" y="220"/>
                  <a:pt x="492" y="211"/>
                </a:cubicBezTo>
                <a:cubicBezTo>
                  <a:pt x="501" y="193"/>
                  <a:pt x="492" y="185"/>
                  <a:pt x="492" y="167"/>
                </a:cubicBezTo>
                <a:cubicBezTo>
                  <a:pt x="475" y="70"/>
                  <a:pt x="387" y="0"/>
                  <a:pt x="281" y="0"/>
                </a:cubicBezTo>
                <a:cubicBezTo>
                  <a:pt x="228" y="0"/>
                  <a:pt x="176" y="17"/>
                  <a:pt x="141" y="44"/>
                </a:cubicBezTo>
                <a:cubicBezTo>
                  <a:pt x="105" y="70"/>
                  <a:pt x="79" y="114"/>
                  <a:pt x="61" y="167"/>
                </a:cubicBezTo>
                <a:cubicBezTo>
                  <a:pt x="61" y="176"/>
                  <a:pt x="61" y="193"/>
                  <a:pt x="61" y="211"/>
                </a:cubicBezTo>
                <a:cubicBezTo>
                  <a:pt x="61" y="220"/>
                  <a:pt x="61" y="237"/>
                  <a:pt x="61" y="255"/>
                </a:cubicBezTo>
                <a:cubicBezTo>
                  <a:pt x="61" y="264"/>
                  <a:pt x="61" y="264"/>
                  <a:pt x="61" y="264"/>
                </a:cubicBezTo>
                <a:lnTo>
                  <a:pt x="61" y="264"/>
                </a:lnTo>
                <a:cubicBezTo>
                  <a:pt x="61" y="299"/>
                  <a:pt x="61" y="352"/>
                  <a:pt x="61" y="404"/>
                </a:cubicBezTo>
                <a:cubicBezTo>
                  <a:pt x="52" y="466"/>
                  <a:pt x="35" y="510"/>
                  <a:pt x="9" y="536"/>
                </a:cubicBezTo>
                <a:cubicBezTo>
                  <a:pt x="0" y="545"/>
                  <a:pt x="0" y="563"/>
                  <a:pt x="0" y="572"/>
                </a:cubicBezTo>
                <a:cubicBezTo>
                  <a:pt x="9" y="580"/>
                  <a:pt x="17" y="589"/>
                  <a:pt x="26" y="589"/>
                </a:cubicBezTo>
                <a:lnTo>
                  <a:pt x="26" y="589"/>
                </a:lnTo>
                <a:cubicBezTo>
                  <a:pt x="114" y="589"/>
                  <a:pt x="114" y="589"/>
                  <a:pt x="114" y="589"/>
                </a:cubicBezTo>
                <a:cubicBezTo>
                  <a:pt x="132" y="616"/>
                  <a:pt x="149" y="642"/>
                  <a:pt x="176" y="660"/>
                </a:cubicBezTo>
                <a:cubicBezTo>
                  <a:pt x="211" y="677"/>
                  <a:pt x="246" y="686"/>
                  <a:pt x="281" y="686"/>
                </a:cubicBezTo>
                <a:cubicBezTo>
                  <a:pt x="316" y="686"/>
                  <a:pt x="352" y="677"/>
                  <a:pt x="387" y="660"/>
                </a:cubicBezTo>
                <a:cubicBezTo>
                  <a:pt x="413" y="642"/>
                  <a:pt x="431" y="616"/>
                  <a:pt x="448" y="589"/>
                </a:cubicBezTo>
                <a:cubicBezTo>
                  <a:pt x="528" y="589"/>
                  <a:pt x="528" y="589"/>
                  <a:pt x="528" y="589"/>
                </a:cubicBezTo>
                <a:lnTo>
                  <a:pt x="528" y="589"/>
                </a:lnTo>
                <a:cubicBezTo>
                  <a:pt x="545" y="589"/>
                  <a:pt x="554" y="580"/>
                  <a:pt x="563" y="572"/>
                </a:cubicBezTo>
                <a:cubicBezTo>
                  <a:pt x="563" y="563"/>
                  <a:pt x="563" y="545"/>
                  <a:pt x="554" y="536"/>
                </a:cubicBezTo>
                <a:close/>
                <a:moveTo>
                  <a:pt x="360" y="624"/>
                </a:moveTo>
                <a:lnTo>
                  <a:pt x="360" y="624"/>
                </a:lnTo>
                <a:cubicBezTo>
                  <a:pt x="334" y="633"/>
                  <a:pt x="308" y="642"/>
                  <a:pt x="281" y="642"/>
                </a:cubicBezTo>
                <a:cubicBezTo>
                  <a:pt x="255" y="642"/>
                  <a:pt x="228" y="633"/>
                  <a:pt x="202" y="624"/>
                </a:cubicBezTo>
                <a:cubicBezTo>
                  <a:pt x="184" y="616"/>
                  <a:pt x="176" y="598"/>
                  <a:pt x="167" y="589"/>
                </a:cubicBezTo>
                <a:cubicBezTo>
                  <a:pt x="281" y="589"/>
                  <a:pt x="281" y="589"/>
                  <a:pt x="281" y="589"/>
                </a:cubicBezTo>
                <a:cubicBezTo>
                  <a:pt x="396" y="589"/>
                  <a:pt x="396" y="589"/>
                  <a:pt x="396" y="589"/>
                </a:cubicBezTo>
                <a:cubicBezTo>
                  <a:pt x="387" y="598"/>
                  <a:pt x="369" y="616"/>
                  <a:pt x="360" y="624"/>
                </a:cubicBezTo>
                <a:close/>
                <a:moveTo>
                  <a:pt x="466" y="545"/>
                </a:moveTo>
                <a:lnTo>
                  <a:pt x="466" y="545"/>
                </a:lnTo>
                <a:lnTo>
                  <a:pt x="466" y="545"/>
                </a:lnTo>
                <a:cubicBezTo>
                  <a:pt x="281" y="545"/>
                  <a:pt x="281" y="545"/>
                  <a:pt x="281" y="545"/>
                </a:cubicBezTo>
                <a:cubicBezTo>
                  <a:pt x="52" y="545"/>
                  <a:pt x="52" y="545"/>
                  <a:pt x="52" y="545"/>
                </a:cubicBezTo>
                <a:cubicBezTo>
                  <a:pt x="79" y="510"/>
                  <a:pt x="97" y="466"/>
                  <a:pt x="105" y="404"/>
                </a:cubicBezTo>
                <a:cubicBezTo>
                  <a:pt x="114" y="352"/>
                  <a:pt x="114" y="290"/>
                  <a:pt x="105" y="255"/>
                </a:cubicBezTo>
                <a:cubicBezTo>
                  <a:pt x="105" y="246"/>
                  <a:pt x="105" y="246"/>
                  <a:pt x="105" y="246"/>
                </a:cubicBezTo>
                <a:lnTo>
                  <a:pt x="105" y="246"/>
                </a:lnTo>
                <a:cubicBezTo>
                  <a:pt x="105" y="228"/>
                  <a:pt x="105" y="211"/>
                  <a:pt x="105" y="202"/>
                </a:cubicBezTo>
                <a:cubicBezTo>
                  <a:pt x="105" y="193"/>
                  <a:pt x="105" y="185"/>
                  <a:pt x="105" y="176"/>
                </a:cubicBezTo>
                <a:cubicBezTo>
                  <a:pt x="114" y="141"/>
                  <a:pt x="141" y="105"/>
                  <a:pt x="167" y="79"/>
                </a:cubicBezTo>
                <a:cubicBezTo>
                  <a:pt x="202" y="53"/>
                  <a:pt x="237" y="44"/>
                  <a:pt x="281" y="44"/>
                </a:cubicBezTo>
                <a:cubicBezTo>
                  <a:pt x="360" y="44"/>
                  <a:pt x="431" y="97"/>
                  <a:pt x="448" y="176"/>
                </a:cubicBezTo>
                <a:cubicBezTo>
                  <a:pt x="448" y="185"/>
                  <a:pt x="448" y="193"/>
                  <a:pt x="448" y="202"/>
                </a:cubicBezTo>
                <a:cubicBezTo>
                  <a:pt x="448" y="220"/>
                  <a:pt x="448" y="228"/>
                  <a:pt x="448" y="246"/>
                </a:cubicBezTo>
                <a:cubicBezTo>
                  <a:pt x="448" y="290"/>
                  <a:pt x="448" y="343"/>
                  <a:pt x="457" y="404"/>
                </a:cubicBezTo>
                <a:cubicBezTo>
                  <a:pt x="466" y="466"/>
                  <a:pt x="484" y="510"/>
                  <a:pt x="501" y="545"/>
                </a:cubicBezTo>
                <a:lnTo>
                  <a:pt x="466" y="545"/>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6" name="Freeform 433"/>
          <p:cNvSpPr>
            <a:spLocks noChangeArrowheads="1"/>
          </p:cNvSpPr>
          <p:nvPr/>
        </p:nvSpPr>
        <p:spPr bwMode="auto">
          <a:xfrm>
            <a:off x="7707006" y="1558582"/>
            <a:ext cx="277240" cy="318144"/>
          </a:xfrm>
          <a:custGeom>
            <a:avLst/>
            <a:gdLst>
              <a:gd name="T0" fmla="*/ 528 w 538"/>
              <a:gd name="T1" fmla="*/ 607 h 617"/>
              <a:gd name="T2" fmla="*/ 528 w 538"/>
              <a:gd name="T3" fmla="*/ 607 h 617"/>
              <a:gd name="T4" fmla="*/ 537 w 538"/>
              <a:gd name="T5" fmla="*/ 598 h 617"/>
              <a:gd name="T6" fmla="*/ 537 w 538"/>
              <a:gd name="T7" fmla="*/ 589 h 617"/>
              <a:gd name="T8" fmla="*/ 537 w 538"/>
              <a:gd name="T9" fmla="*/ 589 h 617"/>
              <a:gd name="T10" fmla="*/ 528 w 538"/>
              <a:gd name="T11" fmla="*/ 580 h 617"/>
              <a:gd name="T12" fmla="*/ 291 w 538"/>
              <a:gd name="T13" fmla="*/ 17 h 617"/>
              <a:gd name="T14" fmla="*/ 291 w 538"/>
              <a:gd name="T15" fmla="*/ 17 h 617"/>
              <a:gd name="T16" fmla="*/ 282 w 538"/>
              <a:gd name="T17" fmla="*/ 9 h 617"/>
              <a:gd name="T18" fmla="*/ 282 w 538"/>
              <a:gd name="T19" fmla="*/ 9 h 617"/>
              <a:gd name="T20" fmla="*/ 282 w 538"/>
              <a:gd name="T21" fmla="*/ 9 h 617"/>
              <a:gd name="T22" fmla="*/ 282 w 538"/>
              <a:gd name="T23" fmla="*/ 9 h 617"/>
              <a:gd name="T24" fmla="*/ 273 w 538"/>
              <a:gd name="T25" fmla="*/ 0 h 617"/>
              <a:gd name="T26" fmla="*/ 273 w 538"/>
              <a:gd name="T27" fmla="*/ 0 h 617"/>
              <a:gd name="T28" fmla="*/ 273 w 538"/>
              <a:gd name="T29" fmla="*/ 0 h 617"/>
              <a:gd name="T30" fmla="*/ 264 w 538"/>
              <a:gd name="T31" fmla="*/ 0 h 617"/>
              <a:gd name="T32" fmla="*/ 264 w 538"/>
              <a:gd name="T33" fmla="*/ 0 h 617"/>
              <a:gd name="T34" fmla="*/ 264 w 538"/>
              <a:gd name="T35" fmla="*/ 9 h 617"/>
              <a:gd name="T36" fmla="*/ 255 w 538"/>
              <a:gd name="T37" fmla="*/ 9 h 617"/>
              <a:gd name="T38" fmla="*/ 255 w 538"/>
              <a:gd name="T39" fmla="*/ 9 h 617"/>
              <a:gd name="T40" fmla="*/ 255 w 538"/>
              <a:gd name="T41" fmla="*/ 9 h 617"/>
              <a:gd name="T42" fmla="*/ 247 w 538"/>
              <a:gd name="T43" fmla="*/ 17 h 617"/>
              <a:gd name="T44" fmla="*/ 247 w 538"/>
              <a:gd name="T45" fmla="*/ 17 h 617"/>
              <a:gd name="T46" fmla="*/ 9 w 538"/>
              <a:gd name="T47" fmla="*/ 580 h 617"/>
              <a:gd name="T48" fmla="*/ 9 w 538"/>
              <a:gd name="T49" fmla="*/ 589 h 617"/>
              <a:gd name="T50" fmla="*/ 0 w 538"/>
              <a:gd name="T51" fmla="*/ 589 h 617"/>
              <a:gd name="T52" fmla="*/ 0 w 538"/>
              <a:gd name="T53" fmla="*/ 598 h 617"/>
              <a:gd name="T54" fmla="*/ 9 w 538"/>
              <a:gd name="T55" fmla="*/ 598 h 617"/>
              <a:gd name="T56" fmla="*/ 9 w 538"/>
              <a:gd name="T57" fmla="*/ 598 h 617"/>
              <a:gd name="T58" fmla="*/ 9 w 538"/>
              <a:gd name="T59" fmla="*/ 607 h 617"/>
              <a:gd name="T60" fmla="*/ 9 w 538"/>
              <a:gd name="T61" fmla="*/ 607 h 617"/>
              <a:gd name="T62" fmla="*/ 9 w 538"/>
              <a:gd name="T63" fmla="*/ 607 h 617"/>
              <a:gd name="T64" fmla="*/ 18 w 538"/>
              <a:gd name="T65" fmla="*/ 616 h 617"/>
              <a:gd name="T66" fmla="*/ 18 w 538"/>
              <a:gd name="T67" fmla="*/ 616 h 617"/>
              <a:gd name="T68" fmla="*/ 18 w 538"/>
              <a:gd name="T69" fmla="*/ 616 h 617"/>
              <a:gd name="T70" fmla="*/ 27 w 538"/>
              <a:gd name="T71" fmla="*/ 616 h 617"/>
              <a:gd name="T72" fmla="*/ 27 w 538"/>
              <a:gd name="T73" fmla="*/ 616 h 617"/>
              <a:gd name="T74" fmla="*/ 36 w 538"/>
              <a:gd name="T75" fmla="*/ 616 h 617"/>
              <a:gd name="T76" fmla="*/ 273 w 538"/>
              <a:gd name="T77" fmla="*/ 457 h 617"/>
              <a:gd name="T78" fmla="*/ 502 w 538"/>
              <a:gd name="T79" fmla="*/ 616 h 617"/>
              <a:gd name="T80" fmla="*/ 510 w 538"/>
              <a:gd name="T81" fmla="*/ 616 h 617"/>
              <a:gd name="T82" fmla="*/ 510 w 538"/>
              <a:gd name="T83" fmla="*/ 616 h 617"/>
              <a:gd name="T84" fmla="*/ 519 w 538"/>
              <a:gd name="T85" fmla="*/ 616 h 617"/>
              <a:gd name="T86" fmla="*/ 519 w 538"/>
              <a:gd name="T87" fmla="*/ 616 h 617"/>
              <a:gd name="T88" fmla="*/ 519 w 538"/>
              <a:gd name="T89" fmla="*/ 616 h 617"/>
              <a:gd name="T90" fmla="*/ 282 w 538"/>
              <a:gd name="T91" fmla="*/ 413 h 617"/>
              <a:gd name="T92" fmla="*/ 282 w 538"/>
              <a:gd name="T93" fmla="*/ 413 h 617"/>
              <a:gd name="T94" fmla="*/ 282 w 538"/>
              <a:gd name="T95" fmla="*/ 413 h 617"/>
              <a:gd name="T96" fmla="*/ 273 w 538"/>
              <a:gd name="T97" fmla="*/ 413 h 617"/>
              <a:gd name="T98" fmla="*/ 273 w 538"/>
              <a:gd name="T99" fmla="*/ 413 h 617"/>
              <a:gd name="T100" fmla="*/ 273 w 538"/>
              <a:gd name="T101" fmla="*/ 413 h 617"/>
              <a:gd name="T102" fmla="*/ 264 w 538"/>
              <a:gd name="T103" fmla="*/ 413 h 617"/>
              <a:gd name="T104" fmla="*/ 264 w 538"/>
              <a:gd name="T105" fmla="*/ 413 h 617"/>
              <a:gd name="T106" fmla="*/ 264 w 538"/>
              <a:gd name="T107" fmla="*/ 413 h 617"/>
              <a:gd name="T108" fmla="*/ 255 w 538"/>
              <a:gd name="T109" fmla="*/ 413 h 617"/>
              <a:gd name="T110" fmla="*/ 80 w 538"/>
              <a:gd name="T111" fmla="*/ 536 h 617"/>
              <a:gd name="T112" fmla="*/ 282 w 538"/>
              <a:gd name="T113" fmla="*/ 413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8" h="617">
                <a:moveTo>
                  <a:pt x="528" y="607"/>
                </a:moveTo>
                <a:lnTo>
                  <a:pt x="528" y="607"/>
                </a:lnTo>
                <a:lnTo>
                  <a:pt x="528" y="607"/>
                </a:lnTo>
                <a:lnTo>
                  <a:pt x="528" y="607"/>
                </a:lnTo>
                <a:lnTo>
                  <a:pt x="528" y="607"/>
                </a:lnTo>
                <a:lnTo>
                  <a:pt x="528" y="607"/>
                </a:lnTo>
                <a:cubicBezTo>
                  <a:pt x="528" y="598"/>
                  <a:pt x="528" y="598"/>
                  <a:pt x="528" y="598"/>
                </a:cubicBezTo>
                <a:cubicBezTo>
                  <a:pt x="537" y="598"/>
                  <a:pt x="537" y="598"/>
                  <a:pt x="537" y="598"/>
                </a:cubicBezTo>
                <a:lnTo>
                  <a:pt x="537" y="598"/>
                </a:lnTo>
                <a:lnTo>
                  <a:pt x="537" y="598"/>
                </a:lnTo>
                <a:lnTo>
                  <a:pt x="537" y="598"/>
                </a:lnTo>
                <a:cubicBezTo>
                  <a:pt x="537" y="598"/>
                  <a:pt x="537" y="598"/>
                  <a:pt x="537" y="589"/>
                </a:cubicBezTo>
                <a:lnTo>
                  <a:pt x="537" y="589"/>
                </a:lnTo>
                <a:lnTo>
                  <a:pt x="537" y="589"/>
                </a:lnTo>
                <a:lnTo>
                  <a:pt x="537" y="589"/>
                </a:lnTo>
                <a:lnTo>
                  <a:pt x="537" y="589"/>
                </a:lnTo>
                <a:lnTo>
                  <a:pt x="537" y="589"/>
                </a:lnTo>
                <a:cubicBezTo>
                  <a:pt x="537" y="580"/>
                  <a:pt x="528" y="580"/>
                  <a:pt x="528" y="580"/>
                </a:cubicBezTo>
                <a:lnTo>
                  <a:pt x="528" y="580"/>
                </a:lnTo>
                <a:cubicBezTo>
                  <a:pt x="291" y="17"/>
                  <a:pt x="291" y="17"/>
                  <a:pt x="291" y="17"/>
                </a:cubicBezTo>
                <a:lnTo>
                  <a:pt x="291" y="17"/>
                </a:lnTo>
                <a:lnTo>
                  <a:pt x="291" y="17"/>
                </a:lnTo>
                <a:lnTo>
                  <a:pt x="291" y="17"/>
                </a:lnTo>
                <a:lnTo>
                  <a:pt x="291" y="17"/>
                </a:lnTo>
                <a:cubicBezTo>
                  <a:pt x="291" y="9"/>
                  <a:pt x="291" y="9"/>
                  <a:pt x="291" y="9"/>
                </a:cubicBezTo>
                <a:lnTo>
                  <a:pt x="291" y="9"/>
                </a:lnTo>
                <a:cubicBezTo>
                  <a:pt x="291" y="9"/>
                  <a:pt x="291" y="9"/>
                  <a:pt x="282" y="9"/>
                </a:cubicBezTo>
                <a:lnTo>
                  <a:pt x="282" y="9"/>
                </a:lnTo>
                <a:lnTo>
                  <a:pt x="282" y="9"/>
                </a:lnTo>
                <a:lnTo>
                  <a:pt x="282" y="9"/>
                </a:lnTo>
                <a:lnTo>
                  <a:pt x="282" y="9"/>
                </a:lnTo>
                <a:lnTo>
                  <a:pt x="282" y="9"/>
                </a:lnTo>
                <a:lnTo>
                  <a:pt x="282" y="9"/>
                </a:lnTo>
                <a:lnTo>
                  <a:pt x="282" y="9"/>
                </a:lnTo>
                <a:lnTo>
                  <a:pt x="282" y="9"/>
                </a:lnTo>
                <a:lnTo>
                  <a:pt x="282" y="9"/>
                </a:lnTo>
                <a:lnTo>
                  <a:pt x="282" y="9"/>
                </a:lnTo>
                <a:lnTo>
                  <a:pt x="273" y="9"/>
                </a:lnTo>
                <a:lnTo>
                  <a:pt x="273" y="0"/>
                </a:lnTo>
                <a:lnTo>
                  <a:pt x="273" y="0"/>
                </a:lnTo>
                <a:lnTo>
                  <a:pt x="273" y="0"/>
                </a:lnTo>
                <a:lnTo>
                  <a:pt x="273" y="0"/>
                </a:lnTo>
                <a:lnTo>
                  <a:pt x="273" y="0"/>
                </a:lnTo>
                <a:lnTo>
                  <a:pt x="273" y="0"/>
                </a:lnTo>
                <a:lnTo>
                  <a:pt x="273" y="0"/>
                </a:lnTo>
                <a:cubicBezTo>
                  <a:pt x="273" y="0"/>
                  <a:pt x="273" y="0"/>
                  <a:pt x="264" y="0"/>
                </a:cubicBezTo>
                <a:lnTo>
                  <a:pt x="264" y="0"/>
                </a:lnTo>
                <a:lnTo>
                  <a:pt x="264" y="0"/>
                </a:lnTo>
                <a:lnTo>
                  <a:pt x="264" y="0"/>
                </a:lnTo>
                <a:lnTo>
                  <a:pt x="264" y="0"/>
                </a:lnTo>
                <a:lnTo>
                  <a:pt x="264" y="0"/>
                </a:lnTo>
                <a:lnTo>
                  <a:pt x="264" y="9"/>
                </a:lnTo>
                <a:lnTo>
                  <a:pt x="264" y="9"/>
                </a:lnTo>
                <a:lnTo>
                  <a:pt x="264" y="9"/>
                </a:lnTo>
                <a:lnTo>
                  <a:pt x="264" y="9"/>
                </a:lnTo>
                <a:cubicBezTo>
                  <a:pt x="255" y="9"/>
                  <a:pt x="255" y="9"/>
                  <a:pt x="255" y="9"/>
                </a:cubicBezTo>
                <a:lnTo>
                  <a:pt x="255" y="9"/>
                </a:lnTo>
                <a:lnTo>
                  <a:pt x="255" y="9"/>
                </a:lnTo>
                <a:lnTo>
                  <a:pt x="255" y="9"/>
                </a:lnTo>
                <a:lnTo>
                  <a:pt x="255" y="9"/>
                </a:lnTo>
                <a:lnTo>
                  <a:pt x="255" y="9"/>
                </a:lnTo>
                <a:lnTo>
                  <a:pt x="255" y="9"/>
                </a:lnTo>
                <a:lnTo>
                  <a:pt x="255" y="9"/>
                </a:lnTo>
                <a:lnTo>
                  <a:pt x="255" y="9"/>
                </a:lnTo>
                <a:lnTo>
                  <a:pt x="255" y="9"/>
                </a:lnTo>
                <a:cubicBezTo>
                  <a:pt x="255" y="9"/>
                  <a:pt x="255" y="9"/>
                  <a:pt x="247" y="17"/>
                </a:cubicBezTo>
                <a:lnTo>
                  <a:pt x="247" y="17"/>
                </a:lnTo>
                <a:lnTo>
                  <a:pt x="247" y="17"/>
                </a:lnTo>
                <a:lnTo>
                  <a:pt x="247" y="17"/>
                </a:lnTo>
                <a:lnTo>
                  <a:pt x="247" y="17"/>
                </a:lnTo>
                <a:cubicBezTo>
                  <a:pt x="9" y="580"/>
                  <a:pt x="9" y="580"/>
                  <a:pt x="9" y="580"/>
                </a:cubicBezTo>
                <a:lnTo>
                  <a:pt x="9" y="580"/>
                </a:lnTo>
                <a:cubicBezTo>
                  <a:pt x="9" y="580"/>
                  <a:pt x="9" y="580"/>
                  <a:pt x="9" y="589"/>
                </a:cubicBezTo>
                <a:lnTo>
                  <a:pt x="9" y="589"/>
                </a:lnTo>
                <a:lnTo>
                  <a:pt x="9" y="589"/>
                </a:lnTo>
                <a:cubicBezTo>
                  <a:pt x="9" y="589"/>
                  <a:pt x="9" y="589"/>
                  <a:pt x="0" y="589"/>
                </a:cubicBezTo>
                <a:lnTo>
                  <a:pt x="0" y="589"/>
                </a:lnTo>
                <a:lnTo>
                  <a:pt x="0" y="589"/>
                </a:lnTo>
                <a:lnTo>
                  <a:pt x="0" y="589"/>
                </a:lnTo>
                <a:lnTo>
                  <a:pt x="0" y="589"/>
                </a:lnTo>
                <a:cubicBezTo>
                  <a:pt x="0" y="598"/>
                  <a:pt x="0" y="598"/>
                  <a:pt x="0" y="598"/>
                </a:cubicBezTo>
                <a:lnTo>
                  <a:pt x="0" y="598"/>
                </a:lnTo>
                <a:cubicBezTo>
                  <a:pt x="9" y="598"/>
                  <a:pt x="9" y="598"/>
                  <a:pt x="9" y="598"/>
                </a:cubicBezTo>
                <a:lnTo>
                  <a:pt x="9" y="598"/>
                </a:lnTo>
                <a:lnTo>
                  <a:pt x="9" y="598"/>
                </a:lnTo>
                <a:lnTo>
                  <a:pt x="9" y="598"/>
                </a:lnTo>
                <a:lnTo>
                  <a:pt x="9" y="598"/>
                </a:lnTo>
                <a:lnTo>
                  <a:pt x="9" y="607"/>
                </a:lnTo>
                <a:lnTo>
                  <a:pt x="9" y="607"/>
                </a:lnTo>
                <a:lnTo>
                  <a:pt x="9" y="607"/>
                </a:lnTo>
                <a:lnTo>
                  <a:pt x="9" y="607"/>
                </a:lnTo>
                <a:lnTo>
                  <a:pt x="9" y="607"/>
                </a:lnTo>
                <a:lnTo>
                  <a:pt x="9" y="607"/>
                </a:lnTo>
                <a:lnTo>
                  <a:pt x="9" y="607"/>
                </a:lnTo>
                <a:lnTo>
                  <a:pt x="9" y="607"/>
                </a:lnTo>
                <a:lnTo>
                  <a:pt x="9" y="607"/>
                </a:lnTo>
                <a:lnTo>
                  <a:pt x="9" y="607"/>
                </a:lnTo>
                <a:cubicBezTo>
                  <a:pt x="18" y="607"/>
                  <a:pt x="18" y="607"/>
                  <a:pt x="18" y="616"/>
                </a:cubicBezTo>
                <a:lnTo>
                  <a:pt x="18" y="616"/>
                </a:lnTo>
                <a:lnTo>
                  <a:pt x="18" y="616"/>
                </a:lnTo>
                <a:lnTo>
                  <a:pt x="18" y="616"/>
                </a:lnTo>
                <a:lnTo>
                  <a:pt x="18" y="616"/>
                </a:lnTo>
                <a:lnTo>
                  <a:pt x="18" y="616"/>
                </a:lnTo>
                <a:lnTo>
                  <a:pt x="18" y="616"/>
                </a:lnTo>
                <a:lnTo>
                  <a:pt x="18" y="616"/>
                </a:lnTo>
                <a:cubicBezTo>
                  <a:pt x="27" y="616"/>
                  <a:pt x="27" y="616"/>
                  <a:pt x="27" y="616"/>
                </a:cubicBezTo>
                <a:lnTo>
                  <a:pt x="27" y="616"/>
                </a:lnTo>
                <a:lnTo>
                  <a:pt x="27" y="616"/>
                </a:lnTo>
                <a:lnTo>
                  <a:pt x="27" y="616"/>
                </a:lnTo>
                <a:lnTo>
                  <a:pt x="27" y="616"/>
                </a:lnTo>
                <a:lnTo>
                  <a:pt x="27" y="616"/>
                </a:lnTo>
                <a:cubicBezTo>
                  <a:pt x="36" y="616"/>
                  <a:pt x="36" y="616"/>
                  <a:pt x="36" y="616"/>
                </a:cubicBezTo>
                <a:lnTo>
                  <a:pt x="36" y="616"/>
                </a:lnTo>
                <a:lnTo>
                  <a:pt x="36" y="616"/>
                </a:lnTo>
                <a:cubicBezTo>
                  <a:pt x="36" y="616"/>
                  <a:pt x="36" y="616"/>
                  <a:pt x="36" y="607"/>
                </a:cubicBezTo>
                <a:lnTo>
                  <a:pt x="36" y="607"/>
                </a:lnTo>
                <a:cubicBezTo>
                  <a:pt x="273" y="457"/>
                  <a:pt x="273" y="457"/>
                  <a:pt x="273" y="457"/>
                </a:cubicBezTo>
                <a:cubicBezTo>
                  <a:pt x="502" y="607"/>
                  <a:pt x="502" y="607"/>
                  <a:pt x="502" y="607"/>
                </a:cubicBezTo>
                <a:lnTo>
                  <a:pt x="502" y="607"/>
                </a:lnTo>
                <a:cubicBezTo>
                  <a:pt x="502" y="616"/>
                  <a:pt x="502" y="616"/>
                  <a:pt x="502" y="616"/>
                </a:cubicBezTo>
                <a:lnTo>
                  <a:pt x="502" y="616"/>
                </a:lnTo>
                <a:lnTo>
                  <a:pt x="502" y="616"/>
                </a:lnTo>
                <a:lnTo>
                  <a:pt x="510" y="616"/>
                </a:lnTo>
                <a:lnTo>
                  <a:pt x="510" y="616"/>
                </a:lnTo>
                <a:lnTo>
                  <a:pt x="510" y="616"/>
                </a:lnTo>
                <a:lnTo>
                  <a:pt x="510" y="616"/>
                </a:lnTo>
                <a:lnTo>
                  <a:pt x="510" y="616"/>
                </a:lnTo>
                <a:lnTo>
                  <a:pt x="519" y="616"/>
                </a:lnTo>
                <a:lnTo>
                  <a:pt x="519" y="616"/>
                </a:lnTo>
                <a:lnTo>
                  <a:pt x="519" y="616"/>
                </a:lnTo>
                <a:lnTo>
                  <a:pt x="519" y="616"/>
                </a:lnTo>
                <a:lnTo>
                  <a:pt x="519" y="616"/>
                </a:lnTo>
                <a:lnTo>
                  <a:pt x="519" y="616"/>
                </a:lnTo>
                <a:lnTo>
                  <a:pt x="519" y="616"/>
                </a:lnTo>
                <a:lnTo>
                  <a:pt x="519" y="616"/>
                </a:lnTo>
                <a:lnTo>
                  <a:pt x="519" y="616"/>
                </a:lnTo>
                <a:cubicBezTo>
                  <a:pt x="528" y="616"/>
                  <a:pt x="528" y="607"/>
                  <a:pt x="528" y="607"/>
                </a:cubicBezTo>
                <a:close/>
                <a:moveTo>
                  <a:pt x="282" y="413"/>
                </a:moveTo>
                <a:lnTo>
                  <a:pt x="282" y="413"/>
                </a:lnTo>
                <a:lnTo>
                  <a:pt x="282" y="413"/>
                </a:lnTo>
                <a:lnTo>
                  <a:pt x="282" y="413"/>
                </a:lnTo>
                <a:lnTo>
                  <a:pt x="282" y="413"/>
                </a:lnTo>
                <a:lnTo>
                  <a:pt x="282" y="413"/>
                </a:lnTo>
                <a:lnTo>
                  <a:pt x="282" y="413"/>
                </a:lnTo>
                <a:lnTo>
                  <a:pt x="282" y="413"/>
                </a:lnTo>
                <a:cubicBezTo>
                  <a:pt x="282" y="413"/>
                  <a:pt x="282" y="413"/>
                  <a:pt x="273" y="413"/>
                </a:cubicBezTo>
                <a:lnTo>
                  <a:pt x="273" y="413"/>
                </a:lnTo>
                <a:lnTo>
                  <a:pt x="273" y="413"/>
                </a:lnTo>
                <a:lnTo>
                  <a:pt x="273" y="413"/>
                </a:lnTo>
                <a:lnTo>
                  <a:pt x="273" y="413"/>
                </a:lnTo>
                <a:lnTo>
                  <a:pt x="273" y="413"/>
                </a:lnTo>
                <a:lnTo>
                  <a:pt x="273" y="413"/>
                </a:lnTo>
                <a:lnTo>
                  <a:pt x="273" y="413"/>
                </a:lnTo>
                <a:lnTo>
                  <a:pt x="273" y="413"/>
                </a:lnTo>
                <a:cubicBezTo>
                  <a:pt x="264" y="413"/>
                  <a:pt x="264" y="413"/>
                  <a:pt x="264" y="413"/>
                </a:cubicBezTo>
                <a:lnTo>
                  <a:pt x="264" y="413"/>
                </a:lnTo>
                <a:lnTo>
                  <a:pt x="264" y="413"/>
                </a:lnTo>
                <a:lnTo>
                  <a:pt x="264" y="413"/>
                </a:lnTo>
                <a:lnTo>
                  <a:pt x="264" y="413"/>
                </a:lnTo>
                <a:lnTo>
                  <a:pt x="264" y="413"/>
                </a:lnTo>
                <a:lnTo>
                  <a:pt x="264" y="413"/>
                </a:lnTo>
                <a:lnTo>
                  <a:pt x="264" y="413"/>
                </a:lnTo>
                <a:lnTo>
                  <a:pt x="255" y="413"/>
                </a:lnTo>
                <a:lnTo>
                  <a:pt x="255" y="413"/>
                </a:lnTo>
                <a:lnTo>
                  <a:pt x="255" y="413"/>
                </a:lnTo>
                <a:lnTo>
                  <a:pt x="255" y="413"/>
                </a:lnTo>
                <a:lnTo>
                  <a:pt x="255" y="413"/>
                </a:lnTo>
                <a:cubicBezTo>
                  <a:pt x="80" y="536"/>
                  <a:pt x="80" y="536"/>
                  <a:pt x="80" y="536"/>
                </a:cubicBezTo>
                <a:cubicBezTo>
                  <a:pt x="273" y="79"/>
                  <a:pt x="273" y="79"/>
                  <a:pt x="273" y="79"/>
                </a:cubicBezTo>
                <a:cubicBezTo>
                  <a:pt x="458" y="536"/>
                  <a:pt x="458" y="536"/>
                  <a:pt x="458" y="536"/>
                </a:cubicBezTo>
                <a:lnTo>
                  <a:pt x="282" y="413"/>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7" name="Freeform 434"/>
          <p:cNvSpPr>
            <a:spLocks noChangeArrowheads="1"/>
          </p:cNvSpPr>
          <p:nvPr/>
        </p:nvSpPr>
        <p:spPr bwMode="auto">
          <a:xfrm>
            <a:off x="2980463" y="4987711"/>
            <a:ext cx="363593" cy="313599"/>
          </a:xfrm>
          <a:custGeom>
            <a:avLst/>
            <a:gdLst>
              <a:gd name="T0" fmla="*/ 352 w 705"/>
              <a:gd name="T1" fmla="*/ 607 h 608"/>
              <a:gd name="T2" fmla="*/ 352 w 705"/>
              <a:gd name="T3" fmla="*/ 607 h 608"/>
              <a:gd name="T4" fmla="*/ 335 w 705"/>
              <a:gd name="T5" fmla="*/ 598 h 608"/>
              <a:gd name="T6" fmla="*/ 97 w 705"/>
              <a:gd name="T7" fmla="*/ 370 h 608"/>
              <a:gd name="T8" fmla="*/ 97 w 705"/>
              <a:gd name="T9" fmla="*/ 370 h 608"/>
              <a:gd name="T10" fmla="*/ 53 w 705"/>
              <a:gd name="T11" fmla="*/ 317 h 608"/>
              <a:gd name="T12" fmla="*/ 0 w 705"/>
              <a:gd name="T13" fmla="*/ 185 h 608"/>
              <a:gd name="T14" fmla="*/ 53 w 705"/>
              <a:gd name="T15" fmla="*/ 53 h 608"/>
              <a:gd name="T16" fmla="*/ 185 w 705"/>
              <a:gd name="T17" fmla="*/ 0 h 608"/>
              <a:gd name="T18" fmla="*/ 317 w 705"/>
              <a:gd name="T19" fmla="*/ 53 h 608"/>
              <a:gd name="T20" fmla="*/ 352 w 705"/>
              <a:gd name="T21" fmla="*/ 79 h 608"/>
              <a:gd name="T22" fmla="*/ 379 w 705"/>
              <a:gd name="T23" fmla="*/ 53 h 608"/>
              <a:gd name="T24" fmla="*/ 519 w 705"/>
              <a:gd name="T25" fmla="*/ 0 h 608"/>
              <a:gd name="T26" fmla="*/ 651 w 705"/>
              <a:gd name="T27" fmla="*/ 53 h 608"/>
              <a:gd name="T28" fmla="*/ 704 w 705"/>
              <a:gd name="T29" fmla="*/ 185 h 608"/>
              <a:gd name="T30" fmla="*/ 651 w 705"/>
              <a:gd name="T31" fmla="*/ 317 h 608"/>
              <a:gd name="T32" fmla="*/ 651 w 705"/>
              <a:gd name="T33" fmla="*/ 317 h 608"/>
              <a:gd name="T34" fmla="*/ 607 w 705"/>
              <a:gd name="T35" fmla="*/ 370 h 608"/>
              <a:gd name="T36" fmla="*/ 599 w 705"/>
              <a:gd name="T37" fmla="*/ 370 h 608"/>
              <a:gd name="T38" fmla="*/ 370 w 705"/>
              <a:gd name="T39" fmla="*/ 598 h 608"/>
              <a:gd name="T40" fmla="*/ 352 w 705"/>
              <a:gd name="T41" fmla="*/ 607 h 608"/>
              <a:gd name="T42" fmla="*/ 132 w 705"/>
              <a:gd name="T43" fmla="*/ 334 h 608"/>
              <a:gd name="T44" fmla="*/ 132 w 705"/>
              <a:gd name="T45" fmla="*/ 334 h 608"/>
              <a:gd name="T46" fmla="*/ 352 w 705"/>
              <a:gd name="T47" fmla="*/ 554 h 608"/>
              <a:gd name="T48" fmla="*/ 572 w 705"/>
              <a:gd name="T49" fmla="*/ 334 h 608"/>
              <a:gd name="T50" fmla="*/ 572 w 705"/>
              <a:gd name="T51" fmla="*/ 334 h 608"/>
              <a:gd name="T52" fmla="*/ 616 w 705"/>
              <a:gd name="T53" fmla="*/ 291 h 608"/>
              <a:gd name="T54" fmla="*/ 660 w 705"/>
              <a:gd name="T55" fmla="*/ 185 h 608"/>
              <a:gd name="T56" fmla="*/ 616 w 705"/>
              <a:gd name="T57" fmla="*/ 88 h 608"/>
              <a:gd name="T58" fmla="*/ 519 w 705"/>
              <a:gd name="T59" fmla="*/ 44 h 608"/>
              <a:gd name="T60" fmla="*/ 414 w 705"/>
              <a:gd name="T61" fmla="*/ 88 h 608"/>
              <a:gd name="T62" fmla="*/ 370 w 705"/>
              <a:gd name="T63" fmla="*/ 132 h 608"/>
              <a:gd name="T64" fmla="*/ 352 w 705"/>
              <a:gd name="T65" fmla="*/ 141 h 608"/>
              <a:gd name="T66" fmla="*/ 335 w 705"/>
              <a:gd name="T67" fmla="*/ 132 h 608"/>
              <a:gd name="T68" fmla="*/ 291 w 705"/>
              <a:gd name="T69" fmla="*/ 88 h 608"/>
              <a:gd name="T70" fmla="*/ 185 w 705"/>
              <a:gd name="T71" fmla="*/ 44 h 608"/>
              <a:gd name="T72" fmla="*/ 88 w 705"/>
              <a:gd name="T73" fmla="*/ 88 h 608"/>
              <a:gd name="T74" fmla="*/ 44 w 705"/>
              <a:gd name="T75" fmla="*/ 185 h 608"/>
              <a:gd name="T76" fmla="*/ 88 w 705"/>
              <a:gd name="T77" fmla="*/ 291 h 608"/>
              <a:gd name="T78" fmla="*/ 132 w 705"/>
              <a:gd name="T79" fmla="*/ 334 h 608"/>
              <a:gd name="T80" fmla="*/ 634 w 705"/>
              <a:gd name="T81" fmla="*/ 308 h 608"/>
              <a:gd name="T82" fmla="*/ 634 w 705"/>
              <a:gd name="T83" fmla="*/ 30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5" h="608">
                <a:moveTo>
                  <a:pt x="352" y="607"/>
                </a:moveTo>
                <a:lnTo>
                  <a:pt x="352" y="607"/>
                </a:lnTo>
                <a:cubicBezTo>
                  <a:pt x="344" y="607"/>
                  <a:pt x="344" y="607"/>
                  <a:pt x="335" y="598"/>
                </a:cubicBezTo>
                <a:cubicBezTo>
                  <a:pt x="97" y="370"/>
                  <a:pt x="97" y="370"/>
                  <a:pt x="97" y="370"/>
                </a:cubicBezTo>
                <a:lnTo>
                  <a:pt x="97" y="370"/>
                </a:lnTo>
                <a:cubicBezTo>
                  <a:pt x="53" y="317"/>
                  <a:pt x="53" y="317"/>
                  <a:pt x="53" y="317"/>
                </a:cubicBezTo>
                <a:cubicBezTo>
                  <a:pt x="18" y="281"/>
                  <a:pt x="0" y="238"/>
                  <a:pt x="0" y="185"/>
                </a:cubicBezTo>
                <a:cubicBezTo>
                  <a:pt x="0" y="132"/>
                  <a:pt x="18" y="88"/>
                  <a:pt x="53" y="53"/>
                </a:cubicBezTo>
                <a:cubicBezTo>
                  <a:pt x="88" y="18"/>
                  <a:pt x="132" y="0"/>
                  <a:pt x="185" y="0"/>
                </a:cubicBezTo>
                <a:cubicBezTo>
                  <a:pt x="238" y="0"/>
                  <a:pt x="282" y="18"/>
                  <a:pt x="317" y="53"/>
                </a:cubicBezTo>
                <a:cubicBezTo>
                  <a:pt x="352" y="79"/>
                  <a:pt x="352" y="79"/>
                  <a:pt x="352" y="79"/>
                </a:cubicBezTo>
                <a:cubicBezTo>
                  <a:pt x="379" y="53"/>
                  <a:pt x="379" y="53"/>
                  <a:pt x="379" y="53"/>
                </a:cubicBezTo>
                <a:cubicBezTo>
                  <a:pt x="414" y="18"/>
                  <a:pt x="467" y="0"/>
                  <a:pt x="519" y="0"/>
                </a:cubicBezTo>
                <a:cubicBezTo>
                  <a:pt x="563" y="0"/>
                  <a:pt x="616" y="18"/>
                  <a:pt x="651" y="53"/>
                </a:cubicBezTo>
                <a:cubicBezTo>
                  <a:pt x="686" y="88"/>
                  <a:pt x="704" y="132"/>
                  <a:pt x="704" y="185"/>
                </a:cubicBezTo>
                <a:cubicBezTo>
                  <a:pt x="704" y="238"/>
                  <a:pt x="686" y="281"/>
                  <a:pt x="651" y="317"/>
                </a:cubicBezTo>
                <a:lnTo>
                  <a:pt x="651" y="317"/>
                </a:lnTo>
                <a:cubicBezTo>
                  <a:pt x="607" y="370"/>
                  <a:pt x="607" y="370"/>
                  <a:pt x="607" y="370"/>
                </a:cubicBezTo>
                <a:lnTo>
                  <a:pt x="599" y="370"/>
                </a:lnTo>
                <a:cubicBezTo>
                  <a:pt x="370" y="598"/>
                  <a:pt x="370" y="598"/>
                  <a:pt x="370" y="598"/>
                </a:cubicBezTo>
                <a:cubicBezTo>
                  <a:pt x="361" y="607"/>
                  <a:pt x="361" y="607"/>
                  <a:pt x="352" y="607"/>
                </a:cubicBezTo>
                <a:close/>
                <a:moveTo>
                  <a:pt x="132" y="334"/>
                </a:moveTo>
                <a:lnTo>
                  <a:pt x="132" y="334"/>
                </a:lnTo>
                <a:cubicBezTo>
                  <a:pt x="352" y="554"/>
                  <a:pt x="352" y="554"/>
                  <a:pt x="352" y="554"/>
                </a:cubicBezTo>
                <a:cubicBezTo>
                  <a:pt x="572" y="334"/>
                  <a:pt x="572" y="334"/>
                  <a:pt x="572" y="334"/>
                </a:cubicBezTo>
                <a:lnTo>
                  <a:pt x="572" y="334"/>
                </a:lnTo>
                <a:cubicBezTo>
                  <a:pt x="616" y="291"/>
                  <a:pt x="616" y="291"/>
                  <a:pt x="616" y="291"/>
                </a:cubicBezTo>
                <a:cubicBezTo>
                  <a:pt x="642" y="264"/>
                  <a:pt x="660" y="220"/>
                  <a:pt x="660" y="185"/>
                </a:cubicBezTo>
                <a:cubicBezTo>
                  <a:pt x="660" y="150"/>
                  <a:pt x="642" y="115"/>
                  <a:pt x="616" y="88"/>
                </a:cubicBezTo>
                <a:cubicBezTo>
                  <a:pt x="590" y="53"/>
                  <a:pt x="555" y="44"/>
                  <a:pt x="519" y="44"/>
                </a:cubicBezTo>
                <a:cubicBezTo>
                  <a:pt x="475" y="44"/>
                  <a:pt x="440" y="53"/>
                  <a:pt x="414" y="88"/>
                </a:cubicBezTo>
                <a:cubicBezTo>
                  <a:pt x="370" y="132"/>
                  <a:pt x="370" y="132"/>
                  <a:pt x="370" y="132"/>
                </a:cubicBezTo>
                <a:cubicBezTo>
                  <a:pt x="361" y="132"/>
                  <a:pt x="361" y="141"/>
                  <a:pt x="352" y="141"/>
                </a:cubicBezTo>
                <a:cubicBezTo>
                  <a:pt x="344" y="141"/>
                  <a:pt x="344" y="132"/>
                  <a:pt x="335" y="132"/>
                </a:cubicBezTo>
                <a:cubicBezTo>
                  <a:pt x="291" y="88"/>
                  <a:pt x="291" y="88"/>
                  <a:pt x="291" y="88"/>
                </a:cubicBezTo>
                <a:cubicBezTo>
                  <a:pt x="264" y="53"/>
                  <a:pt x="229" y="44"/>
                  <a:pt x="185" y="44"/>
                </a:cubicBezTo>
                <a:cubicBezTo>
                  <a:pt x="150" y="44"/>
                  <a:pt x="115" y="53"/>
                  <a:pt x="88" y="88"/>
                </a:cubicBezTo>
                <a:cubicBezTo>
                  <a:pt x="62" y="115"/>
                  <a:pt x="44" y="150"/>
                  <a:pt x="44" y="185"/>
                </a:cubicBezTo>
                <a:cubicBezTo>
                  <a:pt x="44" y="220"/>
                  <a:pt x="62" y="264"/>
                  <a:pt x="88" y="291"/>
                </a:cubicBezTo>
                <a:cubicBezTo>
                  <a:pt x="132" y="334"/>
                  <a:pt x="132" y="334"/>
                  <a:pt x="132" y="334"/>
                </a:cubicBezTo>
                <a:close/>
                <a:moveTo>
                  <a:pt x="634" y="308"/>
                </a:moveTo>
                <a:lnTo>
                  <a:pt x="634" y="308"/>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8" name="Freeform 435"/>
          <p:cNvSpPr>
            <a:spLocks noChangeArrowheads="1"/>
          </p:cNvSpPr>
          <p:nvPr/>
        </p:nvSpPr>
        <p:spPr bwMode="auto">
          <a:xfrm>
            <a:off x="7666320" y="5289312"/>
            <a:ext cx="359048" cy="227246"/>
          </a:xfrm>
          <a:custGeom>
            <a:avLst/>
            <a:gdLst>
              <a:gd name="T0" fmla="*/ 695 w 696"/>
              <a:gd name="T1" fmla="*/ 27 h 441"/>
              <a:gd name="T2" fmla="*/ 695 w 696"/>
              <a:gd name="T3" fmla="*/ 27 h 441"/>
              <a:gd name="T4" fmla="*/ 695 w 696"/>
              <a:gd name="T5" fmla="*/ 18 h 441"/>
              <a:gd name="T6" fmla="*/ 686 w 696"/>
              <a:gd name="T7" fmla="*/ 9 h 441"/>
              <a:gd name="T8" fmla="*/ 660 w 696"/>
              <a:gd name="T9" fmla="*/ 0 h 441"/>
              <a:gd name="T10" fmla="*/ 35 w 696"/>
              <a:gd name="T11" fmla="*/ 0 h 441"/>
              <a:gd name="T12" fmla="*/ 9 w 696"/>
              <a:gd name="T13" fmla="*/ 9 h 441"/>
              <a:gd name="T14" fmla="*/ 0 w 696"/>
              <a:gd name="T15" fmla="*/ 18 h 441"/>
              <a:gd name="T16" fmla="*/ 0 w 696"/>
              <a:gd name="T17" fmla="*/ 27 h 441"/>
              <a:gd name="T18" fmla="*/ 0 w 696"/>
              <a:gd name="T19" fmla="*/ 35 h 441"/>
              <a:gd name="T20" fmla="*/ 0 w 696"/>
              <a:gd name="T21" fmla="*/ 414 h 441"/>
              <a:gd name="T22" fmla="*/ 35 w 696"/>
              <a:gd name="T23" fmla="*/ 440 h 441"/>
              <a:gd name="T24" fmla="*/ 660 w 696"/>
              <a:gd name="T25" fmla="*/ 440 h 441"/>
              <a:gd name="T26" fmla="*/ 695 w 696"/>
              <a:gd name="T27" fmla="*/ 414 h 441"/>
              <a:gd name="T28" fmla="*/ 695 w 696"/>
              <a:gd name="T29" fmla="*/ 35 h 441"/>
              <a:gd name="T30" fmla="*/ 695 w 696"/>
              <a:gd name="T31" fmla="*/ 27 h 441"/>
              <a:gd name="T32" fmla="*/ 343 w 696"/>
              <a:gd name="T33" fmla="*/ 167 h 441"/>
              <a:gd name="T34" fmla="*/ 343 w 696"/>
              <a:gd name="T35" fmla="*/ 167 h 441"/>
              <a:gd name="T36" fmla="*/ 106 w 696"/>
              <a:gd name="T37" fmla="*/ 44 h 441"/>
              <a:gd name="T38" fmla="*/ 589 w 696"/>
              <a:gd name="T39" fmla="*/ 44 h 441"/>
              <a:gd name="T40" fmla="*/ 343 w 696"/>
              <a:gd name="T41" fmla="*/ 167 h 441"/>
              <a:gd name="T42" fmla="*/ 44 w 696"/>
              <a:gd name="T43" fmla="*/ 396 h 441"/>
              <a:gd name="T44" fmla="*/ 44 w 696"/>
              <a:gd name="T45" fmla="*/ 396 h 441"/>
              <a:gd name="T46" fmla="*/ 44 w 696"/>
              <a:gd name="T47" fmla="*/ 62 h 441"/>
              <a:gd name="T48" fmla="*/ 334 w 696"/>
              <a:gd name="T49" fmla="*/ 211 h 441"/>
              <a:gd name="T50" fmla="*/ 334 w 696"/>
              <a:gd name="T51" fmla="*/ 211 h 441"/>
              <a:gd name="T52" fmla="*/ 334 w 696"/>
              <a:gd name="T53" fmla="*/ 211 h 441"/>
              <a:gd name="T54" fmla="*/ 334 w 696"/>
              <a:gd name="T55" fmla="*/ 211 h 441"/>
              <a:gd name="T56" fmla="*/ 334 w 696"/>
              <a:gd name="T57" fmla="*/ 211 h 441"/>
              <a:gd name="T58" fmla="*/ 343 w 696"/>
              <a:gd name="T59" fmla="*/ 211 h 441"/>
              <a:gd name="T60" fmla="*/ 343 w 696"/>
              <a:gd name="T61" fmla="*/ 211 h 441"/>
              <a:gd name="T62" fmla="*/ 343 w 696"/>
              <a:gd name="T63" fmla="*/ 211 h 441"/>
              <a:gd name="T64" fmla="*/ 343 w 696"/>
              <a:gd name="T65" fmla="*/ 211 h 441"/>
              <a:gd name="T66" fmla="*/ 343 w 696"/>
              <a:gd name="T67" fmla="*/ 220 h 441"/>
              <a:gd name="T68" fmla="*/ 343 w 696"/>
              <a:gd name="T69" fmla="*/ 220 h 441"/>
              <a:gd name="T70" fmla="*/ 343 w 696"/>
              <a:gd name="T71" fmla="*/ 220 h 441"/>
              <a:gd name="T72" fmla="*/ 343 w 696"/>
              <a:gd name="T73" fmla="*/ 220 h 441"/>
              <a:gd name="T74" fmla="*/ 343 w 696"/>
              <a:gd name="T75" fmla="*/ 220 h 441"/>
              <a:gd name="T76" fmla="*/ 343 w 696"/>
              <a:gd name="T77" fmla="*/ 220 h 441"/>
              <a:gd name="T78" fmla="*/ 343 w 696"/>
              <a:gd name="T79" fmla="*/ 220 h 441"/>
              <a:gd name="T80" fmla="*/ 343 w 696"/>
              <a:gd name="T81" fmla="*/ 220 h 441"/>
              <a:gd name="T82" fmla="*/ 343 w 696"/>
              <a:gd name="T83" fmla="*/ 220 h 441"/>
              <a:gd name="T84" fmla="*/ 352 w 696"/>
              <a:gd name="T85" fmla="*/ 220 h 441"/>
              <a:gd name="T86" fmla="*/ 352 w 696"/>
              <a:gd name="T87" fmla="*/ 220 h 441"/>
              <a:gd name="T88" fmla="*/ 352 w 696"/>
              <a:gd name="T89" fmla="*/ 220 h 441"/>
              <a:gd name="T90" fmla="*/ 352 w 696"/>
              <a:gd name="T91" fmla="*/ 220 h 441"/>
              <a:gd name="T92" fmla="*/ 352 w 696"/>
              <a:gd name="T93" fmla="*/ 220 h 441"/>
              <a:gd name="T94" fmla="*/ 352 w 696"/>
              <a:gd name="T95" fmla="*/ 220 h 441"/>
              <a:gd name="T96" fmla="*/ 352 w 696"/>
              <a:gd name="T97" fmla="*/ 211 h 441"/>
              <a:gd name="T98" fmla="*/ 352 w 696"/>
              <a:gd name="T99" fmla="*/ 211 h 441"/>
              <a:gd name="T100" fmla="*/ 352 w 696"/>
              <a:gd name="T101" fmla="*/ 211 h 441"/>
              <a:gd name="T102" fmla="*/ 352 w 696"/>
              <a:gd name="T103" fmla="*/ 211 h 441"/>
              <a:gd name="T104" fmla="*/ 352 w 696"/>
              <a:gd name="T105" fmla="*/ 211 h 441"/>
              <a:gd name="T106" fmla="*/ 352 w 696"/>
              <a:gd name="T107" fmla="*/ 211 h 441"/>
              <a:gd name="T108" fmla="*/ 361 w 696"/>
              <a:gd name="T109" fmla="*/ 211 h 441"/>
              <a:gd name="T110" fmla="*/ 361 w 696"/>
              <a:gd name="T111" fmla="*/ 211 h 441"/>
              <a:gd name="T112" fmla="*/ 361 w 696"/>
              <a:gd name="T113" fmla="*/ 211 h 441"/>
              <a:gd name="T114" fmla="*/ 651 w 696"/>
              <a:gd name="T115" fmla="*/ 62 h 441"/>
              <a:gd name="T116" fmla="*/ 651 w 696"/>
              <a:gd name="T117" fmla="*/ 396 h 441"/>
              <a:gd name="T118" fmla="*/ 44 w 696"/>
              <a:gd name="T119" fmla="*/ 39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6" h="441">
                <a:moveTo>
                  <a:pt x="695" y="27"/>
                </a:moveTo>
                <a:lnTo>
                  <a:pt x="695" y="27"/>
                </a:lnTo>
                <a:cubicBezTo>
                  <a:pt x="695" y="27"/>
                  <a:pt x="695" y="27"/>
                  <a:pt x="695" y="18"/>
                </a:cubicBezTo>
                <a:cubicBezTo>
                  <a:pt x="695" y="18"/>
                  <a:pt x="686" y="18"/>
                  <a:pt x="686" y="9"/>
                </a:cubicBezTo>
                <a:cubicBezTo>
                  <a:pt x="686" y="0"/>
                  <a:pt x="669" y="0"/>
                  <a:pt x="660" y="0"/>
                </a:cubicBezTo>
                <a:cubicBezTo>
                  <a:pt x="35" y="0"/>
                  <a:pt x="35" y="0"/>
                  <a:pt x="35" y="0"/>
                </a:cubicBezTo>
                <a:cubicBezTo>
                  <a:pt x="26" y="0"/>
                  <a:pt x="18" y="0"/>
                  <a:pt x="9" y="9"/>
                </a:cubicBezTo>
                <a:cubicBezTo>
                  <a:pt x="9" y="18"/>
                  <a:pt x="9" y="18"/>
                  <a:pt x="0" y="18"/>
                </a:cubicBezTo>
                <a:cubicBezTo>
                  <a:pt x="0" y="27"/>
                  <a:pt x="0" y="27"/>
                  <a:pt x="0" y="27"/>
                </a:cubicBezTo>
                <a:lnTo>
                  <a:pt x="0" y="35"/>
                </a:lnTo>
                <a:cubicBezTo>
                  <a:pt x="0" y="414"/>
                  <a:pt x="0" y="414"/>
                  <a:pt x="0" y="414"/>
                </a:cubicBezTo>
                <a:cubicBezTo>
                  <a:pt x="0" y="431"/>
                  <a:pt x="18" y="440"/>
                  <a:pt x="35" y="440"/>
                </a:cubicBezTo>
                <a:cubicBezTo>
                  <a:pt x="660" y="440"/>
                  <a:pt x="660" y="440"/>
                  <a:pt x="660" y="440"/>
                </a:cubicBezTo>
                <a:cubicBezTo>
                  <a:pt x="678" y="440"/>
                  <a:pt x="695" y="431"/>
                  <a:pt x="695" y="414"/>
                </a:cubicBezTo>
                <a:cubicBezTo>
                  <a:pt x="695" y="35"/>
                  <a:pt x="695" y="35"/>
                  <a:pt x="695" y="35"/>
                </a:cubicBezTo>
                <a:lnTo>
                  <a:pt x="695" y="27"/>
                </a:lnTo>
                <a:close/>
                <a:moveTo>
                  <a:pt x="343" y="167"/>
                </a:moveTo>
                <a:lnTo>
                  <a:pt x="343" y="167"/>
                </a:lnTo>
                <a:cubicBezTo>
                  <a:pt x="106" y="44"/>
                  <a:pt x="106" y="44"/>
                  <a:pt x="106" y="44"/>
                </a:cubicBezTo>
                <a:cubicBezTo>
                  <a:pt x="589" y="44"/>
                  <a:pt x="589" y="44"/>
                  <a:pt x="589" y="44"/>
                </a:cubicBezTo>
                <a:lnTo>
                  <a:pt x="343" y="167"/>
                </a:lnTo>
                <a:close/>
                <a:moveTo>
                  <a:pt x="44" y="396"/>
                </a:moveTo>
                <a:lnTo>
                  <a:pt x="44" y="396"/>
                </a:lnTo>
                <a:cubicBezTo>
                  <a:pt x="44" y="62"/>
                  <a:pt x="44" y="62"/>
                  <a:pt x="44" y="62"/>
                </a:cubicBezTo>
                <a:cubicBezTo>
                  <a:pt x="334" y="211"/>
                  <a:pt x="334" y="211"/>
                  <a:pt x="334" y="211"/>
                </a:cubicBezTo>
                <a:lnTo>
                  <a:pt x="334" y="211"/>
                </a:lnTo>
                <a:lnTo>
                  <a:pt x="334" y="211"/>
                </a:lnTo>
                <a:lnTo>
                  <a:pt x="334" y="211"/>
                </a:lnTo>
                <a:lnTo>
                  <a:pt x="334" y="211"/>
                </a:lnTo>
                <a:cubicBezTo>
                  <a:pt x="343" y="211"/>
                  <a:pt x="343" y="211"/>
                  <a:pt x="343" y="211"/>
                </a:cubicBezTo>
                <a:lnTo>
                  <a:pt x="343" y="211"/>
                </a:lnTo>
                <a:lnTo>
                  <a:pt x="343" y="211"/>
                </a:lnTo>
                <a:lnTo>
                  <a:pt x="343" y="211"/>
                </a:lnTo>
                <a:cubicBezTo>
                  <a:pt x="343" y="211"/>
                  <a:pt x="343" y="211"/>
                  <a:pt x="343" y="220"/>
                </a:cubicBezTo>
                <a:lnTo>
                  <a:pt x="343" y="220"/>
                </a:lnTo>
                <a:lnTo>
                  <a:pt x="343" y="220"/>
                </a:lnTo>
                <a:lnTo>
                  <a:pt x="343" y="220"/>
                </a:lnTo>
                <a:lnTo>
                  <a:pt x="343" y="220"/>
                </a:lnTo>
                <a:lnTo>
                  <a:pt x="343" y="220"/>
                </a:lnTo>
                <a:lnTo>
                  <a:pt x="343" y="220"/>
                </a:lnTo>
                <a:lnTo>
                  <a:pt x="343" y="220"/>
                </a:lnTo>
                <a:lnTo>
                  <a:pt x="343" y="220"/>
                </a:lnTo>
                <a:cubicBezTo>
                  <a:pt x="352" y="220"/>
                  <a:pt x="352" y="220"/>
                  <a:pt x="352" y="220"/>
                </a:cubicBezTo>
                <a:lnTo>
                  <a:pt x="352" y="220"/>
                </a:lnTo>
                <a:lnTo>
                  <a:pt x="352" y="220"/>
                </a:lnTo>
                <a:lnTo>
                  <a:pt x="352" y="220"/>
                </a:lnTo>
                <a:lnTo>
                  <a:pt x="352" y="220"/>
                </a:lnTo>
                <a:lnTo>
                  <a:pt x="352" y="220"/>
                </a:lnTo>
                <a:cubicBezTo>
                  <a:pt x="352" y="211"/>
                  <a:pt x="352" y="211"/>
                  <a:pt x="352" y="211"/>
                </a:cubicBezTo>
                <a:lnTo>
                  <a:pt x="352" y="211"/>
                </a:lnTo>
                <a:lnTo>
                  <a:pt x="352" y="211"/>
                </a:lnTo>
                <a:lnTo>
                  <a:pt x="352" y="211"/>
                </a:lnTo>
                <a:lnTo>
                  <a:pt x="352" y="211"/>
                </a:lnTo>
                <a:lnTo>
                  <a:pt x="352" y="211"/>
                </a:lnTo>
                <a:cubicBezTo>
                  <a:pt x="361" y="211"/>
                  <a:pt x="361" y="211"/>
                  <a:pt x="361" y="211"/>
                </a:cubicBezTo>
                <a:lnTo>
                  <a:pt x="361" y="211"/>
                </a:lnTo>
                <a:lnTo>
                  <a:pt x="361" y="211"/>
                </a:lnTo>
                <a:cubicBezTo>
                  <a:pt x="651" y="62"/>
                  <a:pt x="651" y="62"/>
                  <a:pt x="651" y="62"/>
                </a:cubicBezTo>
                <a:cubicBezTo>
                  <a:pt x="651" y="396"/>
                  <a:pt x="651" y="396"/>
                  <a:pt x="651" y="396"/>
                </a:cubicBezTo>
                <a:lnTo>
                  <a:pt x="44" y="396"/>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593AF00D-6F2A-2FB0-98A7-941A0C9E15D0}"/>
              </a:ext>
            </a:extLst>
          </p:cNvPr>
          <p:cNvGrpSpPr/>
          <p:nvPr/>
        </p:nvGrpSpPr>
        <p:grpSpPr>
          <a:xfrm>
            <a:off x="3048636" y="2065332"/>
            <a:ext cx="227246" cy="359048"/>
            <a:chOff x="3048636" y="2065332"/>
            <a:chExt cx="227246" cy="359048"/>
          </a:xfrm>
        </p:grpSpPr>
        <p:sp>
          <p:nvSpPr>
            <p:cNvPr id="549" name="Freeform 436"/>
            <p:cNvSpPr>
              <a:spLocks noChangeArrowheads="1"/>
            </p:cNvSpPr>
            <p:nvPr/>
          </p:nvSpPr>
          <p:spPr bwMode="auto">
            <a:xfrm>
              <a:off x="3048636" y="2065332"/>
              <a:ext cx="227246" cy="359048"/>
            </a:xfrm>
            <a:custGeom>
              <a:avLst/>
              <a:gdLst>
                <a:gd name="T0" fmla="*/ 220 w 441"/>
                <a:gd name="T1" fmla="*/ 695 h 696"/>
                <a:gd name="T2" fmla="*/ 220 w 441"/>
                <a:gd name="T3" fmla="*/ 695 h 696"/>
                <a:gd name="T4" fmla="*/ 203 w 441"/>
                <a:gd name="T5" fmla="*/ 687 h 696"/>
                <a:gd name="T6" fmla="*/ 106 w 441"/>
                <a:gd name="T7" fmla="*/ 502 h 696"/>
                <a:gd name="T8" fmla="*/ 0 w 441"/>
                <a:gd name="T9" fmla="*/ 220 h 696"/>
                <a:gd name="T10" fmla="*/ 220 w 441"/>
                <a:gd name="T11" fmla="*/ 0 h 696"/>
                <a:gd name="T12" fmla="*/ 440 w 441"/>
                <a:gd name="T13" fmla="*/ 220 h 696"/>
                <a:gd name="T14" fmla="*/ 343 w 441"/>
                <a:gd name="T15" fmla="*/ 502 h 696"/>
                <a:gd name="T16" fmla="*/ 238 w 441"/>
                <a:gd name="T17" fmla="*/ 687 h 696"/>
                <a:gd name="T18" fmla="*/ 220 w 441"/>
                <a:gd name="T19" fmla="*/ 695 h 696"/>
                <a:gd name="T20" fmla="*/ 220 w 441"/>
                <a:gd name="T21" fmla="*/ 44 h 696"/>
                <a:gd name="T22" fmla="*/ 220 w 441"/>
                <a:gd name="T23" fmla="*/ 44 h 696"/>
                <a:gd name="T24" fmla="*/ 44 w 441"/>
                <a:gd name="T25" fmla="*/ 220 h 696"/>
                <a:gd name="T26" fmla="*/ 141 w 441"/>
                <a:gd name="T27" fmla="*/ 484 h 696"/>
                <a:gd name="T28" fmla="*/ 220 w 441"/>
                <a:gd name="T29" fmla="*/ 625 h 696"/>
                <a:gd name="T30" fmla="*/ 299 w 441"/>
                <a:gd name="T31" fmla="*/ 484 h 696"/>
                <a:gd name="T32" fmla="*/ 396 w 441"/>
                <a:gd name="T33" fmla="*/ 220 h 696"/>
                <a:gd name="T34" fmla="*/ 220 w 441"/>
                <a:gd name="T35" fmla="*/ 44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1" h="696">
                  <a:moveTo>
                    <a:pt x="220" y="695"/>
                  </a:moveTo>
                  <a:lnTo>
                    <a:pt x="220" y="695"/>
                  </a:lnTo>
                  <a:cubicBezTo>
                    <a:pt x="212" y="695"/>
                    <a:pt x="212" y="687"/>
                    <a:pt x="203" y="687"/>
                  </a:cubicBezTo>
                  <a:cubicBezTo>
                    <a:pt x="203" y="687"/>
                    <a:pt x="150" y="599"/>
                    <a:pt x="106" y="502"/>
                  </a:cubicBezTo>
                  <a:cubicBezTo>
                    <a:pt x="36" y="370"/>
                    <a:pt x="0" y="273"/>
                    <a:pt x="0" y="220"/>
                  </a:cubicBezTo>
                  <a:cubicBezTo>
                    <a:pt x="0" y="97"/>
                    <a:pt x="97" y="0"/>
                    <a:pt x="220" y="0"/>
                  </a:cubicBezTo>
                  <a:cubicBezTo>
                    <a:pt x="343" y="0"/>
                    <a:pt x="440" y="97"/>
                    <a:pt x="440" y="220"/>
                  </a:cubicBezTo>
                  <a:cubicBezTo>
                    <a:pt x="440" y="273"/>
                    <a:pt x="405" y="370"/>
                    <a:pt x="343" y="502"/>
                  </a:cubicBezTo>
                  <a:cubicBezTo>
                    <a:pt x="291" y="599"/>
                    <a:pt x="247" y="687"/>
                    <a:pt x="238" y="687"/>
                  </a:cubicBezTo>
                  <a:cubicBezTo>
                    <a:pt x="238" y="687"/>
                    <a:pt x="229" y="695"/>
                    <a:pt x="220" y="695"/>
                  </a:cubicBezTo>
                  <a:close/>
                  <a:moveTo>
                    <a:pt x="220" y="44"/>
                  </a:moveTo>
                  <a:lnTo>
                    <a:pt x="220" y="44"/>
                  </a:lnTo>
                  <a:cubicBezTo>
                    <a:pt x="123" y="44"/>
                    <a:pt x="44" y="124"/>
                    <a:pt x="44" y="220"/>
                  </a:cubicBezTo>
                  <a:cubicBezTo>
                    <a:pt x="44" y="255"/>
                    <a:pt x="62" y="326"/>
                    <a:pt x="141" y="484"/>
                  </a:cubicBezTo>
                  <a:cubicBezTo>
                    <a:pt x="176" y="546"/>
                    <a:pt x="203" y="599"/>
                    <a:pt x="220" y="625"/>
                  </a:cubicBezTo>
                  <a:cubicBezTo>
                    <a:pt x="238" y="599"/>
                    <a:pt x="273" y="546"/>
                    <a:pt x="299" y="484"/>
                  </a:cubicBezTo>
                  <a:cubicBezTo>
                    <a:pt x="378" y="326"/>
                    <a:pt x="396" y="255"/>
                    <a:pt x="396" y="220"/>
                  </a:cubicBezTo>
                  <a:cubicBezTo>
                    <a:pt x="396" y="124"/>
                    <a:pt x="317" y="44"/>
                    <a:pt x="220" y="44"/>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50" name="Freeform 437"/>
            <p:cNvSpPr>
              <a:spLocks noChangeArrowheads="1"/>
            </p:cNvSpPr>
            <p:nvPr/>
          </p:nvSpPr>
          <p:spPr bwMode="auto">
            <a:xfrm>
              <a:off x="3107720" y="2124415"/>
              <a:ext cx="109078" cy="104533"/>
            </a:xfrm>
            <a:custGeom>
              <a:avLst/>
              <a:gdLst>
                <a:gd name="T0" fmla="*/ 105 w 212"/>
                <a:gd name="T1" fmla="*/ 202 h 203"/>
                <a:gd name="T2" fmla="*/ 105 w 212"/>
                <a:gd name="T3" fmla="*/ 202 h 203"/>
                <a:gd name="T4" fmla="*/ 0 w 212"/>
                <a:gd name="T5" fmla="*/ 97 h 203"/>
                <a:gd name="T6" fmla="*/ 105 w 212"/>
                <a:gd name="T7" fmla="*/ 0 h 203"/>
                <a:gd name="T8" fmla="*/ 211 w 212"/>
                <a:gd name="T9" fmla="*/ 97 h 203"/>
                <a:gd name="T10" fmla="*/ 105 w 212"/>
                <a:gd name="T11" fmla="*/ 202 h 203"/>
                <a:gd name="T12" fmla="*/ 105 w 212"/>
                <a:gd name="T13" fmla="*/ 44 h 203"/>
                <a:gd name="T14" fmla="*/ 105 w 212"/>
                <a:gd name="T15" fmla="*/ 44 h 203"/>
                <a:gd name="T16" fmla="*/ 44 w 212"/>
                <a:gd name="T17" fmla="*/ 97 h 203"/>
                <a:gd name="T18" fmla="*/ 105 w 212"/>
                <a:gd name="T19" fmla="*/ 158 h 203"/>
                <a:gd name="T20" fmla="*/ 158 w 212"/>
                <a:gd name="T21" fmla="*/ 97 h 203"/>
                <a:gd name="T22" fmla="*/ 105 w 212"/>
                <a:gd name="T23" fmla="*/ 4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203">
                  <a:moveTo>
                    <a:pt x="105" y="202"/>
                  </a:moveTo>
                  <a:lnTo>
                    <a:pt x="105" y="202"/>
                  </a:lnTo>
                  <a:cubicBezTo>
                    <a:pt x="52" y="202"/>
                    <a:pt x="0" y="158"/>
                    <a:pt x="0" y="97"/>
                  </a:cubicBezTo>
                  <a:cubicBezTo>
                    <a:pt x="0" y="44"/>
                    <a:pt x="52" y="0"/>
                    <a:pt x="105" y="0"/>
                  </a:cubicBezTo>
                  <a:cubicBezTo>
                    <a:pt x="158" y="0"/>
                    <a:pt x="211" y="44"/>
                    <a:pt x="211" y="97"/>
                  </a:cubicBezTo>
                  <a:cubicBezTo>
                    <a:pt x="211" y="158"/>
                    <a:pt x="158" y="202"/>
                    <a:pt x="105" y="202"/>
                  </a:cubicBezTo>
                  <a:close/>
                  <a:moveTo>
                    <a:pt x="105" y="44"/>
                  </a:moveTo>
                  <a:lnTo>
                    <a:pt x="105" y="44"/>
                  </a:lnTo>
                  <a:cubicBezTo>
                    <a:pt x="70" y="44"/>
                    <a:pt x="44" y="70"/>
                    <a:pt x="44" y="97"/>
                  </a:cubicBezTo>
                  <a:cubicBezTo>
                    <a:pt x="44" y="132"/>
                    <a:pt x="70" y="158"/>
                    <a:pt x="105" y="158"/>
                  </a:cubicBezTo>
                  <a:cubicBezTo>
                    <a:pt x="140" y="158"/>
                    <a:pt x="158" y="132"/>
                    <a:pt x="158" y="97"/>
                  </a:cubicBezTo>
                  <a:cubicBezTo>
                    <a:pt x="158" y="70"/>
                    <a:pt x="140" y="44"/>
                    <a:pt x="105" y="44"/>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grpSp>
        <p:nvGrpSpPr>
          <p:cNvPr id="5" name="Group 4">
            <a:extLst>
              <a:ext uri="{FF2B5EF4-FFF2-40B4-BE49-F238E27FC236}">
                <a16:creationId xmlns:a16="http://schemas.microsoft.com/office/drawing/2014/main" id="{15EDB20C-97DD-2945-B3BA-D4933C5EDB0C}"/>
              </a:ext>
            </a:extLst>
          </p:cNvPr>
          <p:cNvGrpSpPr/>
          <p:nvPr/>
        </p:nvGrpSpPr>
        <p:grpSpPr>
          <a:xfrm>
            <a:off x="8517724" y="3317961"/>
            <a:ext cx="277240" cy="354503"/>
            <a:chOff x="8836582" y="3546973"/>
            <a:chExt cx="277240" cy="354503"/>
          </a:xfrm>
        </p:grpSpPr>
        <p:sp>
          <p:nvSpPr>
            <p:cNvPr id="551" name="Freeform 438"/>
            <p:cNvSpPr>
              <a:spLocks noChangeArrowheads="1"/>
            </p:cNvSpPr>
            <p:nvPr/>
          </p:nvSpPr>
          <p:spPr bwMode="auto">
            <a:xfrm>
              <a:off x="8836582" y="3546973"/>
              <a:ext cx="277240" cy="354503"/>
            </a:xfrm>
            <a:custGeom>
              <a:avLst/>
              <a:gdLst>
                <a:gd name="T0" fmla="*/ 502 w 538"/>
                <a:gd name="T1" fmla="*/ 325 h 687"/>
                <a:gd name="T2" fmla="*/ 502 w 538"/>
                <a:gd name="T3" fmla="*/ 325 h 687"/>
                <a:gd name="T4" fmla="*/ 493 w 538"/>
                <a:gd name="T5" fmla="*/ 325 h 687"/>
                <a:gd name="T6" fmla="*/ 484 w 538"/>
                <a:gd name="T7" fmla="*/ 220 h 687"/>
                <a:gd name="T8" fmla="*/ 273 w 538"/>
                <a:gd name="T9" fmla="*/ 0 h 687"/>
                <a:gd name="T10" fmla="*/ 53 w 538"/>
                <a:gd name="T11" fmla="*/ 220 h 687"/>
                <a:gd name="T12" fmla="*/ 53 w 538"/>
                <a:gd name="T13" fmla="*/ 325 h 687"/>
                <a:gd name="T14" fmla="*/ 36 w 538"/>
                <a:gd name="T15" fmla="*/ 325 h 687"/>
                <a:gd name="T16" fmla="*/ 0 w 538"/>
                <a:gd name="T17" fmla="*/ 352 h 687"/>
                <a:gd name="T18" fmla="*/ 0 w 538"/>
                <a:gd name="T19" fmla="*/ 660 h 687"/>
                <a:gd name="T20" fmla="*/ 36 w 538"/>
                <a:gd name="T21" fmla="*/ 686 h 687"/>
                <a:gd name="T22" fmla="*/ 502 w 538"/>
                <a:gd name="T23" fmla="*/ 686 h 687"/>
                <a:gd name="T24" fmla="*/ 537 w 538"/>
                <a:gd name="T25" fmla="*/ 660 h 687"/>
                <a:gd name="T26" fmla="*/ 537 w 538"/>
                <a:gd name="T27" fmla="*/ 352 h 687"/>
                <a:gd name="T28" fmla="*/ 502 w 538"/>
                <a:gd name="T29" fmla="*/ 325 h 687"/>
                <a:gd name="T30" fmla="*/ 97 w 538"/>
                <a:gd name="T31" fmla="*/ 220 h 687"/>
                <a:gd name="T32" fmla="*/ 97 w 538"/>
                <a:gd name="T33" fmla="*/ 220 h 687"/>
                <a:gd name="T34" fmla="*/ 273 w 538"/>
                <a:gd name="T35" fmla="*/ 44 h 687"/>
                <a:gd name="T36" fmla="*/ 440 w 538"/>
                <a:gd name="T37" fmla="*/ 220 h 687"/>
                <a:gd name="T38" fmla="*/ 440 w 538"/>
                <a:gd name="T39" fmla="*/ 325 h 687"/>
                <a:gd name="T40" fmla="*/ 97 w 538"/>
                <a:gd name="T41" fmla="*/ 325 h 687"/>
                <a:gd name="T42" fmla="*/ 97 w 538"/>
                <a:gd name="T43" fmla="*/ 220 h 687"/>
                <a:gd name="T44" fmla="*/ 493 w 538"/>
                <a:gd name="T45" fmla="*/ 642 h 687"/>
                <a:gd name="T46" fmla="*/ 493 w 538"/>
                <a:gd name="T47" fmla="*/ 642 h 687"/>
                <a:gd name="T48" fmla="*/ 53 w 538"/>
                <a:gd name="T49" fmla="*/ 642 h 687"/>
                <a:gd name="T50" fmla="*/ 53 w 538"/>
                <a:gd name="T51" fmla="*/ 369 h 687"/>
                <a:gd name="T52" fmla="*/ 493 w 538"/>
                <a:gd name="T53" fmla="*/ 369 h 687"/>
                <a:gd name="T54" fmla="*/ 493 w 538"/>
                <a:gd name="T55" fmla="*/ 64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8" h="687">
                  <a:moveTo>
                    <a:pt x="502" y="325"/>
                  </a:moveTo>
                  <a:lnTo>
                    <a:pt x="502" y="325"/>
                  </a:lnTo>
                  <a:cubicBezTo>
                    <a:pt x="493" y="325"/>
                    <a:pt x="493" y="325"/>
                    <a:pt x="493" y="325"/>
                  </a:cubicBezTo>
                  <a:cubicBezTo>
                    <a:pt x="484" y="220"/>
                    <a:pt x="484" y="220"/>
                    <a:pt x="484" y="220"/>
                  </a:cubicBezTo>
                  <a:cubicBezTo>
                    <a:pt x="484" y="97"/>
                    <a:pt x="387" y="0"/>
                    <a:pt x="273" y="0"/>
                  </a:cubicBezTo>
                  <a:cubicBezTo>
                    <a:pt x="150" y="0"/>
                    <a:pt x="53" y="97"/>
                    <a:pt x="53" y="220"/>
                  </a:cubicBezTo>
                  <a:cubicBezTo>
                    <a:pt x="53" y="325"/>
                    <a:pt x="53" y="325"/>
                    <a:pt x="53" y="325"/>
                  </a:cubicBezTo>
                  <a:cubicBezTo>
                    <a:pt x="36" y="325"/>
                    <a:pt x="36" y="325"/>
                    <a:pt x="36" y="325"/>
                  </a:cubicBezTo>
                  <a:cubicBezTo>
                    <a:pt x="18" y="325"/>
                    <a:pt x="0" y="334"/>
                    <a:pt x="0" y="352"/>
                  </a:cubicBezTo>
                  <a:cubicBezTo>
                    <a:pt x="0" y="660"/>
                    <a:pt x="0" y="660"/>
                    <a:pt x="0" y="660"/>
                  </a:cubicBezTo>
                  <a:cubicBezTo>
                    <a:pt x="0" y="677"/>
                    <a:pt x="18" y="686"/>
                    <a:pt x="36" y="686"/>
                  </a:cubicBezTo>
                  <a:cubicBezTo>
                    <a:pt x="502" y="686"/>
                    <a:pt x="502" y="686"/>
                    <a:pt x="502" y="686"/>
                  </a:cubicBezTo>
                  <a:cubicBezTo>
                    <a:pt x="519" y="686"/>
                    <a:pt x="537" y="677"/>
                    <a:pt x="537" y="660"/>
                  </a:cubicBezTo>
                  <a:cubicBezTo>
                    <a:pt x="537" y="352"/>
                    <a:pt x="537" y="352"/>
                    <a:pt x="537" y="352"/>
                  </a:cubicBezTo>
                  <a:cubicBezTo>
                    <a:pt x="537" y="334"/>
                    <a:pt x="519" y="325"/>
                    <a:pt x="502" y="325"/>
                  </a:cubicBezTo>
                  <a:close/>
                  <a:moveTo>
                    <a:pt x="97" y="220"/>
                  </a:moveTo>
                  <a:lnTo>
                    <a:pt x="97" y="220"/>
                  </a:lnTo>
                  <a:cubicBezTo>
                    <a:pt x="97" y="123"/>
                    <a:pt x="176" y="44"/>
                    <a:pt x="273" y="44"/>
                  </a:cubicBezTo>
                  <a:cubicBezTo>
                    <a:pt x="361" y="44"/>
                    <a:pt x="440" y="123"/>
                    <a:pt x="440" y="220"/>
                  </a:cubicBezTo>
                  <a:cubicBezTo>
                    <a:pt x="440" y="325"/>
                    <a:pt x="440" y="325"/>
                    <a:pt x="440" y="325"/>
                  </a:cubicBezTo>
                  <a:cubicBezTo>
                    <a:pt x="97" y="325"/>
                    <a:pt x="97" y="325"/>
                    <a:pt x="97" y="325"/>
                  </a:cubicBezTo>
                  <a:lnTo>
                    <a:pt x="97" y="220"/>
                  </a:lnTo>
                  <a:close/>
                  <a:moveTo>
                    <a:pt x="493" y="642"/>
                  </a:moveTo>
                  <a:lnTo>
                    <a:pt x="493" y="642"/>
                  </a:lnTo>
                  <a:cubicBezTo>
                    <a:pt x="53" y="642"/>
                    <a:pt x="53" y="642"/>
                    <a:pt x="53" y="642"/>
                  </a:cubicBezTo>
                  <a:cubicBezTo>
                    <a:pt x="53" y="369"/>
                    <a:pt x="53" y="369"/>
                    <a:pt x="53" y="369"/>
                  </a:cubicBezTo>
                  <a:cubicBezTo>
                    <a:pt x="493" y="369"/>
                    <a:pt x="493" y="369"/>
                    <a:pt x="493" y="369"/>
                  </a:cubicBezTo>
                  <a:lnTo>
                    <a:pt x="493" y="642"/>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52" name="Freeform 439"/>
            <p:cNvSpPr>
              <a:spLocks noChangeArrowheads="1"/>
            </p:cNvSpPr>
            <p:nvPr/>
          </p:nvSpPr>
          <p:spPr bwMode="auto">
            <a:xfrm>
              <a:off x="9032013" y="3774219"/>
              <a:ext cx="22725" cy="68174"/>
            </a:xfrm>
            <a:custGeom>
              <a:avLst/>
              <a:gdLst>
                <a:gd name="T0" fmla="*/ 26 w 45"/>
                <a:gd name="T1" fmla="*/ 132 h 133"/>
                <a:gd name="T2" fmla="*/ 26 w 45"/>
                <a:gd name="T3" fmla="*/ 132 h 133"/>
                <a:gd name="T4" fmla="*/ 44 w 45"/>
                <a:gd name="T5" fmla="*/ 105 h 133"/>
                <a:gd name="T6" fmla="*/ 44 w 45"/>
                <a:gd name="T7" fmla="*/ 26 h 133"/>
                <a:gd name="T8" fmla="*/ 26 w 45"/>
                <a:gd name="T9" fmla="*/ 0 h 133"/>
                <a:gd name="T10" fmla="*/ 0 w 45"/>
                <a:gd name="T11" fmla="*/ 26 h 133"/>
                <a:gd name="T12" fmla="*/ 0 w 45"/>
                <a:gd name="T13" fmla="*/ 105 h 133"/>
                <a:gd name="T14" fmla="*/ 26 w 45"/>
                <a:gd name="T15" fmla="*/ 13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33">
                  <a:moveTo>
                    <a:pt x="26" y="132"/>
                  </a:moveTo>
                  <a:lnTo>
                    <a:pt x="26" y="132"/>
                  </a:lnTo>
                  <a:cubicBezTo>
                    <a:pt x="35" y="132"/>
                    <a:pt x="44" y="123"/>
                    <a:pt x="44" y="105"/>
                  </a:cubicBezTo>
                  <a:cubicBezTo>
                    <a:pt x="44" y="26"/>
                    <a:pt x="44" y="26"/>
                    <a:pt x="44" y="26"/>
                  </a:cubicBezTo>
                  <a:cubicBezTo>
                    <a:pt x="44" y="17"/>
                    <a:pt x="35" y="0"/>
                    <a:pt x="26" y="0"/>
                  </a:cubicBezTo>
                  <a:cubicBezTo>
                    <a:pt x="8" y="0"/>
                    <a:pt x="0" y="17"/>
                    <a:pt x="0" y="26"/>
                  </a:cubicBezTo>
                  <a:cubicBezTo>
                    <a:pt x="0" y="105"/>
                    <a:pt x="0" y="105"/>
                    <a:pt x="0" y="105"/>
                  </a:cubicBezTo>
                  <a:cubicBezTo>
                    <a:pt x="0" y="123"/>
                    <a:pt x="8" y="132"/>
                    <a:pt x="26" y="132"/>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55" name="CuadroTexto 554"/>
          <p:cNvSpPr txBox="1"/>
          <p:nvPr/>
        </p:nvSpPr>
        <p:spPr>
          <a:xfrm>
            <a:off x="971550" y="1820358"/>
            <a:ext cx="170569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this tool</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898613" y="3344095"/>
            <a:ext cx="178012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r-BA" sz="2000" b="1" dirty="0">
                <a:solidFill>
                  <a:srgbClr val="086575"/>
                </a:solidFill>
                <a:latin typeface="Calibri" panose="020F0502020204030204" pitchFamily="34" charset="0"/>
                <a:ea typeface="Lato" charset="0"/>
                <a:cs typeface="Calibri" panose="020F0502020204030204" pitchFamily="34" charset="0"/>
              </a:rPr>
              <a:t>Use </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047751" y="4734061"/>
            <a:ext cx="163189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r-BA" sz="2000" b="1" dirty="0">
                <a:solidFill>
                  <a:srgbClr val="086575"/>
                </a:solidFill>
                <a:latin typeface="Calibri" panose="020F0502020204030204" pitchFamily="34" charset="0"/>
                <a:ea typeface="Lato" charset="0"/>
                <a:cs typeface="Calibri" panose="020F0502020204030204" pitchFamily="34" charset="0"/>
              </a:rPr>
              <a:t>Look at</a:t>
            </a: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1" name="CuadroTexto 560"/>
          <p:cNvSpPr txBox="1"/>
          <p:nvPr/>
        </p:nvSpPr>
        <p:spPr>
          <a:xfrm>
            <a:off x="8304827" y="1374712"/>
            <a:ext cx="27025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Download this toolkit</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8428510" y="1807220"/>
            <a:ext cx="309292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rgbClr val="000000"/>
                </a:solidFill>
                <a:effectLst/>
                <a:latin typeface="Poppins" pitchFamily="2" charset="77"/>
              </a:rPr>
              <a:t>The </a:t>
            </a:r>
            <a:r>
              <a:rPr lang="fr-FR" sz="1200" b="0" i="0" dirty="0">
                <a:solidFill>
                  <a:srgbClr val="000000"/>
                </a:solidFill>
                <a:effectLst/>
                <a:latin typeface="Poppins" pitchFamily="2" charset="77"/>
                <a:hlinkClick r:id="rId3"/>
              </a:rPr>
              <a:t>Rural Stories toolbox </a:t>
            </a:r>
            <a:r>
              <a:rPr lang="fr-FR" sz="1200" b="0" i="0" dirty="0" err="1">
                <a:solidFill>
                  <a:srgbClr val="000000"/>
                </a:solidFill>
                <a:effectLst/>
                <a:latin typeface="Poppins" pitchFamily="2" charset="77"/>
              </a:rPr>
              <a:t>is</a:t>
            </a:r>
            <a:r>
              <a:rPr lang="fr-FR" sz="1200" b="0" i="0" dirty="0">
                <a:solidFill>
                  <a:srgbClr val="000000"/>
                </a:solidFill>
                <a:effectLst/>
                <a:latin typeface="Poppins" pitchFamily="2" charset="77"/>
              </a:rPr>
              <a:t> a set of 11 </a:t>
            </a:r>
            <a:r>
              <a:rPr lang="fr-FR" sz="1200" b="0" i="0" dirty="0" err="1">
                <a:solidFill>
                  <a:srgbClr val="000000"/>
                </a:solidFill>
                <a:effectLst/>
                <a:latin typeface="Poppins" pitchFamily="2" charset="77"/>
              </a:rPr>
              <a:t>step</a:t>
            </a:r>
            <a:r>
              <a:rPr lang="fr-FR" sz="1200" b="0" i="0" dirty="0">
                <a:solidFill>
                  <a:srgbClr val="000000"/>
                </a:solidFill>
                <a:effectLst/>
                <a:latin typeface="Poppins" pitchFamily="2" charset="77"/>
              </a:rPr>
              <a:t>-by-</a:t>
            </a:r>
            <a:r>
              <a:rPr lang="fr-FR" sz="1200" b="0" i="0" dirty="0" err="1">
                <a:solidFill>
                  <a:srgbClr val="000000"/>
                </a:solidFill>
                <a:effectLst/>
                <a:latin typeface="Poppins" pitchFamily="2" charset="77"/>
              </a:rPr>
              <a:t>step</a:t>
            </a:r>
            <a:r>
              <a:rPr lang="fr-FR" sz="1200" b="0" i="0" dirty="0">
                <a:solidFill>
                  <a:srgbClr val="000000"/>
                </a:solidFill>
                <a:effectLst/>
                <a:latin typeface="Poppins" pitchFamily="2" charset="77"/>
              </a:rPr>
              <a:t> training kits </a:t>
            </a:r>
            <a:r>
              <a:rPr lang="fr-FR" sz="1200" b="0" i="0" dirty="0" err="1">
                <a:solidFill>
                  <a:srgbClr val="000000"/>
                </a:solidFill>
                <a:effectLst/>
                <a:latin typeface="Poppins" pitchFamily="2" charset="77"/>
              </a:rPr>
              <a:t>that</a:t>
            </a:r>
            <a:r>
              <a:rPr lang="fr-FR" sz="1200" b="0" i="0" dirty="0">
                <a:solidFill>
                  <a:srgbClr val="000000"/>
                </a:solidFill>
                <a:effectLst/>
                <a:latin typeface="Poppins" pitchFamily="2" charset="77"/>
              </a:rPr>
              <a:t> </a:t>
            </a:r>
            <a:r>
              <a:rPr lang="fr-FR" sz="1200" b="0" i="0" dirty="0" err="1">
                <a:solidFill>
                  <a:srgbClr val="000000"/>
                </a:solidFill>
                <a:effectLst/>
                <a:latin typeface="Poppins" pitchFamily="2" charset="77"/>
              </a:rPr>
              <a:t>allows</a:t>
            </a:r>
            <a:r>
              <a:rPr lang="fr-FR" sz="1200" b="0" i="0" dirty="0">
                <a:solidFill>
                  <a:srgbClr val="000000"/>
                </a:solidFill>
                <a:effectLst/>
                <a:latin typeface="Poppins" pitchFamily="2" charset="77"/>
              </a:rPr>
              <a:t> </a:t>
            </a:r>
            <a:r>
              <a:rPr lang="fr-FR" sz="1200" b="0" i="0" dirty="0" err="1">
                <a:solidFill>
                  <a:srgbClr val="000000"/>
                </a:solidFill>
                <a:effectLst/>
                <a:latin typeface="Poppins" pitchFamily="2" charset="77"/>
              </a:rPr>
              <a:t>you</a:t>
            </a:r>
            <a:r>
              <a:rPr lang="fr-FR" sz="1200" b="0" i="0" dirty="0">
                <a:solidFill>
                  <a:srgbClr val="000000"/>
                </a:solidFill>
                <a:effectLst/>
                <a:latin typeface="Poppins" pitchFamily="2" charset="77"/>
              </a:rPr>
              <a:t> to </a:t>
            </a:r>
            <a:r>
              <a:rPr lang="fr-FR" sz="1200" b="0" i="0" dirty="0" err="1">
                <a:solidFill>
                  <a:srgbClr val="000000"/>
                </a:solidFill>
                <a:effectLst/>
                <a:latin typeface="Poppins" pitchFamily="2" charset="77"/>
              </a:rPr>
              <a:t>learn</a:t>
            </a:r>
            <a:r>
              <a:rPr lang="fr-FR" sz="1200" b="0" i="0" dirty="0">
                <a:solidFill>
                  <a:srgbClr val="000000"/>
                </a:solidFill>
                <a:effectLst/>
                <a:latin typeface="Poppins" pitchFamily="2" charset="77"/>
              </a:rPr>
              <a:t> about mobile </a:t>
            </a:r>
            <a:r>
              <a:rPr lang="fr-FR" sz="1200" b="0" i="0" dirty="0" err="1">
                <a:solidFill>
                  <a:srgbClr val="000000"/>
                </a:solidFill>
                <a:effectLst/>
                <a:latin typeface="Poppins" pitchFamily="2" charset="77"/>
              </a:rPr>
              <a:t>journalism</a:t>
            </a:r>
            <a:r>
              <a:rPr lang="fr-FR" sz="1200" b="0" i="0" dirty="0">
                <a:solidFill>
                  <a:srgbClr val="000000"/>
                </a:solidFill>
                <a:effectLst/>
                <a:latin typeface="Poppins" pitchFamily="2" charset="77"/>
              </a:rPr>
              <a:t> (</a:t>
            </a:r>
            <a:r>
              <a:rPr lang="fr-FR" sz="1200" b="0" i="0" dirty="0" err="1">
                <a:solidFill>
                  <a:srgbClr val="000000"/>
                </a:solidFill>
                <a:effectLst/>
                <a:latin typeface="Poppins" pitchFamily="2" charset="77"/>
              </a:rPr>
              <a:t>MoJo</a:t>
            </a:r>
            <a:r>
              <a:rPr lang="fr-FR" sz="1200" b="0" i="0" dirty="0">
                <a:solidFill>
                  <a:srgbClr val="000000"/>
                </a:solidFill>
                <a:effectLst/>
                <a:latin typeface="Poppins" pitchFamily="2" charset="77"/>
              </a:rPr>
              <a:t>), kit n°4 </a:t>
            </a:r>
            <a:r>
              <a:rPr lang="fr-FR" sz="1200" b="0" i="0" dirty="0" err="1">
                <a:solidFill>
                  <a:srgbClr val="000000"/>
                </a:solidFill>
                <a:effectLst/>
                <a:latin typeface="Poppins" pitchFamily="2" charset="77"/>
              </a:rPr>
              <a:t>is</a:t>
            </a:r>
            <a:r>
              <a:rPr lang="fr-FR" sz="1200" b="0" i="0" dirty="0">
                <a:solidFill>
                  <a:srgbClr val="000000"/>
                </a:solidFill>
                <a:effectLst/>
                <a:latin typeface="Poppins" pitchFamily="2" charset="77"/>
              </a:rPr>
              <a:t> on </a:t>
            </a:r>
            <a:r>
              <a:rPr lang="fr-FR" sz="1200" b="0" i="0" dirty="0" err="1">
                <a:solidFill>
                  <a:srgbClr val="000000"/>
                </a:solidFill>
                <a:effectLst/>
                <a:latin typeface="Poppins" pitchFamily="2" charset="77"/>
              </a:rPr>
              <a:t>Organizing</a:t>
            </a:r>
            <a:r>
              <a:rPr lang="fr-FR" sz="1200" b="0" i="0" dirty="0">
                <a:solidFill>
                  <a:srgbClr val="000000"/>
                </a:solidFill>
                <a:effectLst/>
                <a:latin typeface="Poppins" pitchFamily="2" charset="77"/>
              </a:rPr>
              <a:t> </a:t>
            </a:r>
            <a:r>
              <a:rPr lang="fr-FR" sz="1200" b="0" i="0" dirty="0" err="1">
                <a:solidFill>
                  <a:srgbClr val="000000"/>
                </a:solidFill>
                <a:effectLst/>
                <a:latin typeface="Poppins" pitchFamily="2" charset="77"/>
              </a:rPr>
              <a:t>your</a:t>
            </a:r>
            <a:r>
              <a:rPr lang="fr-FR" sz="1200" b="0" i="0" dirty="0">
                <a:solidFill>
                  <a:srgbClr val="000000"/>
                </a:solidFill>
                <a:effectLst/>
                <a:latin typeface="Poppins" pitchFamily="2" charset="77"/>
              </a:rPr>
              <a:t> Immersion in the </a:t>
            </a:r>
            <a:r>
              <a:rPr lang="fr-FR" sz="1200" b="0" i="0" dirty="0" err="1">
                <a:solidFill>
                  <a:srgbClr val="000000"/>
                </a:solidFill>
                <a:effectLst/>
                <a:latin typeface="Poppins" pitchFamily="2" charset="77"/>
              </a:rPr>
              <a:t>field</a:t>
            </a:r>
            <a:r>
              <a:rPr lang="fr-FR" sz="1200" b="0" i="0" dirty="0">
                <a:solidFill>
                  <a:srgbClr val="000000"/>
                </a:solidFill>
                <a:effectLst/>
                <a:latin typeface="Poppins" pitchFamily="2" charset="77"/>
              </a:rPr>
              <a:t> and how to </a:t>
            </a:r>
            <a:r>
              <a:rPr lang="fr-FR" sz="1200" b="0" i="0" dirty="0" err="1">
                <a:solidFill>
                  <a:srgbClr val="000000"/>
                </a:solidFill>
                <a:effectLst/>
                <a:latin typeface="Poppins" pitchFamily="2" charset="77"/>
              </a:rPr>
              <a:t>prepare</a:t>
            </a:r>
            <a:r>
              <a:rPr lang="fr-FR" sz="1200" b="0" i="0" dirty="0">
                <a:solidFill>
                  <a:srgbClr val="000000"/>
                </a:solidFill>
                <a:effectLst/>
                <a:latin typeface="Poppins" pitchFamily="2" charset="77"/>
              </a:rPr>
              <a:t> a good interview</a:t>
            </a:r>
            <a:endParaRPr kumimoji="0" lang="en-US" sz="12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563" name="CuadroTexto 562"/>
          <p:cNvSpPr txBox="1"/>
          <p:nvPr/>
        </p:nvSpPr>
        <p:spPr>
          <a:xfrm>
            <a:off x="9066083" y="3330100"/>
            <a:ext cx="1407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8373588" y="4975003"/>
            <a:ext cx="1641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Listen to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68" name="Freeform 432">
            <a:extLst>
              <a:ext uri="{FF2B5EF4-FFF2-40B4-BE49-F238E27FC236}">
                <a16:creationId xmlns:a16="http://schemas.microsoft.com/office/drawing/2014/main" id="{ED1B2D02-2C11-5AE6-99B3-D23926B7FEAA}"/>
              </a:ext>
            </a:extLst>
          </p:cNvPr>
          <p:cNvSpPr>
            <a:spLocks noChangeArrowheads="1"/>
          </p:cNvSpPr>
          <p:nvPr/>
        </p:nvSpPr>
        <p:spPr bwMode="auto">
          <a:xfrm>
            <a:off x="4314394" y="3441304"/>
            <a:ext cx="290875" cy="354503"/>
          </a:xfrm>
          <a:custGeom>
            <a:avLst/>
            <a:gdLst>
              <a:gd name="T0" fmla="*/ 554 w 564"/>
              <a:gd name="T1" fmla="*/ 536 h 687"/>
              <a:gd name="T2" fmla="*/ 554 w 564"/>
              <a:gd name="T3" fmla="*/ 536 h 687"/>
              <a:gd name="T4" fmla="*/ 501 w 564"/>
              <a:gd name="T5" fmla="*/ 396 h 687"/>
              <a:gd name="T6" fmla="*/ 492 w 564"/>
              <a:gd name="T7" fmla="*/ 246 h 687"/>
              <a:gd name="T8" fmla="*/ 492 w 564"/>
              <a:gd name="T9" fmla="*/ 211 h 687"/>
              <a:gd name="T10" fmla="*/ 492 w 564"/>
              <a:gd name="T11" fmla="*/ 167 h 687"/>
              <a:gd name="T12" fmla="*/ 281 w 564"/>
              <a:gd name="T13" fmla="*/ 0 h 687"/>
              <a:gd name="T14" fmla="*/ 141 w 564"/>
              <a:gd name="T15" fmla="*/ 44 h 687"/>
              <a:gd name="T16" fmla="*/ 61 w 564"/>
              <a:gd name="T17" fmla="*/ 167 h 687"/>
              <a:gd name="T18" fmla="*/ 61 w 564"/>
              <a:gd name="T19" fmla="*/ 211 h 687"/>
              <a:gd name="T20" fmla="*/ 61 w 564"/>
              <a:gd name="T21" fmla="*/ 255 h 687"/>
              <a:gd name="T22" fmla="*/ 61 w 564"/>
              <a:gd name="T23" fmla="*/ 264 h 687"/>
              <a:gd name="T24" fmla="*/ 61 w 564"/>
              <a:gd name="T25" fmla="*/ 264 h 687"/>
              <a:gd name="T26" fmla="*/ 61 w 564"/>
              <a:gd name="T27" fmla="*/ 404 h 687"/>
              <a:gd name="T28" fmla="*/ 9 w 564"/>
              <a:gd name="T29" fmla="*/ 536 h 687"/>
              <a:gd name="T30" fmla="*/ 0 w 564"/>
              <a:gd name="T31" fmla="*/ 572 h 687"/>
              <a:gd name="T32" fmla="*/ 26 w 564"/>
              <a:gd name="T33" fmla="*/ 589 h 687"/>
              <a:gd name="T34" fmla="*/ 26 w 564"/>
              <a:gd name="T35" fmla="*/ 589 h 687"/>
              <a:gd name="T36" fmla="*/ 114 w 564"/>
              <a:gd name="T37" fmla="*/ 589 h 687"/>
              <a:gd name="T38" fmla="*/ 176 w 564"/>
              <a:gd name="T39" fmla="*/ 660 h 687"/>
              <a:gd name="T40" fmla="*/ 281 w 564"/>
              <a:gd name="T41" fmla="*/ 686 h 687"/>
              <a:gd name="T42" fmla="*/ 387 w 564"/>
              <a:gd name="T43" fmla="*/ 660 h 687"/>
              <a:gd name="T44" fmla="*/ 448 w 564"/>
              <a:gd name="T45" fmla="*/ 589 h 687"/>
              <a:gd name="T46" fmla="*/ 528 w 564"/>
              <a:gd name="T47" fmla="*/ 589 h 687"/>
              <a:gd name="T48" fmla="*/ 528 w 564"/>
              <a:gd name="T49" fmla="*/ 589 h 687"/>
              <a:gd name="T50" fmla="*/ 563 w 564"/>
              <a:gd name="T51" fmla="*/ 572 h 687"/>
              <a:gd name="T52" fmla="*/ 554 w 564"/>
              <a:gd name="T53" fmla="*/ 536 h 687"/>
              <a:gd name="T54" fmla="*/ 360 w 564"/>
              <a:gd name="T55" fmla="*/ 624 h 687"/>
              <a:gd name="T56" fmla="*/ 360 w 564"/>
              <a:gd name="T57" fmla="*/ 624 h 687"/>
              <a:gd name="T58" fmla="*/ 281 w 564"/>
              <a:gd name="T59" fmla="*/ 642 h 687"/>
              <a:gd name="T60" fmla="*/ 202 w 564"/>
              <a:gd name="T61" fmla="*/ 624 h 687"/>
              <a:gd name="T62" fmla="*/ 167 w 564"/>
              <a:gd name="T63" fmla="*/ 589 h 687"/>
              <a:gd name="T64" fmla="*/ 281 w 564"/>
              <a:gd name="T65" fmla="*/ 589 h 687"/>
              <a:gd name="T66" fmla="*/ 396 w 564"/>
              <a:gd name="T67" fmla="*/ 589 h 687"/>
              <a:gd name="T68" fmla="*/ 360 w 564"/>
              <a:gd name="T69" fmla="*/ 624 h 687"/>
              <a:gd name="T70" fmla="*/ 466 w 564"/>
              <a:gd name="T71" fmla="*/ 545 h 687"/>
              <a:gd name="T72" fmla="*/ 466 w 564"/>
              <a:gd name="T73" fmla="*/ 545 h 687"/>
              <a:gd name="T74" fmla="*/ 466 w 564"/>
              <a:gd name="T75" fmla="*/ 545 h 687"/>
              <a:gd name="T76" fmla="*/ 281 w 564"/>
              <a:gd name="T77" fmla="*/ 545 h 687"/>
              <a:gd name="T78" fmla="*/ 52 w 564"/>
              <a:gd name="T79" fmla="*/ 545 h 687"/>
              <a:gd name="T80" fmla="*/ 105 w 564"/>
              <a:gd name="T81" fmla="*/ 404 h 687"/>
              <a:gd name="T82" fmla="*/ 105 w 564"/>
              <a:gd name="T83" fmla="*/ 255 h 687"/>
              <a:gd name="T84" fmla="*/ 105 w 564"/>
              <a:gd name="T85" fmla="*/ 246 h 687"/>
              <a:gd name="T86" fmla="*/ 105 w 564"/>
              <a:gd name="T87" fmla="*/ 246 h 687"/>
              <a:gd name="T88" fmla="*/ 105 w 564"/>
              <a:gd name="T89" fmla="*/ 202 h 687"/>
              <a:gd name="T90" fmla="*/ 105 w 564"/>
              <a:gd name="T91" fmla="*/ 176 h 687"/>
              <a:gd name="T92" fmla="*/ 167 w 564"/>
              <a:gd name="T93" fmla="*/ 79 h 687"/>
              <a:gd name="T94" fmla="*/ 281 w 564"/>
              <a:gd name="T95" fmla="*/ 44 h 687"/>
              <a:gd name="T96" fmla="*/ 448 w 564"/>
              <a:gd name="T97" fmla="*/ 176 h 687"/>
              <a:gd name="T98" fmla="*/ 448 w 564"/>
              <a:gd name="T99" fmla="*/ 202 h 687"/>
              <a:gd name="T100" fmla="*/ 448 w 564"/>
              <a:gd name="T101" fmla="*/ 246 h 687"/>
              <a:gd name="T102" fmla="*/ 457 w 564"/>
              <a:gd name="T103" fmla="*/ 404 h 687"/>
              <a:gd name="T104" fmla="*/ 501 w 564"/>
              <a:gd name="T105" fmla="*/ 545 h 687"/>
              <a:gd name="T106" fmla="*/ 466 w 564"/>
              <a:gd name="T107" fmla="*/ 545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4" h="687">
                <a:moveTo>
                  <a:pt x="554" y="536"/>
                </a:moveTo>
                <a:lnTo>
                  <a:pt x="554" y="536"/>
                </a:lnTo>
                <a:cubicBezTo>
                  <a:pt x="528" y="510"/>
                  <a:pt x="510" y="457"/>
                  <a:pt x="501" y="396"/>
                </a:cubicBezTo>
                <a:cubicBezTo>
                  <a:pt x="492" y="343"/>
                  <a:pt x="492" y="290"/>
                  <a:pt x="492" y="246"/>
                </a:cubicBezTo>
                <a:cubicBezTo>
                  <a:pt x="492" y="237"/>
                  <a:pt x="492" y="220"/>
                  <a:pt x="492" y="211"/>
                </a:cubicBezTo>
                <a:cubicBezTo>
                  <a:pt x="501" y="193"/>
                  <a:pt x="492" y="185"/>
                  <a:pt x="492" y="167"/>
                </a:cubicBezTo>
                <a:cubicBezTo>
                  <a:pt x="475" y="70"/>
                  <a:pt x="387" y="0"/>
                  <a:pt x="281" y="0"/>
                </a:cubicBezTo>
                <a:cubicBezTo>
                  <a:pt x="228" y="0"/>
                  <a:pt x="176" y="17"/>
                  <a:pt x="141" y="44"/>
                </a:cubicBezTo>
                <a:cubicBezTo>
                  <a:pt x="105" y="70"/>
                  <a:pt x="79" y="114"/>
                  <a:pt x="61" y="167"/>
                </a:cubicBezTo>
                <a:cubicBezTo>
                  <a:pt x="61" y="176"/>
                  <a:pt x="61" y="193"/>
                  <a:pt x="61" y="211"/>
                </a:cubicBezTo>
                <a:cubicBezTo>
                  <a:pt x="61" y="220"/>
                  <a:pt x="61" y="237"/>
                  <a:pt x="61" y="255"/>
                </a:cubicBezTo>
                <a:cubicBezTo>
                  <a:pt x="61" y="264"/>
                  <a:pt x="61" y="264"/>
                  <a:pt x="61" y="264"/>
                </a:cubicBezTo>
                <a:lnTo>
                  <a:pt x="61" y="264"/>
                </a:lnTo>
                <a:cubicBezTo>
                  <a:pt x="61" y="299"/>
                  <a:pt x="61" y="352"/>
                  <a:pt x="61" y="404"/>
                </a:cubicBezTo>
                <a:cubicBezTo>
                  <a:pt x="52" y="466"/>
                  <a:pt x="35" y="510"/>
                  <a:pt x="9" y="536"/>
                </a:cubicBezTo>
                <a:cubicBezTo>
                  <a:pt x="0" y="545"/>
                  <a:pt x="0" y="563"/>
                  <a:pt x="0" y="572"/>
                </a:cubicBezTo>
                <a:cubicBezTo>
                  <a:pt x="9" y="580"/>
                  <a:pt x="17" y="589"/>
                  <a:pt x="26" y="589"/>
                </a:cubicBezTo>
                <a:lnTo>
                  <a:pt x="26" y="589"/>
                </a:lnTo>
                <a:cubicBezTo>
                  <a:pt x="114" y="589"/>
                  <a:pt x="114" y="589"/>
                  <a:pt x="114" y="589"/>
                </a:cubicBezTo>
                <a:cubicBezTo>
                  <a:pt x="132" y="616"/>
                  <a:pt x="149" y="642"/>
                  <a:pt x="176" y="660"/>
                </a:cubicBezTo>
                <a:cubicBezTo>
                  <a:pt x="211" y="677"/>
                  <a:pt x="246" y="686"/>
                  <a:pt x="281" y="686"/>
                </a:cubicBezTo>
                <a:cubicBezTo>
                  <a:pt x="316" y="686"/>
                  <a:pt x="352" y="677"/>
                  <a:pt x="387" y="660"/>
                </a:cubicBezTo>
                <a:cubicBezTo>
                  <a:pt x="413" y="642"/>
                  <a:pt x="431" y="616"/>
                  <a:pt x="448" y="589"/>
                </a:cubicBezTo>
                <a:cubicBezTo>
                  <a:pt x="528" y="589"/>
                  <a:pt x="528" y="589"/>
                  <a:pt x="528" y="589"/>
                </a:cubicBezTo>
                <a:lnTo>
                  <a:pt x="528" y="589"/>
                </a:lnTo>
                <a:cubicBezTo>
                  <a:pt x="545" y="589"/>
                  <a:pt x="554" y="580"/>
                  <a:pt x="563" y="572"/>
                </a:cubicBezTo>
                <a:cubicBezTo>
                  <a:pt x="563" y="563"/>
                  <a:pt x="563" y="545"/>
                  <a:pt x="554" y="536"/>
                </a:cubicBezTo>
                <a:close/>
                <a:moveTo>
                  <a:pt x="360" y="624"/>
                </a:moveTo>
                <a:lnTo>
                  <a:pt x="360" y="624"/>
                </a:lnTo>
                <a:cubicBezTo>
                  <a:pt x="334" y="633"/>
                  <a:pt x="308" y="642"/>
                  <a:pt x="281" y="642"/>
                </a:cubicBezTo>
                <a:cubicBezTo>
                  <a:pt x="255" y="642"/>
                  <a:pt x="228" y="633"/>
                  <a:pt x="202" y="624"/>
                </a:cubicBezTo>
                <a:cubicBezTo>
                  <a:pt x="184" y="616"/>
                  <a:pt x="176" y="598"/>
                  <a:pt x="167" y="589"/>
                </a:cubicBezTo>
                <a:cubicBezTo>
                  <a:pt x="281" y="589"/>
                  <a:pt x="281" y="589"/>
                  <a:pt x="281" y="589"/>
                </a:cubicBezTo>
                <a:cubicBezTo>
                  <a:pt x="396" y="589"/>
                  <a:pt x="396" y="589"/>
                  <a:pt x="396" y="589"/>
                </a:cubicBezTo>
                <a:cubicBezTo>
                  <a:pt x="387" y="598"/>
                  <a:pt x="369" y="616"/>
                  <a:pt x="360" y="624"/>
                </a:cubicBezTo>
                <a:close/>
                <a:moveTo>
                  <a:pt x="466" y="545"/>
                </a:moveTo>
                <a:lnTo>
                  <a:pt x="466" y="545"/>
                </a:lnTo>
                <a:lnTo>
                  <a:pt x="466" y="545"/>
                </a:lnTo>
                <a:cubicBezTo>
                  <a:pt x="281" y="545"/>
                  <a:pt x="281" y="545"/>
                  <a:pt x="281" y="545"/>
                </a:cubicBezTo>
                <a:cubicBezTo>
                  <a:pt x="52" y="545"/>
                  <a:pt x="52" y="545"/>
                  <a:pt x="52" y="545"/>
                </a:cubicBezTo>
                <a:cubicBezTo>
                  <a:pt x="79" y="510"/>
                  <a:pt x="97" y="466"/>
                  <a:pt x="105" y="404"/>
                </a:cubicBezTo>
                <a:cubicBezTo>
                  <a:pt x="114" y="352"/>
                  <a:pt x="114" y="290"/>
                  <a:pt x="105" y="255"/>
                </a:cubicBezTo>
                <a:cubicBezTo>
                  <a:pt x="105" y="246"/>
                  <a:pt x="105" y="246"/>
                  <a:pt x="105" y="246"/>
                </a:cubicBezTo>
                <a:lnTo>
                  <a:pt x="105" y="246"/>
                </a:lnTo>
                <a:cubicBezTo>
                  <a:pt x="105" y="228"/>
                  <a:pt x="105" y="211"/>
                  <a:pt x="105" y="202"/>
                </a:cubicBezTo>
                <a:cubicBezTo>
                  <a:pt x="105" y="193"/>
                  <a:pt x="105" y="185"/>
                  <a:pt x="105" y="176"/>
                </a:cubicBezTo>
                <a:cubicBezTo>
                  <a:pt x="114" y="141"/>
                  <a:pt x="141" y="105"/>
                  <a:pt x="167" y="79"/>
                </a:cubicBezTo>
                <a:cubicBezTo>
                  <a:pt x="202" y="53"/>
                  <a:pt x="237" y="44"/>
                  <a:pt x="281" y="44"/>
                </a:cubicBezTo>
                <a:cubicBezTo>
                  <a:pt x="360" y="44"/>
                  <a:pt x="431" y="97"/>
                  <a:pt x="448" y="176"/>
                </a:cubicBezTo>
                <a:cubicBezTo>
                  <a:pt x="448" y="185"/>
                  <a:pt x="448" y="193"/>
                  <a:pt x="448" y="202"/>
                </a:cubicBezTo>
                <a:cubicBezTo>
                  <a:pt x="448" y="220"/>
                  <a:pt x="448" y="228"/>
                  <a:pt x="448" y="246"/>
                </a:cubicBezTo>
                <a:cubicBezTo>
                  <a:pt x="448" y="290"/>
                  <a:pt x="448" y="343"/>
                  <a:pt x="457" y="404"/>
                </a:cubicBezTo>
                <a:cubicBezTo>
                  <a:pt x="466" y="466"/>
                  <a:pt x="484" y="510"/>
                  <a:pt x="501" y="545"/>
                </a:cubicBezTo>
                <a:lnTo>
                  <a:pt x="466" y="545"/>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9" name="Freeform 434">
            <a:extLst>
              <a:ext uri="{FF2B5EF4-FFF2-40B4-BE49-F238E27FC236}">
                <a16:creationId xmlns:a16="http://schemas.microsoft.com/office/drawing/2014/main" id="{737B321B-E19E-F074-D1C1-476BEC71F736}"/>
              </a:ext>
            </a:extLst>
          </p:cNvPr>
          <p:cNvSpPr>
            <a:spLocks noChangeArrowheads="1"/>
          </p:cNvSpPr>
          <p:nvPr/>
        </p:nvSpPr>
        <p:spPr bwMode="auto">
          <a:xfrm>
            <a:off x="5246101" y="4975003"/>
            <a:ext cx="363593" cy="313599"/>
          </a:xfrm>
          <a:custGeom>
            <a:avLst/>
            <a:gdLst>
              <a:gd name="T0" fmla="*/ 352 w 705"/>
              <a:gd name="T1" fmla="*/ 607 h 608"/>
              <a:gd name="T2" fmla="*/ 352 w 705"/>
              <a:gd name="T3" fmla="*/ 607 h 608"/>
              <a:gd name="T4" fmla="*/ 335 w 705"/>
              <a:gd name="T5" fmla="*/ 598 h 608"/>
              <a:gd name="T6" fmla="*/ 97 w 705"/>
              <a:gd name="T7" fmla="*/ 370 h 608"/>
              <a:gd name="T8" fmla="*/ 97 w 705"/>
              <a:gd name="T9" fmla="*/ 370 h 608"/>
              <a:gd name="T10" fmla="*/ 53 w 705"/>
              <a:gd name="T11" fmla="*/ 317 h 608"/>
              <a:gd name="T12" fmla="*/ 0 w 705"/>
              <a:gd name="T13" fmla="*/ 185 h 608"/>
              <a:gd name="T14" fmla="*/ 53 w 705"/>
              <a:gd name="T15" fmla="*/ 53 h 608"/>
              <a:gd name="T16" fmla="*/ 185 w 705"/>
              <a:gd name="T17" fmla="*/ 0 h 608"/>
              <a:gd name="T18" fmla="*/ 317 w 705"/>
              <a:gd name="T19" fmla="*/ 53 h 608"/>
              <a:gd name="T20" fmla="*/ 352 w 705"/>
              <a:gd name="T21" fmla="*/ 79 h 608"/>
              <a:gd name="T22" fmla="*/ 379 w 705"/>
              <a:gd name="T23" fmla="*/ 53 h 608"/>
              <a:gd name="T24" fmla="*/ 519 w 705"/>
              <a:gd name="T25" fmla="*/ 0 h 608"/>
              <a:gd name="T26" fmla="*/ 651 w 705"/>
              <a:gd name="T27" fmla="*/ 53 h 608"/>
              <a:gd name="T28" fmla="*/ 704 w 705"/>
              <a:gd name="T29" fmla="*/ 185 h 608"/>
              <a:gd name="T30" fmla="*/ 651 w 705"/>
              <a:gd name="T31" fmla="*/ 317 h 608"/>
              <a:gd name="T32" fmla="*/ 651 w 705"/>
              <a:gd name="T33" fmla="*/ 317 h 608"/>
              <a:gd name="T34" fmla="*/ 607 w 705"/>
              <a:gd name="T35" fmla="*/ 370 h 608"/>
              <a:gd name="T36" fmla="*/ 599 w 705"/>
              <a:gd name="T37" fmla="*/ 370 h 608"/>
              <a:gd name="T38" fmla="*/ 370 w 705"/>
              <a:gd name="T39" fmla="*/ 598 h 608"/>
              <a:gd name="T40" fmla="*/ 352 w 705"/>
              <a:gd name="T41" fmla="*/ 607 h 608"/>
              <a:gd name="T42" fmla="*/ 132 w 705"/>
              <a:gd name="T43" fmla="*/ 334 h 608"/>
              <a:gd name="T44" fmla="*/ 132 w 705"/>
              <a:gd name="T45" fmla="*/ 334 h 608"/>
              <a:gd name="T46" fmla="*/ 352 w 705"/>
              <a:gd name="T47" fmla="*/ 554 h 608"/>
              <a:gd name="T48" fmla="*/ 572 w 705"/>
              <a:gd name="T49" fmla="*/ 334 h 608"/>
              <a:gd name="T50" fmla="*/ 572 w 705"/>
              <a:gd name="T51" fmla="*/ 334 h 608"/>
              <a:gd name="T52" fmla="*/ 616 w 705"/>
              <a:gd name="T53" fmla="*/ 291 h 608"/>
              <a:gd name="T54" fmla="*/ 660 w 705"/>
              <a:gd name="T55" fmla="*/ 185 h 608"/>
              <a:gd name="T56" fmla="*/ 616 w 705"/>
              <a:gd name="T57" fmla="*/ 88 h 608"/>
              <a:gd name="T58" fmla="*/ 519 w 705"/>
              <a:gd name="T59" fmla="*/ 44 h 608"/>
              <a:gd name="T60" fmla="*/ 414 w 705"/>
              <a:gd name="T61" fmla="*/ 88 h 608"/>
              <a:gd name="T62" fmla="*/ 370 w 705"/>
              <a:gd name="T63" fmla="*/ 132 h 608"/>
              <a:gd name="T64" fmla="*/ 352 w 705"/>
              <a:gd name="T65" fmla="*/ 141 h 608"/>
              <a:gd name="T66" fmla="*/ 335 w 705"/>
              <a:gd name="T67" fmla="*/ 132 h 608"/>
              <a:gd name="T68" fmla="*/ 291 w 705"/>
              <a:gd name="T69" fmla="*/ 88 h 608"/>
              <a:gd name="T70" fmla="*/ 185 w 705"/>
              <a:gd name="T71" fmla="*/ 44 h 608"/>
              <a:gd name="T72" fmla="*/ 88 w 705"/>
              <a:gd name="T73" fmla="*/ 88 h 608"/>
              <a:gd name="T74" fmla="*/ 44 w 705"/>
              <a:gd name="T75" fmla="*/ 185 h 608"/>
              <a:gd name="T76" fmla="*/ 88 w 705"/>
              <a:gd name="T77" fmla="*/ 291 h 608"/>
              <a:gd name="T78" fmla="*/ 132 w 705"/>
              <a:gd name="T79" fmla="*/ 334 h 608"/>
              <a:gd name="T80" fmla="*/ 634 w 705"/>
              <a:gd name="T81" fmla="*/ 308 h 608"/>
              <a:gd name="T82" fmla="*/ 634 w 705"/>
              <a:gd name="T83" fmla="*/ 30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5" h="608">
                <a:moveTo>
                  <a:pt x="352" y="607"/>
                </a:moveTo>
                <a:lnTo>
                  <a:pt x="352" y="607"/>
                </a:lnTo>
                <a:cubicBezTo>
                  <a:pt x="344" y="607"/>
                  <a:pt x="344" y="607"/>
                  <a:pt x="335" y="598"/>
                </a:cubicBezTo>
                <a:cubicBezTo>
                  <a:pt x="97" y="370"/>
                  <a:pt x="97" y="370"/>
                  <a:pt x="97" y="370"/>
                </a:cubicBezTo>
                <a:lnTo>
                  <a:pt x="97" y="370"/>
                </a:lnTo>
                <a:cubicBezTo>
                  <a:pt x="53" y="317"/>
                  <a:pt x="53" y="317"/>
                  <a:pt x="53" y="317"/>
                </a:cubicBezTo>
                <a:cubicBezTo>
                  <a:pt x="18" y="281"/>
                  <a:pt x="0" y="238"/>
                  <a:pt x="0" y="185"/>
                </a:cubicBezTo>
                <a:cubicBezTo>
                  <a:pt x="0" y="132"/>
                  <a:pt x="18" y="88"/>
                  <a:pt x="53" y="53"/>
                </a:cubicBezTo>
                <a:cubicBezTo>
                  <a:pt x="88" y="18"/>
                  <a:pt x="132" y="0"/>
                  <a:pt x="185" y="0"/>
                </a:cubicBezTo>
                <a:cubicBezTo>
                  <a:pt x="238" y="0"/>
                  <a:pt x="282" y="18"/>
                  <a:pt x="317" y="53"/>
                </a:cubicBezTo>
                <a:cubicBezTo>
                  <a:pt x="352" y="79"/>
                  <a:pt x="352" y="79"/>
                  <a:pt x="352" y="79"/>
                </a:cubicBezTo>
                <a:cubicBezTo>
                  <a:pt x="379" y="53"/>
                  <a:pt x="379" y="53"/>
                  <a:pt x="379" y="53"/>
                </a:cubicBezTo>
                <a:cubicBezTo>
                  <a:pt x="414" y="18"/>
                  <a:pt x="467" y="0"/>
                  <a:pt x="519" y="0"/>
                </a:cubicBezTo>
                <a:cubicBezTo>
                  <a:pt x="563" y="0"/>
                  <a:pt x="616" y="18"/>
                  <a:pt x="651" y="53"/>
                </a:cubicBezTo>
                <a:cubicBezTo>
                  <a:pt x="686" y="88"/>
                  <a:pt x="704" y="132"/>
                  <a:pt x="704" y="185"/>
                </a:cubicBezTo>
                <a:cubicBezTo>
                  <a:pt x="704" y="238"/>
                  <a:pt x="686" y="281"/>
                  <a:pt x="651" y="317"/>
                </a:cubicBezTo>
                <a:lnTo>
                  <a:pt x="651" y="317"/>
                </a:lnTo>
                <a:cubicBezTo>
                  <a:pt x="607" y="370"/>
                  <a:pt x="607" y="370"/>
                  <a:pt x="607" y="370"/>
                </a:cubicBezTo>
                <a:lnTo>
                  <a:pt x="599" y="370"/>
                </a:lnTo>
                <a:cubicBezTo>
                  <a:pt x="370" y="598"/>
                  <a:pt x="370" y="598"/>
                  <a:pt x="370" y="598"/>
                </a:cubicBezTo>
                <a:cubicBezTo>
                  <a:pt x="361" y="607"/>
                  <a:pt x="361" y="607"/>
                  <a:pt x="352" y="607"/>
                </a:cubicBezTo>
                <a:close/>
                <a:moveTo>
                  <a:pt x="132" y="334"/>
                </a:moveTo>
                <a:lnTo>
                  <a:pt x="132" y="334"/>
                </a:lnTo>
                <a:cubicBezTo>
                  <a:pt x="352" y="554"/>
                  <a:pt x="352" y="554"/>
                  <a:pt x="352" y="554"/>
                </a:cubicBezTo>
                <a:cubicBezTo>
                  <a:pt x="572" y="334"/>
                  <a:pt x="572" y="334"/>
                  <a:pt x="572" y="334"/>
                </a:cubicBezTo>
                <a:lnTo>
                  <a:pt x="572" y="334"/>
                </a:lnTo>
                <a:cubicBezTo>
                  <a:pt x="616" y="291"/>
                  <a:pt x="616" y="291"/>
                  <a:pt x="616" y="291"/>
                </a:cubicBezTo>
                <a:cubicBezTo>
                  <a:pt x="642" y="264"/>
                  <a:pt x="660" y="220"/>
                  <a:pt x="660" y="185"/>
                </a:cubicBezTo>
                <a:cubicBezTo>
                  <a:pt x="660" y="150"/>
                  <a:pt x="642" y="115"/>
                  <a:pt x="616" y="88"/>
                </a:cubicBezTo>
                <a:cubicBezTo>
                  <a:pt x="590" y="53"/>
                  <a:pt x="555" y="44"/>
                  <a:pt x="519" y="44"/>
                </a:cubicBezTo>
                <a:cubicBezTo>
                  <a:pt x="475" y="44"/>
                  <a:pt x="440" y="53"/>
                  <a:pt x="414" y="88"/>
                </a:cubicBezTo>
                <a:cubicBezTo>
                  <a:pt x="370" y="132"/>
                  <a:pt x="370" y="132"/>
                  <a:pt x="370" y="132"/>
                </a:cubicBezTo>
                <a:cubicBezTo>
                  <a:pt x="361" y="132"/>
                  <a:pt x="361" y="141"/>
                  <a:pt x="352" y="141"/>
                </a:cubicBezTo>
                <a:cubicBezTo>
                  <a:pt x="344" y="141"/>
                  <a:pt x="344" y="132"/>
                  <a:pt x="335" y="132"/>
                </a:cubicBezTo>
                <a:cubicBezTo>
                  <a:pt x="291" y="88"/>
                  <a:pt x="291" y="88"/>
                  <a:pt x="291" y="88"/>
                </a:cubicBezTo>
                <a:cubicBezTo>
                  <a:pt x="264" y="53"/>
                  <a:pt x="229" y="44"/>
                  <a:pt x="185" y="44"/>
                </a:cubicBezTo>
                <a:cubicBezTo>
                  <a:pt x="150" y="44"/>
                  <a:pt x="115" y="53"/>
                  <a:pt x="88" y="88"/>
                </a:cubicBezTo>
                <a:cubicBezTo>
                  <a:pt x="62" y="115"/>
                  <a:pt x="44" y="150"/>
                  <a:pt x="44" y="185"/>
                </a:cubicBezTo>
                <a:cubicBezTo>
                  <a:pt x="44" y="220"/>
                  <a:pt x="62" y="264"/>
                  <a:pt x="88" y="291"/>
                </a:cubicBezTo>
                <a:cubicBezTo>
                  <a:pt x="132" y="334"/>
                  <a:pt x="132" y="334"/>
                  <a:pt x="132" y="334"/>
                </a:cubicBezTo>
                <a:close/>
                <a:moveTo>
                  <a:pt x="634" y="308"/>
                </a:moveTo>
                <a:lnTo>
                  <a:pt x="634" y="308"/>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70" name="Group 69">
            <a:extLst>
              <a:ext uri="{FF2B5EF4-FFF2-40B4-BE49-F238E27FC236}">
                <a16:creationId xmlns:a16="http://schemas.microsoft.com/office/drawing/2014/main" id="{D0A169F4-1C11-CB3A-8B86-0837184B6EC9}"/>
              </a:ext>
            </a:extLst>
          </p:cNvPr>
          <p:cNvGrpSpPr/>
          <p:nvPr/>
        </p:nvGrpSpPr>
        <p:grpSpPr>
          <a:xfrm>
            <a:off x="5308465" y="2019881"/>
            <a:ext cx="227246" cy="359048"/>
            <a:chOff x="3048636" y="2065332"/>
            <a:chExt cx="227246" cy="359048"/>
          </a:xfrm>
        </p:grpSpPr>
        <p:sp>
          <p:nvSpPr>
            <p:cNvPr id="71" name="Freeform 436">
              <a:extLst>
                <a:ext uri="{FF2B5EF4-FFF2-40B4-BE49-F238E27FC236}">
                  <a16:creationId xmlns:a16="http://schemas.microsoft.com/office/drawing/2014/main" id="{D0F27E57-5B48-ABD6-C8EF-1380E827D0CB}"/>
                </a:ext>
              </a:extLst>
            </p:cNvPr>
            <p:cNvSpPr>
              <a:spLocks noChangeArrowheads="1"/>
            </p:cNvSpPr>
            <p:nvPr/>
          </p:nvSpPr>
          <p:spPr bwMode="auto">
            <a:xfrm>
              <a:off x="3048636" y="2065332"/>
              <a:ext cx="227246" cy="359048"/>
            </a:xfrm>
            <a:custGeom>
              <a:avLst/>
              <a:gdLst>
                <a:gd name="T0" fmla="*/ 220 w 441"/>
                <a:gd name="T1" fmla="*/ 695 h 696"/>
                <a:gd name="T2" fmla="*/ 220 w 441"/>
                <a:gd name="T3" fmla="*/ 695 h 696"/>
                <a:gd name="T4" fmla="*/ 203 w 441"/>
                <a:gd name="T5" fmla="*/ 687 h 696"/>
                <a:gd name="T6" fmla="*/ 106 w 441"/>
                <a:gd name="T7" fmla="*/ 502 h 696"/>
                <a:gd name="T8" fmla="*/ 0 w 441"/>
                <a:gd name="T9" fmla="*/ 220 h 696"/>
                <a:gd name="T10" fmla="*/ 220 w 441"/>
                <a:gd name="T11" fmla="*/ 0 h 696"/>
                <a:gd name="T12" fmla="*/ 440 w 441"/>
                <a:gd name="T13" fmla="*/ 220 h 696"/>
                <a:gd name="T14" fmla="*/ 343 w 441"/>
                <a:gd name="T15" fmla="*/ 502 h 696"/>
                <a:gd name="T16" fmla="*/ 238 w 441"/>
                <a:gd name="T17" fmla="*/ 687 h 696"/>
                <a:gd name="T18" fmla="*/ 220 w 441"/>
                <a:gd name="T19" fmla="*/ 695 h 696"/>
                <a:gd name="T20" fmla="*/ 220 w 441"/>
                <a:gd name="T21" fmla="*/ 44 h 696"/>
                <a:gd name="T22" fmla="*/ 220 w 441"/>
                <a:gd name="T23" fmla="*/ 44 h 696"/>
                <a:gd name="T24" fmla="*/ 44 w 441"/>
                <a:gd name="T25" fmla="*/ 220 h 696"/>
                <a:gd name="T26" fmla="*/ 141 w 441"/>
                <a:gd name="T27" fmla="*/ 484 h 696"/>
                <a:gd name="T28" fmla="*/ 220 w 441"/>
                <a:gd name="T29" fmla="*/ 625 h 696"/>
                <a:gd name="T30" fmla="*/ 299 w 441"/>
                <a:gd name="T31" fmla="*/ 484 h 696"/>
                <a:gd name="T32" fmla="*/ 396 w 441"/>
                <a:gd name="T33" fmla="*/ 220 h 696"/>
                <a:gd name="T34" fmla="*/ 220 w 441"/>
                <a:gd name="T35" fmla="*/ 44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1" h="696">
                  <a:moveTo>
                    <a:pt x="220" y="695"/>
                  </a:moveTo>
                  <a:lnTo>
                    <a:pt x="220" y="695"/>
                  </a:lnTo>
                  <a:cubicBezTo>
                    <a:pt x="212" y="695"/>
                    <a:pt x="212" y="687"/>
                    <a:pt x="203" y="687"/>
                  </a:cubicBezTo>
                  <a:cubicBezTo>
                    <a:pt x="203" y="687"/>
                    <a:pt x="150" y="599"/>
                    <a:pt x="106" y="502"/>
                  </a:cubicBezTo>
                  <a:cubicBezTo>
                    <a:pt x="36" y="370"/>
                    <a:pt x="0" y="273"/>
                    <a:pt x="0" y="220"/>
                  </a:cubicBezTo>
                  <a:cubicBezTo>
                    <a:pt x="0" y="97"/>
                    <a:pt x="97" y="0"/>
                    <a:pt x="220" y="0"/>
                  </a:cubicBezTo>
                  <a:cubicBezTo>
                    <a:pt x="343" y="0"/>
                    <a:pt x="440" y="97"/>
                    <a:pt x="440" y="220"/>
                  </a:cubicBezTo>
                  <a:cubicBezTo>
                    <a:pt x="440" y="273"/>
                    <a:pt x="405" y="370"/>
                    <a:pt x="343" y="502"/>
                  </a:cubicBezTo>
                  <a:cubicBezTo>
                    <a:pt x="291" y="599"/>
                    <a:pt x="247" y="687"/>
                    <a:pt x="238" y="687"/>
                  </a:cubicBezTo>
                  <a:cubicBezTo>
                    <a:pt x="238" y="687"/>
                    <a:pt x="229" y="695"/>
                    <a:pt x="220" y="695"/>
                  </a:cubicBezTo>
                  <a:close/>
                  <a:moveTo>
                    <a:pt x="220" y="44"/>
                  </a:moveTo>
                  <a:lnTo>
                    <a:pt x="220" y="44"/>
                  </a:lnTo>
                  <a:cubicBezTo>
                    <a:pt x="123" y="44"/>
                    <a:pt x="44" y="124"/>
                    <a:pt x="44" y="220"/>
                  </a:cubicBezTo>
                  <a:cubicBezTo>
                    <a:pt x="44" y="255"/>
                    <a:pt x="62" y="326"/>
                    <a:pt x="141" y="484"/>
                  </a:cubicBezTo>
                  <a:cubicBezTo>
                    <a:pt x="176" y="546"/>
                    <a:pt x="203" y="599"/>
                    <a:pt x="220" y="625"/>
                  </a:cubicBezTo>
                  <a:cubicBezTo>
                    <a:pt x="238" y="599"/>
                    <a:pt x="273" y="546"/>
                    <a:pt x="299" y="484"/>
                  </a:cubicBezTo>
                  <a:cubicBezTo>
                    <a:pt x="378" y="326"/>
                    <a:pt x="396" y="255"/>
                    <a:pt x="396" y="220"/>
                  </a:cubicBezTo>
                  <a:cubicBezTo>
                    <a:pt x="396" y="124"/>
                    <a:pt x="317" y="44"/>
                    <a:pt x="220" y="44"/>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72" name="Freeform 437">
              <a:extLst>
                <a:ext uri="{FF2B5EF4-FFF2-40B4-BE49-F238E27FC236}">
                  <a16:creationId xmlns:a16="http://schemas.microsoft.com/office/drawing/2014/main" id="{6D38F453-AE7D-9659-0293-599D6DA70DAD}"/>
                </a:ext>
              </a:extLst>
            </p:cNvPr>
            <p:cNvSpPr>
              <a:spLocks noChangeArrowheads="1"/>
            </p:cNvSpPr>
            <p:nvPr/>
          </p:nvSpPr>
          <p:spPr bwMode="auto">
            <a:xfrm>
              <a:off x="3107720" y="2124415"/>
              <a:ext cx="109078" cy="104533"/>
            </a:xfrm>
            <a:custGeom>
              <a:avLst/>
              <a:gdLst>
                <a:gd name="T0" fmla="*/ 105 w 212"/>
                <a:gd name="T1" fmla="*/ 202 h 203"/>
                <a:gd name="T2" fmla="*/ 105 w 212"/>
                <a:gd name="T3" fmla="*/ 202 h 203"/>
                <a:gd name="T4" fmla="*/ 0 w 212"/>
                <a:gd name="T5" fmla="*/ 97 h 203"/>
                <a:gd name="T6" fmla="*/ 105 w 212"/>
                <a:gd name="T7" fmla="*/ 0 h 203"/>
                <a:gd name="T8" fmla="*/ 211 w 212"/>
                <a:gd name="T9" fmla="*/ 97 h 203"/>
                <a:gd name="T10" fmla="*/ 105 w 212"/>
                <a:gd name="T11" fmla="*/ 202 h 203"/>
                <a:gd name="T12" fmla="*/ 105 w 212"/>
                <a:gd name="T13" fmla="*/ 44 h 203"/>
                <a:gd name="T14" fmla="*/ 105 w 212"/>
                <a:gd name="T15" fmla="*/ 44 h 203"/>
                <a:gd name="T16" fmla="*/ 44 w 212"/>
                <a:gd name="T17" fmla="*/ 97 h 203"/>
                <a:gd name="T18" fmla="*/ 105 w 212"/>
                <a:gd name="T19" fmla="*/ 158 h 203"/>
                <a:gd name="T20" fmla="*/ 158 w 212"/>
                <a:gd name="T21" fmla="*/ 97 h 203"/>
                <a:gd name="T22" fmla="*/ 105 w 212"/>
                <a:gd name="T23" fmla="*/ 4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203">
                  <a:moveTo>
                    <a:pt x="105" y="202"/>
                  </a:moveTo>
                  <a:lnTo>
                    <a:pt x="105" y="202"/>
                  </a:lnTo>
                  <a:cubicBezTo>
                    <a:pt x="52" y="202"/>
                    <a:pt x="0" y="158"/>
                    <a:pt x="0" y="97"/>
                  </a:cubicBezTo>
                  <a:cubicBezTo>
                    <a:pt x="0" y="44"/>
                    <a:pt x="52" y="0"/>
                    <a:pt x="105" y="0"/>
                  </a:cubicBezTo>
                  <a:cubicBezTo>
                    <a:pt x="158" y="0"/>
                    <a:pt x="211" y="44"/>
                    <a:pt x="211" y="97"/>
                  </a:cubicBezTo>
                  <a:cubicBezTo>
                    <a:pt x="211" y="158"/>
                    <a:pt x="158" y="202"/>
                    <a:pt x="105" y="202"/>
                  </a:cubicBezTo>
                  <a:close/>
                  <a:moveTo>
                    <a:pt x="105" y="44"/>
                  </a:moveTo>
                  <a:lnTo>
                    <a:pt x="105" y="44"/>
                  </a:lnTo>
                  <a:cubicBezTo>
                    <a:pt x="70" y="44"/>
                    <a:pt x="44" y="70"/>
                    <a:pt x="44" y="97"/>
                  </a:cubicBezTo>
                  <a:cubicBezTo>
                    <a:pt x="44" y="132"/>
                    <a:pt x="70" y="158"/>
                    <a:pt x="105" y="158"/>
                  </a:cubicBezTo>
                  <a:cubicBezTo>
                    <a:pt x="140" y="158"/>
                    <a:pt x="158" y="132"/>
                    <a:pt x="158" y="97"/>
                  </a:cubicBezTo>
                  <a:cubicBezTo>
                    <a:pt x="158" y="70"/>
                    <a:pt x="140" y="44"/>
                    <a:pt x="105" y="44"/>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73" name="Freeform 433">
            <a:extLst>
              <a:ext uri="{FF2B5EF4-FFF2-40B4-BE49-F238E27FC236}">
                <a16:creationId xmlns:a16="http://schemas.microsoft.com/office/drawing/2014/main" id="{FBE493E0-A0A4-C720-404E-F6BBC53ABD07}"/>
              </a:ext>
            </a:extLst>
          </p:cNvPr>
          <p:cNvSpPr>
            <a:spLocks noChangeArrowheads="1"/>
          </p:cNvSpPr>
          <p:nvPr/>
        </p:nvSpPr>
        <p:spPr bwMode="auto">
          <a:xfrm>
            <a:off x="7158062" y="2451649"/>
            <a:ext cx="277240" cy="318144"/>
          </a:xfrm>
          <a:custGeom>
            <a:avLst/>
            <a:gdLst>
              <a:gd name="T0" fmla="*/ 528 w 538"/>
              <a:gd name="T1" fmla="*/ 607 h 617"/>
              <a:gd name="T2" fmla="*/ 528 w 538"/>
              <a:gd name="T3" fmla="*/ 607 h 617"/>
              <a:gd name="T4" fmla="*/ 537 w 538"/>
              <a:gd name="T5" fmla="*/ 598 h 617"/>
              <a:gd name="T6" fmla="*/ 537 w 538"/>
              <a:gd name="T7" fmla="*/ 589 h 617"/>
              <a:gd name="T8" fmla="*/ 537 w 538"/>
              <a:gd name="T9" fmla="*/ 589 h 617"/>
              <a:gd name="T10" fmla="*/ 528 w 538"/>
              <a:gd name="T11" fmla="*/ 580 h 617"/>
              <a:gd name="T12" fmla="*/ 291 w 538"/>
              <a:gd name="T13" fmla="*/ 17 h 617"/>
              <a:gd name="T14" fmla="*/ 291 w 538"/>
              <a:gd name="T15" fmla="*/ 17 h 617"/>
              <a:gd name="T16" fmla="*/ 282 w 538"/>
              <a:gd name="T17" fmla="*/ 9 h 617"/>
              <a:gd name="T18" fmla="*/ 282 w 538"/>
              <a:gd name="T19" fmla="*/ 9 h 617"/>
              <a:gd name="T20" fmla="*/ 282 w 538"/>
              <a:gd name="T21" fmla="*/ 9 h 617"/>
              <a:gd name="T22" fmla="*/ 282 w 538"/>
              <a:gd name="T23" fmla="*/ 9 h 617"/>
              <a:gd name="T24" fmla="*/ 273 w 538"/>
              <a:gd name="T25" fmla="*/ 0 h 617"/>
              <a:gd name="T26" fmla="*/ 273 w 538"/>
              <a:gd name="T27" fmla="*/ 0 h 617"/>
              <a:gd name="T28" fmla="*/ 273 w 538"/>
              <a:gd name="T29" fmla="*/ 0 h 617"/>
              <a:gd name="T30" fmla="*/ 264 w 538"/>
              <a:gd name="T31" fmla="*/ 0 h 617"/>
              <a:gd name="T32" fmla="*/ 264 w 538"/>
              <a:gd name="T33" fmla="*/ 0 h 617"/>
              <a:gd name="T34" fmla="*/ 264 w 538"/>
              <a:gd name="T35" fmla="*/ 9 h 617"/>
              <a:gd name="T36" fmla="*/ 255 w 538"/>
              <a:gd name="T37" fmla="*/ 9 h 617"/>
              <a:gd name="T38" fmla="*/ 255 w 538"/>
              <a:gd name="T39" fmla="*/ 9 h 617"/>
              <a:gd name="T40" fmla="*/ 255 w 538"/>
              <a:gd name="T41" fmla="*/ 9 h 617"/>
              <a:gd name="T42" fmla="*/ 247 w 538"/>
              <a:gd name="T43" fmla="*/ 17 h 617"/>
              <a:gd name="T44" fmla="*/ 247 w 538"/>
              <a:gd name="T45" fmla="*/ 17 h 617"/>
              <a:gd name="T46" fmla="*/ 9 w 538"/>
              <a:gd name="T47" fmla="*/ 580 h 617"/>
              <a:gd name="T48" fmla="*/ 9 w 538"/>
              <a:gd name="T49" fmla="*/ 589 h 617"/>
              <a:gd name="T50" fmla="*/ 0 w 538"/>
              <a:gd name="T51" fmla="*/ 589 h 617"/>
              <a:gd name="T52" fmla="*/ 0 w 538"/>
              <a:gd name="T53" fmla="*/ 598 h 617"/>
              <a:gd name="T54" fmla="*/ 9 w 538"/>
              <a:gd name="T55" fmla="*/ 598 h 617"/>
              <a:gd name="T56" fmla="*/ 9 w 538"/>
              <a:gd name="T57" fmla="*/ 598 h 617"/>
              <a:gd name="T58" fmla="*/ 9 w 538"/>
              <a:gd name="T59" fmla="*/ 607 h 617"/>
              <a:gd name="T60" fmla="*/ 9 w 538"/>
              <a:gd name="T61" fmla="*/ 607 h 617"/>
              <a:gd name="T62" fmla="*/ 9 w 538"/>
              <a:gd name="T63" fmla="*/ 607 h 617"/>
              <a:gd name="T64" fmla="*/ 18 w 538"/>
              <a:gd name="T65" fmla="*/ 616 h 617"/>
              <a:gd name="T66" fmla="*/ 18 w 538"/>
              <a:gd name="T67" fmla="*/ 616 h 617"/>
              <a:gd name="T68" fmla="*/ 18 w 538"/>
              <a:gd name="T69" fmla="*/ 616 h 617"/>
              <a:gd name="T70" fmla="*/ 27 w 538"/>
              <a:gd name="T71" fmla="*/ 616 h 617"/>
              <a:gd name="T72" fmla="*/ 27 w 538"/>
              <a:gd name="T73" fmla="*/ 616 h 617"/>
              <a:gd name="T74" fmla="*/ 36 w 538"/>
              <a:gd name="T75" fmla="*/ 616 h 617"/>
              <a:gd name="T76" fmla="*/ 273 w 538"/>
              <a:gd name="T77" fmla="*/ 457 h 617"/>
              <a:gd name="T78" fmla="*/ 502 w 538"/>
              <a:gd name="T79" fmla="*/ 616 h 617"/>
              <a:gd name="T80" fmla="*/ 510 w 538"/>
              <a:gd name="T81" fmla="*/ 616 h 617"/>
              <a:gd name="T82" fmla="*/ 510 w 538"/>
              <a:gd name="T83" fmla="*/ 616 h 617"/>
              <a:gd name="T84" fmla="*/ 519 w 538"/>
              <a:gd name="T85" fmla="*/ 616 h 617"/>
              <a:gd name="T86" fmla="*/ 519 w 538"/>
              <a:gd name="T87" fmla="*/ 616 h 617"/>
              <a:gd name="T88" fmla="*/ 519 w 538"/>
              <a:gd name="T89" fmla="*/ 616 h 617"/>
              <a:gd name="T90" fmla="*/ 282 w 538"/>
              <a:gd name="T91" fmla="*/ 413 h 617"/>
              <a:gd name="T92" fmla="*/ 282 w 538"/>
              <a:gd name="T93" fmla="*/ 413 h 617"/>
              <a:gd name="T94" fmla="*/ 282 w 538"/>
              <a:gd name="T95" fmla="*/ 413 h 617"/>
              <a:gd name="T96" fmla="*/ 273 w 538"/>
              <a:gd name="T97" fmla="*/ 413 h 617"/>
              <a:gd name="T98" fmla="*/ 273 w 538"/>
              <a:gd name="T99" fmla="*/ 413 h 617"/>
              <a:gd name="T100" fmla="*/ 273 w 538"/>
              <a:gd name="T101" fmla="*/ 413 h 617"/>
              <a:gd name="T102" fmla="*/ 264 w 538"/>
              <a:gd name="T103" fmla="*/ 413 h 617"/>
              <a:gd name="T104" fmla="*/ 264 w 538"/>
              <a:gd name="T105" fmla="*/ 413 h 617"/>
              <a:gd name="T106" fmla="*/ 264 w 538"/>
              <a:gd name="T107" fmla="*/ 413 h 617"/>
              <a:gd name="T108" fmla="*/ 255 w 538"/>
              <a:gd name="T109" fmla="*/ 413 h 617"/>
              <a:gd name="T110" fmla="*/ 80 w 538"/>
              <a:gd name="T111" fmla="*/ 536 h 617"/>
              <a:gd name="T112" fmla="*/ 282 w 538"/>
              <a:gd name="T113" fmla="*/ 413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8" h="617">
                <a:moveTo>
                  <a:pt x="528" y="607"/>
                </a:moveTo>
                <a:lnTo>
                  <a:pt x="528" y="607"/>
                </a:lnTo>
                <a:lnTo>
                  <a:pt x="528" y="607"/>
                </a:lnTo>
                <a:lnTo>
                  <a:pt x="528" y="607"/>
                </a:lnTo>
                <a:lnTo>
                  <a:pt x="528" y="607"/>
                </a:lnTo>
                <a:lnTo>
                  <a:pt x="528" y="607"/>
                </a:lnTo>
                <a:cubicBezTo>
                  <a:pt x="528" y="598"/>
                  <a:pt x="528" y="598"/>
                  <a:pt x="528" y="598"/>
                </a:cubicBezTo>
                <a:cubicBezTo>
                  <a:pt x="537" y="598"/>
                  <a:pt x="537" y="598"/>
                  <a:pt x="537" y="598"/>
                </a:cubicBezTo>
                <a:lnTo>
                  <a:pt x="537" y="598"/>
                </a:lnTo>
                <a:lnTo>
                  <a:pt x="537" y="598"/>
                </a:lnTo>
                <a:lnTo>
                  <a:pt x="537" y="598"/>
                </a:lnTo>
                <a:cubicBezTo>
                  <a:pt x="537" y="598"/>
                  <a:pt x="537" y="598"/>
                  <a:pt x="537" y="589"/>
                </a:cubicBezTo>
                <a:lnTo>
                  <a:pt x="537" y="589"/>
                </a:lnTo>
                <a:lnTo>
                  <a:pt x="537" y="589"/>
                </a:lnTo>
                <a:lnTo>
                  <a:pt x="537" y="589"/>
                </a:lnTo>
                <a:lnTo>
                  <a:pt x="537" y="589"/>
                </a:lnTo>
                <a:lnTo>
                  <a:pt x="537" y="589"/>
                </a:lnTo>
                <a:cubicBezTo>
                  <a:pt x="537" y="580"/>
                  <a:pt x="528" y="580"/>
                  <a:pt x="528" y="580"/>
                </a:cubicBezTo>
                <a:lnTo>
                  <a:pt x="528" y="580"/>
                </a:lnTo>
                <a:cubicBezTo>
                  <a:pt x="291" y="17"/>
                  <a:pt x="291" y="17"/>
                  <a:pt x="291" y="17"/>
                </a:cubicBezTo>
                <a:lnTo>
                  <a:pt x="291" y="17"/>
                </a:lnTo>
                <a:lnTo>
                  <a:pt x="291" y="17"/>
                </a:lnTo>
                <a:lnTo>
                  <a:pt x="291" y="17"/>
                </a:lnTo>
                <a:lnTo>
                  <a:pt x="291" y="17"/>
                </a:lnTo>
                <a:cubicBezTo>
                  <a:pt x="291" y="9"/>
                  <a:pt x="291" y="9"/>
                  <a:pt x="291" y="9"/>
                </a:cubicBezTo>
                <a:lnTo>
                  <a:pt x="291" y="9"/>
                </a:lnTo>
                <a:cubicBezTo>
                  <a:pt x="291" y="9"/>
                  <a:pt x="291" y="9"/>
                  <a:pt x="282" y="9"/>
                </a:cubicBezTo>
                <a:lnTo>
                  <a:pt x="282" y="9"/>
                </a:lnTo>
                <a:lnTo>
                  <a:pt x="282" y="9"/>
                </a:lnTo>
                <a:lnTo>
                  <a:pt x="282" y="9"/>
                </a:lnTo>
                <a:lnTo>
                  <a:pt x="282" y="9"/>
                </a:lnTo>
                <a:lnTo>
                  <a:pt x="282" y="9"/>
                </a:lnTo>
                <a:lnTo>
                  <a:pt x="282" y="9"/>
                </a:lnTo>
                <a:lnTo>
                  <a:pt x="282" y="9"/>
                </a:lnTo>
                <a:lnTo>
                  <a:pt x="282" y="9"/>
                </a:lnTo>
                <a:lnTo>
                  <a:pt x="282" y="9"/>
                </a:lnTo>
                <a:lnTo>
                  <a:pt x="282" y="9"/>
                </a:lnTo>
                <a:lnTo>
                  <a:pt x="273" y="9"/>
                </a:lnTo>
                <a:lnTo>
                  <a:pt x="273" y="0"/>
                </a:lnTo>
                <a:lnTo>
                  <a:pt x="273" y="0"/>
                </a:lnTo>
                <a:lnTo>
                  <a:pt x="273" y="0"/>
                </a:lnTo>
                <a:lnTo>
                  <a:pt x="273" y="0"/>
                </a:lnTo>
                <a:lnTo>
                  <a:pt x="273" y="0"/>
                </a:lnTo>
                <a:lnTo>
                  <a:pt x="273" y="0"/>
                </a:lnTo>
                <a:lnTo>
                  <a:pt x="273" y="0"/>
                </a:lnTo>
                <a:cubicBezTo>
                  <a:pt x="273" y="0"/>
                  <a:pt x="273" y="0"/>
                  <a:pt x="264" y="0"/>
                </a:cubicBezTo>
                <a:lnTo>
                  <a:pt x="264" y="0"/>
                </a:lnTo>
                <a:lnTo>
                  <a:pt x="264" y="0"/>
                </a:lnTo>
                <a:lnTo>
                  <a:pt x="264" y="0"/>
                </a:lnTo>
                <a:lnTo>
                  <a:pt x="264" y="0"/>
                </a:lnTo>
                <a:lnTo>
                  <a:pt x="264" y="0"/>
                </a:lnTo>
                <a:lnTo>
                  <a:pt x="264" y="9"/>
                </a:lnTo>
                <a:lnTo>
                  <a:pt x="264" y="9"/>
                </a:lnTo>
                <a:lnTo>
                  <a:pt x="264" y="9"/>
                </a:lnTo>
                <a:lnTo>
                  <a:pt x="264" y="9"/>
                </a:lnTo>
                <a:cubicBezTo>
                  <a:pt x="255" y="9"/>
                  <a:pt x="255" y="9"/>
                  <a:pt x="255" y="9"/>
                </a:cubicBezTo>
                <a:lnTo>
                  <a:pt x="255" y="9"/>
                </a:lnTo>
                <a:lnTo>
                  <a:pt x="255" y="9"/>
                </a:lnTo>
                <a:lnTo>
                  <a:pt x="255" y="9"/>
                </a:lnTo>
                <a:lnTo>
                  <a:pt x="255" y="9"/>
                </a:lnTo>
                <a:lnTo>
                  <a:pt x="255" y="9"/>
                </a:lnTo>
                <a:lnTo>
                  <a:pt x="255" y="9"/>
                </a:lnTo>
                <a:lnTo>
                  <a:pt x="255" y="9"/>
                </a:lnTo>
                <a:lnTo>
                  <a:pt x="255" y="9"/>
                </a:lnTo>
                <a:lnTo>
                  <a:pt x="255" y="9"/>
                </a:lnTo>
                <a:cubicBezTo>
                  <a:pt x="255" y="9"/>
                  <a:pt x="255" y="9"/>
                  <a:pt x="247" y="17"/>
                </a:cubicBezTo>
                <a:lnTo>
                  <a:pt x="247" y="17"/>
                </a:lnTo>
                <a:lnTo>
                  <a:pt x="247" y="17"/>
                </a:lnTo>
                <a:lnTo>
                  <a:pt x="247" y="17"/>
                </a:lnTo>
                <a:lnTo>
                  <a:pt x="247" y="17"/>
                </a:lnTo>
                <a:cubicBezTo>
                  <a:pt x="9" y="580"/>
                  <a:pt x="9" y="580"/>
                  <a:pt x="9" y="580"/>
                </a:cubicBezTo>
                <a:lnTo>
                  <a:pt x="9" y="580"/>
                </a:lnTo>
                <a:cubicBezTo>
                  <a:pt x="9" y="580"/>
                  <a:pt x="9" y="580"/>
                  <a:pt x="9" y="589"/>
                </a:cubicBezTo>
                <a:lnTo>
                  <a:pt x="9" y="589"/>
                </a:lnTo>
                <a:lnTo>
                  <a:pt x="9" y="589"/>
                </a:lnTo>
                <a:cubicBezTo>
                  <a:pt x="9" y="589"/>
                  <a:pt x="9" y="589"/>
                  <a:pt x="0" y="589"/>
                </a:cubicBezTo>
                <a:lnTo>
                  <a:pt x="0" y="589"/>
                </a:lnTo>
                <a:lnTo>
                  <a:pt x="0" y="589"/>
                </a:lnTo>
                <a:lnTo>
                  <a:pt x="0" y="589"/>
                </a:lnTo>
                <a:lnTo>
                  <a:pt x="0" y="589"/>
                </a:lnTo>
                <a:cubicBezTo>
                  <a:pt x="0" y="598"/>
                  <a:pt x="0" y="598"/>
                  <a:pt x="0" y="598"/>
                </a:cubicBezTo>
                <a:lnTo>
                  <a:pt x="0" y="598"/>
                </a:lnTo>
                <a:cubicBezTo>
                  <a:pt x="9" y="598"/>
                  <a:pt x="9" y="598"/>
                  <a:pt x="9" y="598"/>
                </a:cubicBezTo>
                <a:lnTo>
                  <a:pt x="9" y="598"/>
                </a:lnTo>
                <a:lnTo>
                  <a:pt x="9" y="598"/>
                </a:lnTo>
                <a:lnTo>
                  <a:pt x="9" y="598"/>
                </a:lnTo>
                <a:lnTo>
                  <a:pt x="9" y="598"/>
                </a:lnTo>
                <a:lnTo>
                  <a:pt x="9" y="607"/>
                </a:lnTo>
                <a:lnTo>
                  <a:pt x="9" y="607"/>
                </a:lnTo>
                <a:lnTo>
                  <a:pt x="9" y="607"/>
                </a:lnTo>
                <a:lnTo>
                  <a:pt x="9" y="607"/>
                </a:lnTo>
                <a:lnTo>
                  <a:pt x="9" y="607"/>
                </a:lnTo>
                <a:lnTo>
                  <a:pt x="9" y="607"/>
                </a:lnTo>
                <a:lnTo>
                  <a:pt x="9" y="607"/>
                </a:lnTo>
                <a:lnTo>
                  <a:pt x="9" y="607"/>
                </a:lnTo>
                <a:lnTo>
                  <a:pt x="9" y="607"/>
                </a:lnTo>
                <a:lnTo>
                  <a:pt x="9" y="607"/>
                </a:lnTo>
                <a:cubicBezTo>
                  <a:pt x="18" y="607"/>
                  <a:pt x="18" y="607"/>
                  <a:pt x="18" y="616"/>
                </a:cubicBezTo>
                <a:lnTo>
                  <a:pt x="18" y="616"/>
                </a:lnTo>
                <a:lnTo>
                  <a:pt x="18" y="616"/>
                </a:lnTo>
                <a:lnTo>
                  <a:pt x="18" y="616"/>
                </a:lnTo>
                <a:lnTo>
                  <a:pt x="18" y="616"/>
                </a:lnTo>
                <a:lnTo>
                  <a:pt x="18" y="616"/>
                </a:lnTo>
                <a:lnTo>
                  <a:pt x="18" y="616"/>
                </a:lnTo>
                <a:lnTo>
                  <a:pt x="18" y="616"/>
                </a:lnTo>
                <a:cubicBezTo>
                  <a:pt x="27" y="616"/>
                  <a:pt x="27" y="616"/>
                  <a:pt x="27" y="616"/>
                </a:cubicBezTo>
                <a:lnTo>
                  <a:pt x="27" y="616"/>
                </a:lnTo>
                <a:lnTo>
                  <a:pt x="27" y="616"/>
                </a:lnTo>
                <a:lnTo>
                  <a:pt x="27" y="616"/>
                </a:lnTo>
                <a:lnTo>
                  <a:pt x="27" y="616"/>
                </a:lnTo>
                <a:lnTo>
                  <a:pt x="27" y="616"/>
                </a:lnTo>
                <a:cubicBezTo>
                  <a:pt x="36" y="616"/>
                  <a:pt x="36" y="616"/>
                  <a:pt x="36" y="616"/>
                </a:cubicBezTo>
                <a:lnTo>
                  <a:pt x="36" y="616"/>
                </a:lnTo>
                <a:lnTo>
                  <a:pt x="36" y="616"/>
                </a:lnTo>
                <a:cubicBezTo>
                  <a:pt x="36" y="616"/>
                  <a:pt x="36" y="616"/>
                  <a:pt x="36" y="607"/>
                </a:cubicBezTo>
                <a:lnTo>
                  <a:pt x="36" y="607"/>
                </a:lnTo>
                <a:cubicBezTo>
                  <a:pt x="273" y="457"/>
                  <a:pt x="273" y="457"/>
                  <a:pt x="273" y="457"/>
                </a:cubicBezTo>
                <a:cubicBezTo>
                  <a:pt x="502" y="607"/>
                  <a:pt x="502" y="607"/>
                  <a:pt x="502" y="607"/>
                </a:cubicBezTo>
                <a:lnTo>
                  <a:pt x="502" y="607"/>
                </a:lnTo>
                <a:cubicBezTo>
                  <a:pt x="502" y="616"/>
                  <a:pt x="502" y="616"/>
                  <a:pt x="502" y="616"/>
                </a:cubicBezTo>
                <a:lnTo>
                  <a:pt x="502" y="616"/>
                </a:lnTo>
                <a:lnTo>
                  <a:pt x="502" y="616"/>
                </a:lnTo>
                <a:lnTo>
                  <a:pt x="510" y="616"/>
                </a:lnTo>
                <a:lnTo>
                  <a:pt x="510" y="616"/>
                </a:lnTo>
                <a:lnTo>
                  <a:pt x="510" y="616"/>
                </a:lnTo>
                <a:lnTo>
                  <a:pt x="510" y="616"/>
                </a:lnTo>
                <a:lnTo>
                  <a:pt x="510" y="616"/>
                </a:lnTo>
                <a:lnTo>
                  <a:pt x="519" y="616"/>
                </a:lnTo>
                <a:lnTo>
                  <a:pt x="519" y="616"/>
                </a:lnTo>
                <a:lnTo>
                  <a:pt x="519" y="616"/>
                </a:lnTo>
                <a:lnTo>
                  <a:pt x="519" y="616"/>
                </a:lnTo>
                <a:lnTo>
                  <a:pt x="519" y="616"/>
                </a:lnTo>
                <a:lnTo>
                  <a:pt x="519" y="616"/>
                </a:lnTo>
                <a:lnTo>
                  <a:pt x="519" y="616"/>
                </a:lnTo>
                <a:lnTo>
                  <a:pt x="519" y="616"/>
                </a:lnTo>
                <a:lnTo>
                  <a:pt x="519" y="616"/>
                </a:lnTo>
                <a:cubicBezTo>
                  <a:pt x="528" y="616"/>
                  <a:pt x="528" y="607"/>
                  <a:pt x="528" y="607"/>
                </a:cubicBezTo>
                <a:close/>
                <a:moveTo>
                  <a:pt x="282" y="413"/>
                </a:moveTo>
                <a:lnTo>
                  <a:pt x="282" y="413"/>
                </a:lnTo>
                <a:lnTo>
                  <a:pt x="282" y="413"/>
                </a:lnTo>
                <a:lnTo>
                  <a:pt x="282" y="413"/>
                </a:lnTo>
                <a:lnTo>
                  <a:pt x="282" y="413"/>
                </a:lnTo>
                <a:lnTo>
                  <a:pt x="282" y="413"/>
                </a:lnTo>
                <a:lnTo>
                  <a:pt x="282" y="413"/>
                </a:lnTo>
                <a:lnTo>
                  <a:pt x="282" y="413"/>
                </a:lnTo>
                <a:cubicBezTo>
                  <a:pt x="282" y="413"/>
                  <a:pt x="282" y="413"/>
                  <a:pt x="273" y="413"/>
                </a:cubicBezTo>
                <a:lnTo>
                  <a:pt x="273" y="413"/>
                </a:lnTo>
                <a:lnTo>
                  <a:pt x="273" y="413"/>
                </a:lnTo>
                <a:lnTo>
                  <a:pt x="273" y="413"/>
                </a:lnTo>
                <a:lnTo>
                  <a:pt x="273" y="413"/>
                </a:lnTo>
                <a:lnTo>
                  <a:pt x="273" y="413"/>
                </a:lnTo>
                <a:lnTo>
                  <a:pt x="273" y="413"/>
                </a:lnTo>
                <a:lnTo>
                  <a:pt x="273" y="413"/>
                </a:lnTo>
                <a:lnTo>
                  <a:pt x="273" y="413"/>
                </a:lnTo>
                <a:cubicBezTo>
                  <a:pt x="264" y="413"/>
                  <a:pt x="264" y="413"/>
                  <a:pt x="264" y="413"/>
                </a:cubicBezTo>
                <a:lnTo>
                  <a:pt x="264" y="413"/>
                </a:lnTo>
                <a:lnTo>
                  <a:pt x="264" y="413"/>
                </a:lnTo>
                <a:lnTo>
                  <a:pt x="264" y="413"/>
                </a:lnTo>
                <a:lnTo>
                  <a:pt x="264" y="413"/>
                </a:lnTo>
                <a:lnTo>
                  <a:pt x="264" y="413"/>
                </a:lnTo>
                <a:lnTo>
                  <a:pt x="264" y="413"/>
                </a:lnTo>
                <a:lnTo>
                  <a:pt x="264" y="413"/>
                </a:lnTo>
                <a:lnTo>
                  <a:pt x="255" y="413"/>
                </a:lnTo>
                <a:lnTo>
                  <a:pt x="255" y="413"/>
                </a:lnTo>
                <a:lnTo>
                  <a:pt x="255" y="413"/>
                </a:lnTo>
                <a:lnTo>
                  <a:pt x="255" y="413"/>
                </a:lnTo>
                <a:lnTo>
                  <a:pt x="255" y="413"/>
                </a:lnTo>
                <a:cubicBezTo>
                  <a:pt x="80" y="536"/>
                  <a:pt x="80" y="536"/>
                  <a:pt x="80" y="536"/>
                </a:cubicBezTo>
                <a:cubicBezTo>
                  <a:pt x="273" y="79"/>
                  <a:pt x="273" y="79"/>
                  <a:pt x="273" y="79"/>
                </a:cubicBezTo>
                <a:cubicBezTo>
                  <a:pt x="458" y="536"/>
                  <a:pt x="458" y="536"/>
                  <a:pt x="458" y="536"/>
                </a:cubicBezTo>
                <a:lnTo>
                  <a:pt x="282" y="413"/>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75" name="Group 74">
            <a:extLst>
              <a:ext uri="{FF2B5EF4-FFF2-40B4-BE49-F238E27FC236}">
                <a16:creationId xmlns:a16="http://schemas.microsoft.com/office/drawing/2014/main" id="{ABB4B178-E601-444C-8FA7-CFBF594BAF6C}"/>
              </a:ext>
            </a:extLst>
          </p:cNvPr>
          <p:cNvGrpSpPr/>
          <p:nvPr/>
        </p:nvGrpSpPr>
        <p:grpSpPr>
          <a:xfrm>
            <a:off x="7161049" y="4231859"/>
            <a:ext cx="277240" cy="354503"/>
            <a:chOff x="8836582" y="3546973"/>
            <a:chExt cx="277240" cy="354503"/>
          </a:xfrm>
        </p:grpSpPr>
        <p:sp>
          <p:nvSpPr>
            <p:cNvPr id="76" name="Freeform 438">
              <a:extLst>
                <a:ext uri="{FF2B5EF4-FFF2-40B4-BE49-F238E27FC236}">
                  <a16:creationId xmlns:a16="http://schemas.microsoft.com/office/drawing/2014/main" id="{28775A5A-3869-B5D0-4579-4F6BC6BD6D62}"/>
                </a:ext>
              </a:extLst>
            </p:cNvPr>
            <p:cNvSpPr>
              <a:spLocks noChangeArrowheads="1"/>
            </p:cNvSpPr>
            <p:nvPr/>
          </p:nvSpPr>
          <p:spPr bwMode="auto">
            <a:xfrm>
              <a:off x="8836582" y="3546973"/>
              <a:ext cx="277240" cy="354503"/>
            </a:xfrm>
            <a:custGeom>
              <a:avLst/>
              <a:gdLst>
                <a:gd name="T0" fmla="*/ 502 w 538"/>
                <a:gd name="T1" fmla="*/ 325 h 687"/>
                <a:gd name="T2" fmla="*/ 502 w 538"/>
                <a:gd name="T3" fmla="*/ 325 h 687"/>
                <a:gd name="T4" fmla="*/ 493 w 538"/>
                <a:gd name="T5" fmla="*/ 325 h 687"/>
                <a:gd name="T6" fmla="*/ 484 w 538"/>
                <a:gd name="T7" fmla="*/ 220 h 687"/>
                <a:gd name="T8" fmla="*/ 273 w 538"/>
                <a:gd name="T9" fmla="*/ 0 h 687"/>
                <a:gd name="T10" fmla="*/ 53 w 538"/>
                <a:gd name="T11" fmla="*/ 220 h 687"/>
                <a:gd name="T12" fmla="*/ 53 w 538"/>
                <a:gd name="T13" fmla="*/ 325 h 687"/>
                <a:gd name="T14" fmla="*/ 36 w 538"/>
                <a:gd name="T15" fmla="*/ 325 h 687"/>
                <a:gd name="T16" fmla="*/ 0 w 538"/>
                <a:gd name="T17" fmla="*/ 352 h 687"/>
                <a:gd name="T18" fmla="*/ 0 w 538"/>
                <a:gd name="T19" fmla="*/ 660 h 687"/>
                <a:gd name="T20" fmla="*/ 36 w 538"/>
                <a:gd name="T21" fmla="*/ 686 h 687"/>
                <a:gd name="T22" fmla="*/ 502 w 538"/>
                <a:gd name="T23" fmla="*/ 686 h 687"/>
                <a:gd name="T24" fmla="*/ 537 w 538"/>
                <a:gd name="T25" fmla="*/ 660 h 687"/>
                <a:gd name="T26" fmla="*/ 537 w 538"/>
                <a:gd name="T27" fmla="*/ 352 h 687"/>
                <a:gd name="T28" fmla="*/ 502 w 538"/>
                <a:gd name="T29" fmla="*/ 325 h 687"/>
                <a:gd name="T30" fmla="*/ 97 w 538"/>
                <a:gd name="T31" fmla="*/ 220 h 687"/>
                <a:gd name="T32" fmla="*/ 97 w 538"/>
                <a:gd name="T33" fmla="*/ 220 h 687"/>
                <a:gd name="T34" fmla="*/ 273 w 538"/>
                <a:gd name="T35" fmla="*/ 44 h 687"/>
                <a:gd name="T36" fmla="*/ 440 w 538"/>
                <a:gd name="T37" fmla="*/ 220 h 687"/>
                <a:gd name="T38" fmla="*/ 440 w 538"/>
                <a:gd name="T39" fmla="*/ 325 h 687"/>
                <a:gd name="T40" fmla="*/ 97 w 538"/>
                <a:gd name="T41" fmla="*/ 325 h 687"/>
                <a:gd name="T42" fmla="*/ 97 w 538"/>
                <a:gd name="T43" fmla="*/ 220 h 687"/>
                <a:gd name="T44" fmla="*/ 493 w 538"/>
                <a:gd name="T45" fmla="*/ 642 h 687"/>
                <a:gd name="T46" fmla="*/ 493 w 538"/>
                <a:gd name="T47" fmla="*/ 642 h 687"/>
                <a:gd name="T48" fmla="*/ 53 w 538"/>
                <a:gd name="T49" fmla="*/ 642 h 687"/>
                <a:gd name="T50" fmla="*/ 53 w 538"/>
                <a:gd name="T51" fmla="*/ 369 h 687"/>
                <a:gd name="T52" fmla="*/ 493 w 538"/>
                <a:gd name="T53" fmla="*/ 369 h 687"/>
                <a:gd name="T54" fmla="*/ 493 w 538"/>
                <a:gd name="T55" fmla="*/ 64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8" h="687">
                  <a:moveTo>
                    <a:pt x="502" y="325"/>
                  </a:moveTo>
                  <a:lnTo>
                    <a:pt x="502" y="325"/>
                  </a:lnTo>
                  <a:cubicBezTo>
                    <a:pt x="493" y="325"/>
                    <a:pt x="493" y="325"/>
                    <a:pt x="493" y="325"/>
                  </a:cubicBezTo>
                  <a:cubicBezTo>
                    <a:pt x="484" y="220"/>
                    <a:pt x="484" y="220"/>
                    <a:pt x="484" y="220"/>
                  </a:cubicBezTo>
                  <a:cubicBezTo>
                    <a:pt x="484" y="97"/>
                    <a:pt x="387" y="0"/>
                    <a:pt x="273" y="0"/>
                  </a:cubicBezTo>
                  <a:cubicBezTo>
                    <a:pt x="150" y="0"/>
                    <a:pt x="53" y="97"/>
                    <a:pt x="53" y="220"/>
                  </a:cubicBezTo>
                  <a:cubicBezTo>
                    <a:pt x="53" y="325"/>
                    <a:pt x="53" y="325"/>
                    <a:pt x="53" y="325"/>
                  </a:cubicBezTo>
                  <a:cubicBezTo>
                    <a:pt x="36" y="325"/>
                    <a:pt x="36" y="325"/>
                    <a:pt x="36" y="325"/>
                  </a:cubicBezTo>
                  <a:cubicBezTo>
                    <a:pt x="18" y="325"/>
                    <a:pt x="0" y="334"/>
                    <a:pt x="0" y="352"/>
                  </a:cubicBezTo>
                  <a:cubicBezTo>
                    <a:pt x="0" y="660"/>
                    <a:pt x="0" y="660"/>
                    <a:pt x="0" y="660"/>
                  </a:cubicBezTo>
                  <a:cubicBezTo>
                    <a:pt x="0" y="677"/>
                    <a:pt x="18" y="686"/>
                    <a:pt x="36" y="686"/>
                  </a:cubicBezTo>
                  <a:cubicBezTo>
                    <a:pt x="502" y="686"/>
                    <a:pt x="502" y="686"/>
                    <a:pt x="502" y="686"/>
                  </a:cubicBezTo>
                  <a:cubicBezTo>
                    <a:pt x="519" y="686"/>
                    <a:pt x="537" y="677"/>
                    <a:pt x="537" y="660"/>
                  </a:cubicBezTo>
                  <a:cubicBezTo>
                    <a:pt x="537" y="352"/>
                    <a:pt x="537" y="352"/>
                    <a:pt x="537" y="352"/>
                  </a:cubicBezTo>
                  <a:cubicBezTo>
                    <a:pt x="537" y="334"/>
                    <a:pt x="519" y="325"/>
                    <a:pt x="502" y="325"/>
                  </a:cubicBezTo>
                  <a:close/>
                  <a:moveTo>
                    <a:pt x="97" y="220"/>
                  </a:moveTo>
                  <a:lnTo>
                    <a:pt x="97" y="220"/>
                  </a:lnTo>
                  <a:cubicBezTo>
                    <a:pt x="97" y="123"/>
                    <a:pt x="176" y="44"/>
                    <a:pt x="273" y="44"/>
                  </a:cubicBezTo>
                  <a:cubicBezTo>
                    <a:pt x="361" y="44"/>
                    <a:pt x="440" y="123"/>
                    <a:pt x="440" y="220"/>
                  </a:cubicBezTo>
                  <a:cubicBezTo>
                    <a:pt x="440" y="325"/>
                    <a:pt x="440" y="325"/>
                    <a:pt x="440" y="325"/>
                  </a:cubicBezTo>
                  <a:cubicBezTo>
                    <a:pt x="97" y="325"/>
                    <a:pt x="97" y="325"/>
                    <a:pt x="97" y="325"/>
                  </a:cubicBezTo>
                  <a:lnTo>
                    <a:pt x="97" y="220"/>
                  </a:lnTo>
                  <a:close/>
                  <a:moveTo>
                    <a:pt x="493" y="642"/>
                  </a:moveTo>
                  <a:lnTo>
                    <a:pt x="493" y="642"/>
                  </a:lnTo>
                  <a:cubicBezTo>
                    <a:pt x="53" y="642"/>
                    <a:pt x="53" y="642"/>
                    <a:pt x="53" y="642"/>
                  </a:cubicBezTo>
                  <a:cubicBezTo>
                    <a:pt x="53" y="369"/>
                    <a:pt x="53" y="369"/>
                    <a:pt x="53" y="369"/>
                  </a:cubicBezTo>
                  <a:cubicBezTo>
                    <a:pt x="493" y="369"/>
                    <a:pt x="493" y="369"/>
                    <a:pt x="493" y="369"/>
                  </a:cubicBezTo>
                  <a:lnTo>
                    <a:pt x="493" y="642"/>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77" name="Freeform 439">
              <a:extLst>
                <a:ext uri="{FF2B5EF4-FFF2-40B4-BE49-F238E27FC236}">
                  <a16:creationId xmlns:a16="http://schemas.microsoft.com/office/drawing/2014/main" id="{33F2B1F1-B688-A24A-4296-F57DCD0B2464}"/>
                </a:ext>
              </a:extLst>
            </p:cNvPr>
            <p:cNvSpPr>
              <a:spLocks noChangeArrowheads="1"/>
            </p:cNvSpPr>
            <p:nvPr/>
          </p:nvSpPr>
          <p:spPr bwMode="auto">
            <a:xfrm>
              <a:off x="9032013" y="3774219"/>
              <a:ext cx="22725" cy="68174"/>
            </a:xfrm>
            <a:custGeom>
              <a:avLst/>
              <a:gdLst>
                <a:gd name="T0" fmla="*/ 26 w 45"/>
                <a:gd name="T1" fmla="*/ 132 h 133"/>
                <a:gd name="T2" fmla="*/ 26 w 45"/>
                <a:gd name="T3" fmla="*/ 132 h 133"/>
                <a:gd name="T4" fmla="*/ 44 w 45"/>
                <a:gd name="T5" fmla="*/ 105 h 133"/>
                <a:gd name="T6" fmla="*/ 44 w 45"/>
                <a:gd name="T7" fmla="*/ 26 h 133"/>
                <a:gd name="T8" fmla="*/ 26 w 45"/>
                <a:gd name="T9" fmla="*/ 0 h 133"/>
                <a:gd name="T10" fmla="*/ 0 w 45"/>
                <a:gd name="T11" fmla="*/ 26 h 133"/>
                <a:gd name="T12" fmla="*/ 0 w 45"/>
                <a:gd name="T13" fmla="*/ 105 h 133"/>
                <a:gd name="T14" fmla="*/ 26 w 45"/>
                <a:gd name="T15" fmla="*/ 132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33">
                  <a:moveTo>
                    <a:pt x="26" y="132"/>
                  </a:moveTo>
                  <a:lnTo>
                    <a:pt x="26" y="132"/>
                  </a:lnTo>
                  <a:cubicBezTo>
                    <a:pt x="35" y="132"/>
                    <a:pt x="44" y="123"/>
                    <a:pt x="44" y="105"/>
                  </a:cubicBezTo>
                  <a:cubicBezTo>
                    <a:pt x="44" y="26"/>
                    <a:pt x="44" y="26"/>
                    <a:pt x="44" y="26"/>
                  </a:cubicBezTo>
                  <a:cubicBezTo>
                    <a:pt x="44" y="17"/>
                    <a:pt x="35" y="0"/>
                    <a:pt x="26" y="0"/>
                  </a:cubicBezTo>
                  <a:cubicBezTo>
                    <a:pt x="8" y="0"/>
                    <a:pt x="0" y="17"/>
                    <a:pt x="0" y="26"/>
                  </a:cubicBezTo>
                  <a:cubicBezTo>
                    <a:pt x="0" y="105"/>
                    <a:pt x="0" y="105"/>
                    <a:pt x="0" y="105"/>
                  </a:cubicBezTo>
                  <a:cubicBezTo>
                    <a:pt x="0" y="123"/>
                    <a:pt x="8" y="132"/>
                    <a:pt x="26" y="132"/>
                  </a:cubicBezTo>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78" name="Freeform 435">
            <a:extLst>
              <a:ext uri="{FF2B5EF4-FFF2-40B4-BE49-F238E27FC236}">
                <a16:creationId xmlns:a16="http://schemas.microsoft.com/office/drawing/2014/main" id="{079DA331-ABC4-E3D0-E6D9-E0FA379837D8}"/>
              </a:ext>
            </a:extLst>
          </p:cNvPr>
          <p:cNvSpPr>
            <a:spLocks noChangeArrowheads="1"/>
          </p:cNvSpPr>
          <p:nvPr/>
        </p:nvSpPr>
        <p:spPr bwMode="auto">
          <a:xfrm>
            <a:off x="6240301" y="4934116"/>
            <a:ext cx="359048" cy="227246"/>
          </a:xfrm>
          <a:custGeom>
            <a:avLst/>
            <a:gdLst>
              <a:gd name="T0" fmla="*/ 695 w 696"/>
              <a:gd name="T1" fmla="*/ 27 h 441"/>
              <a:gd name="T2" fmla="*/ 695 w 696"/>
              <a:gd name="T3" fmla="*/ 27 h 441"/>
              <a:gd name="T4" fmla="*/ 695 w 696"/>
              <a:gd name="T5" fmla="*/ 18 h 441"/>
              <a:gd name="T6" fmla="*/ 686 w 696"/>
              <a:gd name="T7" fmla="*/ 9 h 441"/>
              <a:gd name="T8" fmla="*/ 660 w 696"/>
              <a:gd name="T9" fmla="*/ 0 h 441"/>
              <a:gd name="T10" fmla="*/ 35 w 696"/>
              <a:gd name="T11" fmla="*/ 0 h 441"/>
              <a:gd name="T12" fmla="*/ 9 w 696"/>
              <a:gd name="T13" fmla="*/ 9 h 441"/>
              <a:gd name="T14" fmla="*/ 0 w 696"/>
              <a:gd name="T15" fmla="*/ 18 h 441"/>
              <a:gd name="T16" fmla="*/ 0 w 696"/>
              <a:gd name="T17" fmla="*/ 27 h 441"/>
              <a:gd name="T18" fmla="*/ 0 w 696"/>
              <a:gd name="T19" fmla="*/ 35 h 441"/>
              <a:gd name="T20" fmla="*/ 0 w 696"/>
              <a:gd name="T21" fmla="*/ 414 h 441"/>
              <a:gd name="T22" fmla="*/ 35 w 696"/>
              <a:gd name="T23" fmla="*/ 440 h 441"/>
              <a:gd name="T24" fmla="*/ 660 w 696"/>
              <a:gd name="T25" fmla="*/ 440 h 441"/>
              <a:gd name="T26" fmla="*/ 695 w 696"/>
              <a:gd name="T27" fmla="*/ 414 h 441"/>
              <a:gd name="T28" fmla="*/ 695 w 696"/>
              <a:gd name="T29" fmla="*/ 35 h 441"/>
              <a:gd name="T30" fmla="*/ 695 w 696"/>
              <a:gd name="T31" fmla="*/ 27 h 441"/>
              <a:gd name="T32" fmla="*/ 343 w 696"/>
              <a:gd name="T33" fmla="*/ 167 h 441"/>
              <a:gd name="T34" fmla="*/ 343 w 696"/>
              <a:gd name="T35" fmla="*/ 167 h 441"/>
              <a:gd name="T36" fmla="*/ 106 w 696"/>
              <a:gd name="T37" fmla="*/ 44 h 441"/>
              <a:gd name="T38" fmla="*/ 589 w 696"/>
              <a:gd name="T39" fmla="*/ 44 h 441"/>
              <a:gd name="T40" fmla="*/ 343 w 696"/>
              <a:gd name="T41" fmla="*/ 167 h 441"/>
              <a:gd name="T42" fmla="*/ 44 w 696"/>
              <a:gd name="T43" fmla="*/ 396 h 441"/>
              <a:gd name="T44" fmla="*/ 44 w 696"/>
              <a:gd name="T45" fmla="*/ 396 h 441"/>
              <a:gd name="T46" fmla="*/ 44 w 696"/>
              <a:gd name="T47" fmla="*/ 62 h 441"/>
              <a:gd name="T48" fmla="*/ 334 w 696"/>
              <a:gd name="T49" fmla="*/ 211 h 441"/>
              <a:gd name="T50" fmla="*/ 334 w 696"/>
              <a:gd name="T51" fmla="*/ 211 h 441"/>
              <a:gd name="T52" fmla="*/ 334 w 696"/>
              <a:gd name="T53" fmla="*/ 211 h 441"/>
              <a:gd name="T54" fmla="*/ 334 w 696"/>
              <a:gd name="T55" fmla="*/ 211 h 441"/>
              <a:gd name="T56" fmla="*/ 334 w 696"/>
              <a:gd name="T57" fmla="*/ 211 h 441"/>
              <a:gd name="T58" fmla="*/ 343 w 696"/>
              <a:gd name="T59" fmla="*/ 211 h 441"/>
              <a:gd name="T60" fmla="*/ 343 w 696"/>
              <a:gd name="T61" fmla="*/ 211 h 441"/>
              <a:gd name="T62" fmla="*/ 343 w 696"/>
              <a:gd name="T63" fmla="*/ 211 h 441"/>
              <a:gd name="T64" fmla="*/ 343 w 696"/>
              <a:gd name="T65" fmla="*/ 211 h 441"/>
              <a:gd name="T66" fmla="*/ 343 w 696"/>
              <a:gd name="T67" fmla="*/ 220 h 441"/>
              <a:gd name="T68" fmla="*/ 343 w 696"/>
              <a:gd name="T69" fmla="*/ 220 h 441"/>
              <a:gd name="T70" fmla="*/ 343 w 696"/>
              <a:gd name="T71" fmla="*/ 220 h 441"/>
              <a:gd name="T72" fmla="*/ 343 w 696"/>
              <a:gd name="T73" fmla="*/ 220 h 441"/>
              <a:gd name="T74" fmla="*/ 343 w 696"/>
              <a:gd name="T75" fmla="*/ 220 h 441"/>
              <a:gd name="T76" fmla="*/ 343 w 696"/>
              <a:gd name="T77" fmla="*/ 220 h 441"/>
              <a:gd name="T78" fmla="*/ 343 w 696"/>
              <a:gd name="T79" fmla="*/ 220 h 441"/>
              <a:gd name="T80" fmla="*/ 343 w 696"/>
              <a:gd name="T81" fmla="*/ 220 h 441"/>
              <a:gd name="T82" fmla="*/ 343 w 696"/>
              <a:gd name="T83" fmla="*/ 220 h 441"/>
              <a:gd name="T84" fmla="*/ 352 w 696"/>
              <a:gd name="T85" fmla="*/ 220 h 441"/>
              <a:gd name="T86" fmla="*/ 352 w 696"/>
              <a:gd name="T87" fmla="*/ 220 h 441"/>
              <a:gd name="T88" fmla="*/ 352 w 696"/>
              <a:gd name="T89" fmla="*/ 220 h 441"/>
              <a:gd name="T90" fmla="*/ 352 w 696"/>
              <a:gd name="T91" fmla="*/ 220 h 441"/>
              <a:gd name="T92" fmla="*/ 352 w 696"/>
              <a:gd name="T93" fmla="*/ 220 h 441"/>
              <a:gd name="T94" fmla="*/ 352 w 696"/>
              <a:gd name="T95" fmla="*/ 220 h 441"/>
              <a:gd name="T96" fmla="*/ 352 w 696"/>
              <a:gd name="T97" fmla="*/ 211 h 441"/>
              <a:gd name="T98" fmla="*/ 352 w 696"/>
              <a:gd name="T99" fmla="*/ 211 h 441"/>
              <a:gd name="T100" fmla="*/ 352 w 696"/>
              <a:gd name="T101" fmla="*/ 211 h 441"/>
              <a:gd name="T102" fmla="*/ 352 w 696"/>
              <a:gd name="T103" fmla="*/ 211 h 441"/>
              <a:gd name="T104" fmla="*/ 352 w 696"/>
              <a:gd name="T105" fmla="*/ 211 h 441"/>
              <a:gd name="T106" fmla="*/ 352 w 696"/>
              <a:gd name="T107" fmla="*/ 211 h 441"/>
              <a:gd name="T108" fmla="*/ 361 w 696"/>
              <a:gd name="T109" fmla="*/ 211 h 441"/>
              <a:gd name="T110" fmla="*/ 361 w 696"/>
              <a:gd name="T111" fmla="*/ 211 h 441"/>
              <a:gd name="T112" fmla="*/ 361 w 696"/>
              <a:gd name="T113" fmla="*/ 211 h 441"/>
              <a:gd name="T114" fmla="*/ 651 w 696"/>
              <a:gd name="T115" fmla="*/ 62 h 441"/>
              <a:gd name="T116" fmla="*/ 651 w 696"/>
              <a:gd name="T117" fmla="*/ 396 h 441"/>
              <a:gd name="T118" fmla="*/ 44 w 696"/>
              <a:gd name="T119" fmla="*/ 39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6" h="441">
                <a:moveTo>
                  <a:pt x="695" y="27"/>
                </a:moveTo>
                <a:lnTo>
                  <a:pt x="695" y="27"/>
                </a:lnTo>
                <a:cubicBezTo>
                  <a:pt x="695" y="27"/>
                  <a:pt x="695" y="27"/>
                  <a:pt x="695" y="18"/>
                </a:cubicBezTo>
                <a:cubicBezTo>
                  <a:pt x="695" y="18"/>
                  <a:pt x="686" y="18"/>
                  <a:pt x="686" y="9"/>
                </a:cubicBezTo>
                <a:cubicBezTo>
                  <a:pt x="686" y="0"/>
                  <a:pt x="669" y="0"/>
                  <a:pt x="660" y="0"/>
                </a:cubicBezTo>
                <a:cubicBezTo>
                  <a:pt x="35" y="0"/>
                  <a:pt x="35" y="0"/>
                  <a:pt x="35" y="0"/>
                </a:cubicBezTo>
                <a:cubicBezTo>
                  <a:pt x="26" y="0"/>
                  <a:pt x="18" y="0"/>
                  <a:pt x="9" y="9"/>
                </a:cubicBezTo>
                <a:cubicBezTo>
                  <a:pt x="9" y="18"/>
                  <a:pt x="9" y="18"/>
                  <a:pt x="0" y="18"/>
                </a:cubicBezTo>
                <a:cubicBezTo>
                  <a:pt x="0" y="27"/>
                  <a:pt x="0" y="27"/>
                  <a:pt x="0" y="27"/>
                </a:cubicBezTo>
                <a:lnTo>
                  <a:pt x="0" y="35"/>
                </a:lnTo>
                <a:cubicBezTo>
                  <a:pt x="0" y="414"/>
                  <a:pt x="0" y="414"/>
                  <a:pt x="0" y="414"/>
                </a:cubicBezTo>
                <a:cubicBezTo>
                  <a:pt x="0" y="431"/>
                  <a:pt x="18" y="440"/>
                  <a:pt x="35" y="440"/>
                </a:cubicBezTo>
                <a:cubicBezTo>
                  <a:pt x="660" y="440"/>
                  <a:pt x="660" y="440"/>
                  <a:pt x="660" y="440"/>
                </a:cubicBezTo>
                <a:cubicBezTo>
                  <a:pt x="678" y="440"/>
                  <a:pt x="695" y="431"/>
                  <a:pt x="695" y="414"/>
                </a:cubicBezTo>
                <a:cubicBezTo>
                  <a:pt x="695" y="35"/>
                  <a:pt x="695" y="35"/>
                  <a:pt x="695" y="35"/>
                </a:cubicBezTo>
                <a:lnTo>
                  <a:pt x="695" y="27"/>
                </a:lnTo>
                <a:close/>
                <a:moveTo>
                  <a:pt x="343" y="167"/>
                </a:moveTo>
                <a:lnTo>
                  <a:pt x="343" y="167"/>
                </a:lnTo>
                <a:cubicBezTo>
                  <a:pt x="106" y="44"/>
                  <a:pt x="106" y="44"/>
                  <a:pt x="106" y="44"/>
                </a:cubicBezTo>
                <a:cubicBezTo>
                  <a:pt x="589" y="44"/>
                  <a:pt x="589" y="44"/>
                  <a:pt x="589" y="44"/>
                </a:cubicBezTo>
                <a:lnTo>
                  <a:pt x="343" y="167"/>
                </a:lnTo>
                <a:close/>
                <a:moveTo>
                  <a:pt x="44" y="396"/>
                </a:moveTo>
                <a:lnTo>
                  <a:pt x="44" y="396"/>
                </a:lnTo>
                <a:cubicBezTo>
                  <a:pt x="44" y="62"/>
                  <a:pt x="44" y="62"/>
                  <a:pt x="44" y="62"/>
                </a:cubicBezTo>
                <a:cubicBezTo>
                  <a:pt x="334" y="211"/>
                  <a:pt x="334" y="211"/>
                  <a:pt x="334" y="211"/>
                </a:cubicBezTo>
                <a:lnTo>
                  <a:pt x="334" y="211"/>
                </a:lnTo>
                <a:lnTo>
                  <a:pt x="334" y="211"/>
                </a:lnTo>
                <a:lnTo>
                  <a:pt x="334" y="211"/>
                </a:lnTo>
                <a:lnTo>
                  <a:pt x="334" y="211"/>
                </a:lnTo>
                <a:cubicBezTo>
                  <a:pt x="343" y="211"/>
                  <a:pt x="343" y="211"/>
                  <a:pt x="343" y="211"/>
                </a:cubicBezTo>
                <a:lnTo>
                  <a:pt x="343" y="211"/>
                </a:lnTo>
                <a:lnTo>
                  <a:pt x="343" y="211"/>
                </a:lnTo>
                <a:lnTo>
                  <a:pt x="343" y="211"/>
                </a:lnTo>
                <a:cubicBezTo>
                  <a:pt x="343" y="211"/>
                  <a:pt x="343" y="211"/>
                  <a:pt x="343" y="220"/>
                </a:cubicBezTo>
                <a:lnTo>
                  <a:pt x="343" y="220"/>
                </a:lnTo>
                <a:lnTo>
                  <a:pt x="343" y="220"/>
                </a:lnTo>
                <a:lnTo>
                  <a:pt x="343" y="220"/>
                </a:lnTo>
                <a:lnTo>
                  <a:pt x="343" y="220"/>
                </a:lnTo>
                <a:lnTo>
                  <a:pt x="343" y="220"/>
                </a:lnTo>
                <a:lnTo>
                  <a:pt x="343" y="220"/>
                </a:lnTo>
                <a:lnTo>
                  <a:pt x="343" y="220"/>
                </a:lnTo>
                <a:lnTo>
                  <a:pt x="343" y="220"/>
                </a:lnTo>
                <a:cubicBezTo>
                  <a:pt x="352" y="220"/>
                  <a:pt x="352" y="220"/>
                  <a:pt x="352" y="220"/>
                </a:cubicBezTo>
                <a:lnTo>
                  <a:pt x="352" y="220"/>
                </a:lnTo>
                <a:lnTo>
                  <a:pt x="352" y="220"/>
                </a:lnTo>
                <a:lnTo>
                  <a:pt x="352" y="220"/>
                </a:lnTo>
                <a:lnTo>
                  <a:pt x="352" y="220"/>
                </a:lnTo>
                <a:lnTo>
                  <a:pt x="352" y="220"/>
                </a:lnTo>
                <a:cubicBezTo>
                  <a:pt x="352" y="211"/>
                  <a:pt x="352" y="211"/>
                  <a:pt x="352" y="211"/>
                </a:cubicBezTo>
                <a:lnTo>
                  <a:pt x="352" y="211"/>
                </a:lnTo>
                <a:lnTo>
                  <a:pt x="352" y="211"/>
                </a:lnTo>
                <a:lnTo>
                  <a:pt x="352" y="211"/>
                </a:lnTo>
                <a:lnTo>
                  <a:pt x="352" y="211"/>
                </a:lnTo>
                <a:lnTo>
                  <a:pt x="352" y="211"/>
                </a:lnTo>
                <a:cubicBezTo>
                  <a:pt x="361" y="211"/>
                  <a:pt x="361" y="211"/>
                  <a:pt x="361" y="211"/>
                </a:cubicBezTo>
                <a:lnTo>
                  <a:pt x="361" y="211"/>
                </a:lnTo>
                <a:lnTo>
                  <a:pt x="361" y="211"/>
                </a:lnTo>
                <a:cubicBezTo>
                  <a:pt x="651" y="62"/>
                  <a:pt x="651" y="62"/>
                  <a:pt x="651" y="62"/>
                </a:cubicBezTo>
                <a:cubicBezTo>
                  <a:pt x="651" y="396"/>
                  <a:pt x="651" y="396"/>
                  <a:pt x="651" y="396"/>
                </a:cubicBezTo>
                <a:lnTo>
                  <a:pt x="44" y="396"/>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 name="Rectángulo 561">
            <a:extLst>
              <a:ext uri="{FF2B5EF4-FFF2-40B4-BE49-F238E27FC236}">
                <a16:creationId xmlns:a16="http://schemas.microsoft.com/office/drawing/2014/main" id="{DF15980D-F324-DBE7-9459-6ECCD501F958}"/>
              </a:ext>
            </a:extLst>
          </p:cNvPr>
          <p:cNvSpPr/>
          <p:nvPr/>
        </p:nvSpPr>
        <p:spPr>
          <a:xfrm>
            <a:off x="9092434" y="3669077"/>
            <a:ext cx="1817348"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What is sociology?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4"/>
              </a:rPr>
              <a:t>https://www.youtube.com/watch?v=YnCJU6PaCio</a:t>
            </a:r>
            <a:endParaRPr lang="hr-BA" sz="1400" dirty="0">
              <a:solidFill>
                <a:srgbClr val="086D6E"/>
              </a:solidFill>
              <a:latin typeface="Calibri" panose="020F0502020204030204" pitchFamily="34" charset="0"/>
              <a:ea typeface="Lato"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8360135" y="5345846"/>
            <a:ext cx="181734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5"/>
              </a:rPr>
              <a:t>Podcast </a:t>
            </a:r>
            <a:r>
              <a:rPr lang="hr-BA" sz="1400" dirty="0">
                <a:solidFill>
                  <a:srgbClr val="086D6E"/>
                </a:solidFill>
                <a:latin typeface="Calibri" panose="020F0502020204030204" pitchFamily="34" charset="0"/>
                <a:ea typeface="Lato" charset="0"/>
                <a:cs typeface="Calibri" panose="020F0502020204030204" pitchFamily="34" charset="0"/>
              </a:rPr>
              <a:t>on how to co-create through empathy</a:t>
            </a:r>
            <a:endPar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8" name="Rectángulo 561">
            <a:extLst>
              <a:ext uri="{FF2B5EF4-FFF2-40B4-BE49-F238E27FC236}">
                <a16:creationId xmlns:a16="http://schemas.microsoft.com/office/drawing/2014/main" id="{86998D99-5EF3-E0FE-5A1D-3470884B4D84}"/>
              </a:ext>
            </a:extLst>
          </p:cNvPr>
          <p:cNvSpPr/>
          <p:nvPr/>
        </p:nvSpPr>
        <p:spPr>
          <a:xfrm>
            <a:off x="1217962" y="5095651"/>
            <a:ext cx="181734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86D6E"/>
                </a:solidFill>
                <a:effectLst/>
                <a:latin typeface="Calibri" panose="020F0502020204030204" pitchFamily="34" charset="0"/>
                <a:ea typeface="Lato" charset="0"/>
                <a:cs typeface="Calibri" panose="020F0502020204030204" pitchFamily="34" charset="0"/>
                <a:hlinkClick r:id="rId6"/>
              </a:rPr>
              <a:t>P</a:t>
            </a:r>
            <a:r>
              <a:rPr lang="fr-FR" sz="1400" b="0" i="0" dirty="0" err="1">
                <a:solidFill>
                  <a:srgbClr val="333333"/>
                </a:solidFill>
                <a:effectLst/>
                <a:latin typeface="open_sansregular"/>
                <a:hlinkClick r:id="rId6"/>
              </a:rPr>
              <a:t>opulation</a:t>
            </a:r>
            <a:r>
              <a:rPr lang="fr-FR" sz="1400" b="0" i="0" dirty="0">
                <a:solidFill>
                  <a:srgbClr val="333333"/>
                </a:solidFill>
                <a:effectLst/>
                <a:latin typeface="open_sansregular"/>
                <a:hlinkClick r:id="rId6"/>
              </a:rPr>
              <a:t> </a:t>
            </a:r>
            <a:r>
              <a:rPr lang="fr-FR" sz="1400" b="0" i="0" dirty="0" err="1">
                <a:solidFill>
                  <a:srgbClr val="333333"/>
                </a:solidFill>
                <a:effectLst/>
                <a:latin typeface="open_sansregular"/>
                <a:hlinkClick r:id="rId6"/>
              </a:rPr>
              <a:t>grid</a:t>
            </a:r>
            <a:r>
              <a:rPr lang="fr-FR" sz="1400" b="0" i="0" dirty="0">
                <a:solidFill>
                  <a:srgbClr val="333333"/>
                </a:solidFill>
                <a:effectLst/>
                <a:latin typeface="open_sansregular"/>
                <a:hlinkClick r:id="rId6"/>
              </a:rPr>
              <a:t> </a:t>
            </a:r>
            <a:r>
              <a:rPr lang="fr-FR" sz="1400" b="0" i="0" dirty="0" err="1">
                <a:solidFill>
                  <a:srgbClr val="333333"/>
                </a:solidFill>
                <a:effectLst/>
                <a:latin typeface="open_sansregular"/>
                <a:hlinkClick r:id="rId6"/>
              </a:rPr>
              <a:t>statistics</a:t>
            </a:r>
            <a:r>
              <a:rPr lang="fr-FR" sz="1400" b="0" i="0" dirty="0">
                <a:solidFill>
                  <a:srgbClr val="333333"/>
                </a:solidFill>
                <a:effectLst/>
                <a:latin typeface="open_sansregular"/>
              </a:rPr>
              <a:t> for </a:t>
            </a:r>
            <a:r>
              <a:rPr lang="fr-FR" sz="1400" b="0" i="0" dirty="0" err="1">
                <a:solidFill>
                  <a:srgbClr val="333333"/>
                </a:solidFill>
                <a:effectLst/>
                <a:latin typeface="open_sansregular"/>
              </a:rPr>
              <a:t>demographics</a:t>
            </a:r>
            <a:r>
              <a:rPr lang="fr-FR" sz="1400" b="0" i="0" dirty="0">
                <a:solidFill>
                  <a:srgbClr val="333333"/>
                </a:solidFill>
                <a:effectLst/>
                <a:latin typeface="open_sansregular"/>
              </a:rPr>
              <a:t> figures</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9" name="Rectángulo 561">
            <a:extLst>
              <a:ext uri="{FF2B5EF4-FFF2-40B4-BE49-F238E27FC236}">
                <a16:creationId xmlns:a16="http://schemas.microsoft.com/office/drawing/2014/main" id="{9636DB39-4750-541F-33B9-CE30E6698CC8}"/>
              </a:ext>
            </a:extLst>
          </p:cNvPr>
          <p:cNvSpPr/>
          <p:nvPr/>
        </p:nvSpPr>
        <p:spPr>
          <a:xfrm>
            <a:off x="129456" y="3665887"/>
            <a:ext cx="2678300" cy="86177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7"/>
              </a:rPr>
              <a:t>Journey map</a:t>
            </a:r>
            <a:r>
              <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lang="fr-FR" sz="1400" b="0" i="0" dirty="0">
                <a:solidFill>
                  <a:srgbClr val="BDC1C6"/>
                </a:solidFill>
                <a:effectLst/>
                <a:latin typeface="arial" panose="020B0604020202020204" pitchFamily="34" charset="0"/>
              </a:rPr>
              <a:t> </a:t>
            </a:r>
            <a:r>
              <a:rPr lang="fr-FR" sz="1200" dirty="0" err="1">
                <a:solidFill>
                  <a:srgbClr val="202122"/>
                </a:solidFill>
                <a:latin typeface="Arial" panose="020B0604020202020204" pitchFamily="34" charset="0"/>
              </a:rPr>
              <a:t>is</a:t>
            </a:r>
            <a:r>
              <a:rPr lang="fr-FR" sz="1200" dirty="0">
                <a:solidFill>
                  <a:srgbClr val="202122"/>
                </a:solidFill>
                <a:latin typeface="Arial" panose="020B0604020202020204" pitchFamily="34" charset="0"/>
              </a:rPr>
              <a:t> a </a:t>
            </a:r>
            <a:r>
              <a:rPr lang="fr-FR" sz="1200" dirty="0" err="1">
                <a:solidFill>
                  <a:srgbClr val="202122"/>
                </a:solidFill>
                <a:latin typeface="Arial" panose="020B0604020202020204" pitchFamily="34" charset="0"/>
              </a:rPr>
              <a:t>visualization</a:t>
            </a:r>
            <a:r>
              <a:rPr lang="fr-FR" sz="1200" dirty="0">
                <a:solidFill>
                  <a:srgbClr val="202122"/>
                </a:solidFill>
                <a:latin typeface="Arial" panose="020B0604020202020204" pitchFamily="34" charset="0"/>
              </a:rPr>
              <a:t> of the process </a:t>
            </a:r>
            <a:r>
              <a:rPr lang="fr-FR" sz="1200" dirty="0" err="1">
                <a:solidFill>
                  <a:srgbClr val="202122"/>
                </a:solidFill>
                <a:latin typeface="Arial" panose="020B0604020202020204" pitchFamily="34" charset="0"/>
              </a:rPr>
              <a:t>that</a:t>
            </a:r>
            <a:r>
              <a:rPr lang="fr-FR" sz="1200" dirty="0">
                <a:solidFill>
                  <a:srgbClr val="202122"/>
                </a:solidFill>
                <a:latin typeface="Arial" panose="020B0604020202020204" pitchFamily="34" charset="0"/>
              </a:rPr>
              <a:t> a </a:t>
            </a:r>
            <a:r>
              <a:rPr lang="fr-FR" sz="1200" dirty="0" err="1">
                <a:solidFill>
                  <a:srgbClr val="202122"/>
                </a:solidFill>
                <a:latin typeface="Arial" panose="020B0604020202020204" pitchFamily="34" charset="0"/>
              </a:rPr>
              <a:t>person</a:t>
            </a:r>
            <a:r>
              <a:rPr lang="fr-FR" sz="1200" dirty="0">
                <a:solidFill>
                  <a:srgbClr val="202122"/>
                </a:solidFill>
                <a:latin typeface="Arial" panose="020B0604020202020204" pitchFamily="34" charset="0"/>
              </a:rPr>
              <a:t> </a:t>
            </a:r>
            <a:r>
              <a:rPr lang="fr-FR" sz="1200" dirty="0" err="1">
                <a:solidFill>
                  <a:srgbClr val="202122"/>
                </a:solidFill>
                <a:latin typeface="Arial" panose="020B0604020202020204" pitchFamily="34" charset="0"/>
              </a:rPr>
              <a:t>goes</a:t>
            </a:r>
            <a:r>
              <a:rPr lang="fr-FR" sz="1200" dirty="0">
                <a:solidFill>
                  <a:srgbClr val="202122"/>
                </a:solidFill>
                <a:latin typeface="Arial" panose="020B0604020202020204" pitchFamily="34" charset="0"/>
              </a:rPr>
              <a:t> </a:t>
            </a:r>
            <a:r>
              <a:rPr lang="fr-FR" sz="1200" dirty="0" err="1">
                <a:solidFill>
                  <a:srgbClr val="202122"/>
                </a:solidFill>
                <a:latin typeface="Arial" panose="020B0604020202020204" pitchFamily="34" charset="0"/>
              </a:rPr>
              <a:t>through</a:t>
            </a:r>
            <a:r>
              <a:rPr lang="fr-FR" sz="1200" dirty="0">
                <a:solidFill>
                  <a:srgbClr val="202122"/>
                </a:solidFill>
                <a:latin typeface="Arial" panose="020B0604020202020204" pitchFamily="34" charset="0"/>
              </a:rPr>
              <a:t> in </a:t>
            </a:r>
            <a:r>
              <a:rPr lang="fr-FR" sz="1200" dirty="0" err="1">
                <a:solidFill>
                  <a:srgbClr val="202122"/>
                </a:solidFill>
                <a:latin typeface="Arial" panose="020B0604020202020204" pitchFamily="34" charset="0"/>
              </a:rPr>
              <a:t>order</a:t>
            </a:r>
            <a:r>
              <a:rPr lang="fr-FR" sz="1200" dirty="0">
                <a:solidFill>
                  <a:srgbClr val="202122"/>
                </a:solidFill>
                <a:latin typeface="Arial" panose="020B0604020202020204" pitchFamily="34" charset="0"/>
              </a:rPr>
              <a:t> to </a:t>
            </a:r>
            <a:r>
              <a:rPr lang="fr-FR" sz="1200" dirty="0" err="1">
                <a:solidFill>
                  <a:srgbClr val="202122"/>
                </a:solidFill>
                <a:latin typeface="Arial" panose="020B0604020202020204" pitchFamily="34" charset="0"/>
              </a:rPr>
              <a:t>accomplish</a:t>
            </a:r>
            <a:r>
              <a:rPr lang="fr-FR" sz="1200" dirty="0">
                <a:solidFill>
                  <a:srgbClr val="202122"/>
                </a:solidFill>
                <a:latin typeface="Arial" panose="020B0604020202020204" pitchFamily="34" charset="0"/>
              </a:rPr>
              <a:t> a goal</a:t>
            </a:r>
            <a:endParaRPr lang="en-US" sz="1200" dirty="0">
              <a:solidFill>
                <a:srgbClr val="202122"/>
              </a:solidFill>
              <a:latin typeface="Arial" panose="020B0604020202020204" pitchFamily="34" charset="0"/>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95592" y="2102476"/>
            <a:ext cx="2626818"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8"/>
              </a:rPr>
              <a:t>Empathy map</a:t>
            </a:r>
            <a:r>
              <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 </a:t>
            </a:r>
            <a:r>
              <a:rPr lang="fr-FR" sz="1200" b="0" i="0" dirty="0" err="1">
                <a:solidFill>
                  <a:srgbClr val="202122"/>
                </a:solidFill>
                <a:effectLst/>
                <a:latin typeface="Arial" panose="020B0604020202020204" pitchFamily="34" charset="0"/>
              </a:rPr>
              <a:t>this</a:t>
            </a:r>
            <a:r>
              <a:rPr lang="fr-FR" sz="1200" b="0" i="0" dirty="0">
                <a:solidFill>
                  <a:srgbClr val="202122"/>
                </a:solidFill>
                <a:effectLst/>
                <a:latin typeface="Arial" panose="020B0604020202020204" pitchFamily="34" charset="0"/>
              </a:rPr>
              <a:t> </a:t>
            </a:r>
            <a:r>
              <a:rPr lang="fr-FR" sz="1200" b="0" i="0" dirty="0" err="1">
                <a:solidFill>
                  <a:srgbClr val="202122"/>
                </a:solidFill>
                <a:effectLst/>
                <a:latin typeface="Arial" panose="020B0604020202020204" pitchFamily="34" charset="0"/>
              </a:rPr>
              <a:t>tool</a:t>
            </a:r>
            <a:r>
              <a:rPr lang="fr-FR" sz="1200" b="0" i="0" dirty="0">
                <a:solidFill>
                  <a:srgbClr val="202122"/>
                </a:solidFill>
                <a:effectLst/>
                <a:latin typeface="Arial" panose="020B0604020202020204" pitchFamily="34" charset="0"/>
              </a:rPr>
              <a:t> </a:t>
            </a:r>
            <a:r>
              <a:rPr lang="fr-FR" sz="1200" b="0" i="0" dirty="0" err="1">
                <a:solidFill>
                  <a:srgbClr val="202122"/>
                </a:solidFill>
                <a:effectLst/>
                <a:latin typeface="Arial" panose="020B0604020202020204" pitchFamily="34" charset="0"/>
              </a:rPr>
              <a:t>is</a:t>
            </a:r>
            <a:r>
              <a:rPr lang="fr-FR" sz="1200" b="0" i="0" dirty="0">
                <a:solidFill>
                  <a:srgbClr val="202122"/>
                </a:solidFill>
                <a:effectLst/>
                <a:latin typeface="Arial" panose="020B0604020202020204" pitchFamily="34" charset="0"/>
              </a:rPr>
              <a:t> </a:t>
            </a:r>
            <a:r>
              <a:rPr lang="fr-FR" sz="1200" b="0" i="0" dirty="0" err="1">
                <a:solidFill>
                  <a:srgbClr val="202122"/>
                </a:solidFill>
                <a:effectLst/>
                <a:latin typeface="Arial" panose="020B0604020202020204" pitchFamily="34" charset="0"/>
              </a:rPr>
              <a:t>used</a:t>
            </a:r>
            <a:r>
              <a:rPr lang="fr-FR" sz="1200" b="0" i="0" dirty="0">
                <a:solidFill>
                  <a:srgbClr val="202122"/>
                </a:solidFill>
                <a:effectLst/>
                <a:latin typeface="Arial" panose="020B0604020202020204" pitchFamily="34" charset="0"/>
              </a:rPr>
              <a:t> to </a:t>
            </a:r>
            <a:r>
              <a:rPr lang="fr-FR" sz="1200" b="0" i="0" dirty="0" err="1">
                <a:solidFill>
                  <a:srgbClr val="202122"/>
                </a:solidFill>
                <a:effectLst/>
                <a:latin typeface="Arial" panose="020B0604020202020204" pitchFamily="34" charset="0"/>
              </a:rPr>
              <a:t>build</a:t>
            </a:r>
            <a:r>
              <a:rPr lang="fr-FR" sz="1200" b="0" i="0" dirty="0">
                <a:solidFill>
                  <a:srgbClr val="202122"/>
                </a:solidFill>
                <a:effectLst/>
                <a:latin typeface="Arial" panose="020B0604020202020204" pitchFamily="34" charset="0"/>
              </a:rPr>
              <a:t> a </a:t>
            </a:r>
            <a:r>
              <a:rPr lang="fr-FR" sz="1200" b="0" i="0" dirty="0" err="1">
                <a:solidFill>
                  <a:srgbClr val="202122"/>
                </a:solidFill>
                <a:effectLst/>
                <a:latin typeface="Arial" panose="020B0604020202020204" pitchFamily="34" charset="0"/>
              </a:rPr>
              <a:t>shared</a:t>
            </a:r>
            <a:r>
              <a:rPr lang="fr-FR" sz="1200" b="0" i="0" dirty="0">
                <a:solidFill>
                  <a:srgbClr val="202122"/>
                </a:solidFill>
                <a:effectLst/>
                <a:latin typeface="Arial" panose="020B0604020202020204" pitchFamily="34" charset="0"/>
              </a:rPr>
              <a:t> </a:t>
            </a:r>
            <a:r>
              <a:rPr lang="fr-FR" sz="1200" b="0" i="0" dirty="0" err="1">
                <a:solidFill>
                  <a:srgbClr val="202122"/>
                </a:solidFill>
                <a:effectLst/>
                <a:latin typeface="Arial" panose="020B0604020202020204" pitchFamily="34" charset="0"/>
              </a:rPr>
              <a:t>understanding</a:t>
            </a:r>
            <a:r>
              <a:rPr lang="fr-FR" sz="1200" b="0" i="0" dirty="0">
                <a:solidFill>
                  <a:srgbClr val="202122"/>
                </a:solidFill>
                <a:effectLst/>
                <a:latin typeface="Arial" panose="020B0604020202020204" pitchFamily="34" charset="0"/>
              </a:rPr>
              <a:t> of the </a:t>
            </a:r>
            <a:r>
              <a:rPr lang="fr-FR" sz="1200" b="0" i="0" dirty="0" err="1">
                <a:solidFill>
                  <a:srgbClr val="202122"/>
                </a:solidFill>
                <a:effectLst/>
                <a:latin typeface="Arial" panose="020B0604020202020204" pitchFamily="34" charset="0"/>
              </a:rPr>
              <a:t>user's</a:t>
            </a:r>
            <a:r>
              <a:rPr lang="fr-FR" sz="1200" b="0" i="0" dirty="0">
                <a:solidFill>
                  <a:srgbClr val="202122"/>
                </a:solidFill>
                <a:effectLst/>
                <a:latin typeface="Arial" panose="020B0604020202020204" pitchFamily="34" charset="0"/>
              </a:rPr>
              <a:t> </a:t>
            </a:r>
            <a:r>
              <a:rPr lang="fr-FR" sz="1200" b="0" i="0" dirty="0" err="1">
                <a:solidFill>
                  <a:srgbClr val="202122"/>
                </a:solidFill>
                <a:effectLst/>
                <a:latin typeface="Arial" panose="020B0604020202020204" pitchFamily="34" charset="0"/>
              </a:rPr>
              <a:t>needs</a:t>
            </a:r>
            <a:r>
              <a:rPr lang="fr-FR" sz="1200" b="0" i="0" dirty="0">
                <a:solidFill>
                  <a:srgbClr val="202122"/>
                </a:solidFill>
                <a:effectLst/>
                <a:latin typeface="Arial" panose="020B0604020202020204" pitchFamily="34" charset="0"/>
              </a:rPr>
              <a:t> and </a:t>
            </a:r>
            <a:r>
              <a:rPr lang="fr-FR" sz="1200" b="0" i="0" dirty="0" err="1">
                <a:solidFill>
                  <a:srgbClr val="202122"/>
                </a:solidFill>
                <a:effectLst/>
                <a:latin typeface="Arial" panose="020B0604020202020204" pitchFamily="34" charset="0"/>
              </a:rPr>
              <a:t>provide</a:t>
            </a:r>
            <a:r>
              <a:rPr lang="fr-FR" sz="1200" b="0" i="0" dirty="0">
                <a:solidFill>
                  <a:srgbClr val="202122"/>
                </a:solidFill>
                <a:effectLst/>
                <a:latin typeface="Arial" panose="020B0604020202020204" pitchFamily="34" charset="0"/>
              </a:rPr>
              <a:t> </a:t>
            </a:r>
            <a:r>
              <a:rPr lang="fr-FR" sz="1200" b="0" i="0" dirty="0" err="1">
                <a:solidFill>
                  <a:srgbClr val="202122"/>
                </a:solidFill>
                <a:effectLst/>
                <a:latin typeface="Arial" panose="020B0604020202020204" pitchFamily="34" charset="0"/>
              </a:rPr>
              <a:t>context</a:t>
            </a:r>
            <a:r>
              <a:rPr lang="fr-FR" sz="1200" b="0" i="0" dirty="0">
                <a:solidFill>
                  <a:srgbClr val="202122"/>
                </a:solidFill>
                <a:effectLst/>
                <a:latin typeface="Arial" panose="020B0604020202020204" pitchFamily="34" charset="0"/>
              </a:rPr>
              <a:t> to a user-</a:t>
            </a:r>
            <a:r>
              <a:rPr lang="fr-FR" sz="1200" b="0" i="0" dirty="0" err="1">
                <a:solidFill>
                  <a:srgbClr val="202122"/>
                </a:solidFill>
                <a:effectLst/>
                <a:latin typeface="Arial" panose="020B0604020202020204" pitchFamily="34" charset="0"/>
              </a:rPr>
              <a:t>centered</a:t>
            </a:r>
            <a:r>
              <a:rPr lang="fr-FR" sz="1200" b="0" i="0" dirty="0">
                <a:solidFill>
                  <a:srgbClr val="202122"/>
                </a:solidFill>
                <a:effectLst/>
                <a:latin typeface="Arial" panose="020B0604020202020204" pitchFamily="34" charset="0"/>
              </a:rPr>
              <a:t> solution</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751898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a:xfrm>
            <a:off x="1110617" y="2312545"/>
            <a:ext cx="10479218" cy="3440624"/>
          </a:xfrm>
        </p:spPr>
        <p:txBody>
          <a:bodyPr/>
          <a:lstStyle/>
          <a:p>
            <a:r>
              <a:rPr lang="hr-BA" sz="3200" dirty="0"/>
              <a:t>It is time to create your own materials:</a:t>
            </a:r>
          </a:p>
          <a:p>
            <a:pPr marL="457200" indent="-457200">
              <a:buFontTx/>
              <a:buChar char="-"/>
            </a:pPr>
            <a:r>
              <a:rPr lang="hr-BA" sz="3200" dirty="0"/>
              <a:t>A summary of an article</a:t>
            </a:r>
          </a:p>
          <a:p>
            <a:pPr marL="457200" indent="-457200">
              <a:buFontTx/>
              <a:buChar char="-"/>
            </a:pPr>
            <a:r>
              <a:rPr lang="hr-BA" sz="3200" dirty="0"/>
              <a:t>A demographics document</a:t>
            </a:r>
          </a:p>
          <a:p>
            <a:pPr marL="457200" indent="-457200">
              <a:buFontTx/>
              <a:buChar char="-"/>
            </a:pPr>
            <a:r>
              <a:rPr lang="hr-BA" sz="3200" dirty="0"/>
              <a:t>A journey and empathy map</a:t>
            </a:r>
          </a:p>
          <a:p>
            <a:pPr marL="457200" indent="-457200">
              <a:buFontTx/>
              <a:buChar char="-"/>
            </a:pPr>
            <a:r>
              <a:rPr lang="hr-BA" sz="3200" dirty="0"/>
              <a:t>An interview</a:t>
            </a:r>
          </a:p>
          <a:p>
            <a:pPr marL="457200" indent="-457200">
              <a:buFontTx/>
              <a:buChar char="-"/>
            </a:pPr>
            <a:endParaRPr lang="hr-BA" sz="3200" dirty="0"/>
          </a:p>
          <a:p>
            <a:pPr marL="457200" indent="-457200">
              <a:buFontTx/>
              <a:buChar char="-"/>
            </a:pPr>
            <a:endParaRPr lang="hr-BA" sz="3200" dirty="0"/>
          </a:p>
          <a:p>
            <a:endParaRPr lang="hr-BA" sz="3200" dirty="0"/>
          </a:p>
          <a:p>
            <a:endParaRPr lang="hr-BA" sz="3200" dirty="0"/>
          </a:p>
          <a:p>
            <a:endParaRPr lang="en-US" sz="3200"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798381" y="316140"/>
            <a:ext cx="10595237" cy="803654"/>
          </a:xfrm>
        </p:spPr>
        <p:txBody>
          <a:bodyPr/>
          <a:lstStyle/>
          <a:p>
            <a:r>
              <a:rPr lang="hr-BA" dirty="0"/>
              <a:t>III. It is time for you to ACT</a:t>
            </a:r>
            <a:endParaRPr lang="en-US" dirty="0"/>
          </a:p>
        </p:txBody>
      </p:sp>
      <p:sp>
        <p:nvSpPr>
          <p:cNvPr id="2" name="TextBox 1">
            <a:extLst>
              <a:ext uri="{FF2B5EF4-FFF2-40B4-BE49-F238E27FC236}">
                <a16:creationId xmlns:a16="http://schemas.microsoft.com/office/drawing/2014/main" id="{105996C7-15CC-CBCD-EDEA-AB2CA26A6307}"/>
              </a:ext>
            </a:extLst>
          </p:cNvPr>
          <p:cNvSpPr txBox="1"/>
          <p:nvPr/>
        </p:nvSpPr>
        <p:spPr>
          <a:xfrm>
            <a:off x="4400357" y="1413946"/>
            <a:ext cx="68434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400" b="0" i="0" u="none" strike="noStrike" kern="1200" cap="none" spc="0" normalizeH="0" baseline="0" noProof="0" dirty="0">
                <a:ln>
                  <a:noFill/>
                </a:ln>
                <a:solidFill>
                  <a:srgbClr val="FFFFFF"/>
                </a:solidFill>
                <a:effectLst/>
                <a:uLnTx/>
                <a:uFillTx/>
                <a:latin typeface="Calibri" panose="020F0502020204030204"/>
                <a:ea typeface="+mn-ea"/>
                <a:cs typeface="+mn-cs"/>
              </a:rPr>
              <a:t>THIS IS YOUR </a:t>
            </a:r>
            <a:r>
              <a:rPr lang="hr-BA" sz="2400" dirty="0">
                <a:solidFill>
                  <a:srgbClr val="FFFFFF"/>
                </a:solidFill>
                <a:latin typeface="Calibri" panose="020F0502020204030204"/>
              </a:rPr>
              <a:t>LAST</a:t>
            </a:r>
            <a:r>
              <a:rPr kumimoji="0" lang="hr-BA" sz="2400" b="0" i="0" u="none" strike="noStrike" kern="1200" cap="none" spc="0" normalizeH="0" baseline="0" noProof="0" dirty="0">
                <a:ln>
                  <a:noFill/>
                </a:ln>
                <a:solidFill>
                  <a:srgbClr val="FFFFFF"/>
                </a:solidFill>
                <a:effectLst/>
                <a:uLnTx/>
                <a:uFillTx/>
                <a:latin typeface="Calibri" panose="020F0502020204030204"/>
                <a:ea typeface="+mn-ea"/>
                <a:cs typeface="+mn-cs"/>
              </a:rPr>
              <a:t> STEP TO SOLVING THE CHALLENGE</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15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algn="l">
              <a:buFont typeface="Arial" panose="020B0604020202020204" pitchFamily="34" charset="0"/>
              <a:buChar char="•"/>
            </a:pPr>
            <a:r>
              <a:rPr lang="fr-FR" sz="2000" dirty="0">
                <a:solidFill>
                  <a:schemeClr val="tx1"/>
                </a:solidFill>
                <a:latin typeface="Lato" panose="020F0502020204030203" pitchFamily="34" charset="0"/>
              </a:rPr>
              <a:t>Check and </a:t>
            </a:r>
            <a:r>
              <a:rPr lang="fr-FR" sz="2000" dirty="0" err="1">
                <a:solidFill>
                  <a:schemeClr val="tx1"/>
                </a:solidFill>
                <a:latin typeface="Lato" panose="020F0502020204030203" pitchFamily="34" charset="0"/>
              </a:rPr>
              <a:t>give</a:t>
            </a:r>
            <a:r>
              <a:rPr lang="fr-FR" sz="2000" dirty="0">
                <a:solidFill>
                  <a:schemeClr val="tx1"/>
                </a:solidFill>
                <a:latin typeface="Lato" panose="020F0502020204030203" pitchFamily="34" charset="0"/>
              </a:rPr>
              <a:t> </a:t>
            </a:r>
            <a:r>
              <a:rPr lang="fr-FR" sz="2000" b="0" i="0" dirty="0">
                <a:solidFill>
                  <a:schemeClr val="tx1"/>
                </a:solidFill>
                <a:effectLst/>
                <a:latin typeface="Lato" panose="020F0502020204030203" pitchFamily="34" charset="0"/>
              </a:rPr>
              <a:t>the source : </a:t>
            </a:r>
            <a:r>
              <a:rPr lang="fr-FR" sz="2000" b="0" i="0" dirty="0" err="1">
                <a:solidFill>
                  <a:schemeClr val="tx1"/>
                </a:solidFill>
                <a:effectLst/>
                <a:latin typeface="Lato" panose="020F0502020204030203" pitchFamily="34" charset="0"/>
              </a:rPr>
              <a:t>name</a:t>
            </a:r>
            <a:r>
              <a:rPr lang="fr-FR" sz="2000" b="0" i="0" dirty="0">
                <a:solidFill>
                  <a:schemeClr val="tx1"/>
                </a:solidFill>
                <a:effectLst/>
                <a:latin typeface="Lato" panose="020F0502020204030203" pitchFamily="34" charset="0"/>
              </a:rPr>
              <a:t> of </a:t>
            </a:r>
            <a:r>
              <a:rPr lang="fr-FR" sz="2000" b="0" i="0" dirty="0" err="1">
                <a:solidFill>
                  <a:schemeClr val="tx1"/>
                </a:solidFill>
                <a:effectLst/>
                <a:latin typeface="Lato" panose="020F0502020204030203" pitchFamily="34" charset="0"/>
              </a:rPr>
              <a:t>author</a:t>
            </a:r>
            <a:r>
              <a:rPr lang="fr-FR" sz="2000" b="0" i="0" dirty="0">
                <a:solidFill>
                  <a:schemeClr val="tx1"/>
                </a:solidFill>
                <a:effectLst/>
                <a:latin typeface="Lato" panose="020F0502020204030203" pitchFamily="34" charset="0"/>
              </a:rPr>
              <a:t>, date of publication</a:t>
            </a:r>
          </a:p>
          <a:p>
            <a:pPr algn="l">
              <a:buFont typeface="Arial" panose="020B0604020202020204" pitchFamily="34" charset="0"/>
              <a:buChar char="•"/>
            </a:pPr>
            <a:r>
              <a:rPr lang="fr-FR" sz="2000" b="0" i="0" dirty="0">
                <a:solidFill>
                  <a:schemeClr val="tx1"/>
                </a:solidFill>
                <a:effectLst/>
                <a:latin typeface="Lato" panose="020F0502020204030203" pitchFamily="34" charset="0"/>
              </a:rPr>
              <a:t>State the main </a:t>
            </a:r>
            <a:r>
              <a:rPr lang="fr-FR" sz="2000" b="0" i="0" dirty="0" err="1">
                <a:solidFill>
                  <a:schemeClr val="tx1"/>
                </a:solidFill>
                <a:effectLst/>
                <a:latin typeface="Lato" panose="020F0502020204030203" pitchFamily="34" charset="0"/>
              </a:rPr>
              <a:t>ideas</a:t>
            </a:r>
            <a:r>
              <a:rPr lang="fr-FR" sz="2000" b="0" i="0" dirty="0">
                <a:solidFill>
                  <a:schemeClr val="tx1"/>
                </a:solidFill>
                <a:effectLst/>
                <a:latin typeface="Lato" panose="020F0502020204030203" pitchFamily="34" charset="0"/>
              </a:rPr>
              <a:t>.</a:t>
            </a:r>
          </a:p>
          <a:p>
            <a:pPr algn="l">
              <a:buFont typeface="Arial" panose="020B0604020202020204" pitchFamily="34" charset="0"/>
              <a:buChar char="•"/>
            </a:pPr>
            <a:r>
              <a:rPr lang="fr-FR" sz="2000" dirty="0" err="1">
                <a:solidFill>
                  <a:schemeClr val="tx1"/>
                </a:solidFill>
                <a:latin typeface="Lato" panose="020F0502020204030203" pitchFamily="34" charset="0"/>
              </a:rPr>
              <a:t>Give</a:t>
            </a:r>
            <a:r>
              <a:rPr lang="fr-FR" sz="2000" dirty="0">
                <a:solidFill>
                  <a:schemeClr val="tx1"/>
                </a:solidFill>
                <a:latin typeface="Lato" panose="020F0502020204030203" pitchFamily="34" charset="0"/>
              </a:rPr>
              <a:t> figures</a:t>
            </a:r>
            <a:endParaRPr lang="fr-FR" sz="2000" b="0" i="0" dirty="0">
              <a:solidFill>
                <a:schemeClr val="tx1"/>
              </a:solidFill>
              <a:effectLst/>
              <a:latin typeface="Lato" panose="020F0502020204030203" pitchFamily="34" charset="0"/>
            </a:endParaRPr>
          </a:p>
          <a:p>
            <a:pPr algn="l">
              <a:buFont typeface="Arial" panose="020B0604020202020204" pitchFamily="34" charset="0"/>
              <a:buChar char="•"/>
            </a:pPr>
            <a:r>
              <a:rPr lang="fr-FR" sz="2000" b="0" i="0" dirty="0" err="1">
                <a:solidFill>
                  <a:schemeClr val="tx1"/>
                </a:solidFill>
                <a:effectLst/>
                <a:latin typeface="Lato" panose="020F0502020204030203" pitchFamily="34" charset="0"/>
              </a:rPr>
              <a:t>Identify</a:t>
            </a:r>
            <a:r>
              <a:rPr lang="fr-FR" sz="2000" b="0" i="0" dirty="0">
                <a:solidFill>
                  <a:schemeClr val="tx1"/>
                </a:solidFill>
                <a:effectLst/>
                <a:latin typeface="Lato" panose="020F0502020204030203" pitchFamily="34" charset="0"/>
              </a:rPr>
              <a:t> the </a:t>
            </a:r>
            <a:r>
              <a:rPr lang="fr-FR" sz="2000" b="0" i="0" dirty="0" err="1">
                <a:solidFill>
                  <a:schemeClr val="tx1"/>
                </a:solidFill>
                <a:effectLst/>
                <a:latin typeface="Lato" panose="020F0502020204030203" pitchFamily="34" charset="0"/>
              </a:rPr>
              <a:t>most</a:t>
            </a:r>
            <a:r>
              <a:rPr lang="fr-FR" sz="2000" b="0" i="0" dirty="0">
                <a:solidFill>
                  <a:schemeClr val="tx1"/>
                </a:solidFill>
                <a:effectLst/>
                <a:latin typeface="Lato" panose="020F0502020204030203" pitchFamily="34" charset="0"/>
              </a:rPr>
              <a:t> important </a:t>
            </a:r>
            <a:r>
              <a:rPr lang="fr-FR" sz="2000" b="0" i="0" dirty="0" err="1">
                <a:solidFill>
                  <a:schemeClr val="tx1"/>
                </a:solidFill>
                <a:effectLst/>
                <a:latin typeface="Lato" panose="020F0502020204030203" pitchFamily="34" charset="0"/>
              </a:rPr>
              <a:t>details</a:t>
            </a:r>
            <a:r>
              <a:rPr lang="fr-FR" sz="2000" b="0" i="0" dirty="0">
                <a:solidFill>
                  <a:schemeClr val="tx1"/>
                </a:solidFill>
                <a:effectLst/>
                <a:latin typeface="Lato" panose="020F0502020204030203" pitchFamily="34" charset="0"/>
              </a:rPr>
              <a:t> </a:t>
            </a:r>
            <a:r>
              <a:rPr lang="fr-FR" sz="2000" b="0" i="0" dirty="0" err="1">
                <a:solidFill>
                  <a:schemeClr val="tx1"/>
                </a:solidFill>
                <a:effectLst/>
                <a:latin typeface="Lato" panose="020F0502020204030203" pitchFamily="34" charset="0"/>
              </a:rPr>
              <a:t>that</a:t>
            </a:r>
            <a:r>
              <a:rPr lang="fr-FR" sz="2000" b="0" i="0" dirty="0">
                <a:solidFill>
                  <a:schemeClr val="tx1"/>
                </a:solidFill>
                <a:effectLst/>
                <a:latin typeface="Lato" panose="020F0502020204030203" pitchFamily="34" charset="0"/>
              </a:rPr>
              <a:t> support the main </a:t>
            </a:r>
            <a:r>
              <a:rPr lang="fr-FR" sz="2000" b="0" i="0" dirty="0" err="1">
                <a:solidFill>
                  <a:schemeClr val="tx1"/>
                </a:solidFill>
                <a:effectLst/>
                <a:latin typeface="Lato" panose="020F0502020204030203" pitchFamily="34" charset="0"/>
              </a:rPr>
              <a:t>ideas</a:t>
            </a:r>
            <a:r>
              <a:rPr lang="fr-FR" sz="2000" b="0" i="0" dirty="0">
                <a:solidFill>
                  <a:schemeClr val="tx1"/>
                </a:solidFill>
                <a:effectLst/>
                <a:latin typeface="Lato" panose="020F0502020204030203" pitchFamily="34" charset="0"/>
              </a:rPr>
              <a:t>.</a:t>
            </a:r>
          </a:p>
          <a:p>
            <a:pPr algn="l">
              <a:buFont typeface="Arial" panose="020B0604020202020204" pitchFamily="34" charset="0"/>
              <a:buChar char="•"/>
            </a:pPr>
            <a:r>
              <a:rPr lang="fr-FR" sz="2000" b="0" i="0" dirty="0" err="1">
                <a:solidFill>
                  <a:schemeClr val="tx1"/>
                </a:solidFill>
                <a:effectLst/>
                <a:latin typeface="Lato" panose="020F0502020204030203" pitchFamily="34" charset="0"/>
              </a:rPr>
              <a:t>Summarize</a:t>
            </a:r>
            <a:r>
              <a:rPr lang="fr-FR" sz="2000" b="0" i="0" dirty="0">
                <a:solidFill>
                  <a:schemeClr val="tx1"/>
                </a:solidFill>
                <a:effectLst/>
                <a:latin typeface="Lato" panose="020F0502020204030203" pitchFamily="34" charset="0"/>
              </a:rPr>
              <a:t> in </a:t>
            </a:r>
            <a:r>
              <a:rPr lang="fr-FR" sz="2000" b="0" i="0" dirty="0" err="1">
                <a:solidFill>
                  <a:schemeClr val="tx1"/>
                </a:solidFill>
                <a:effectLst/>
                <a:latin typeface="Lato" panose="020F0502020204030203" pitchFamily="34" charset="0"/>
              </a:rPr>
              <a:t>your</a:t>
            </a:r>
            <a:r>
              <a:rPr lang="fr-FR" sz="2000" b="0" i="0" dirty="0">
                <a:solidFill>
                  <a:schemeClr val="tx1"/>
                </a:solidFill>
                <a:effectLst/>
                <a:latin typeface="Lato" panose="020F0502020204030203" pitchFamily="34" charset="0"/>
              </a:rPr>
              <a:t> </a:t>
            </a:r>
            <a:r>
              <a:rPr lang="fr-FR" sz="2000" b="0" i="0" dirty="0" err="1">
                <a:solidFill>
                  <a:schemeClr val="tx1"/>
                </a:solidFill>
                <a:effectLst/>
                <a:latin typeface="Lato" panose="020F0502020204030203" pitchFamily="34" charset="0"/>
              </a:rPr>
              <a:t>own</a:t>
            </a:r>
            <a:r>
              <a:rPr lang="fr-FR" sz="2000" b="0" i="0" dirty="0">
                <a:solidFill>
                  <a:schemeClr val="tx1"/>
                </a:solidFill>
                <a:effectLst/>
                <a:latin typeface="Lato" panose="020F0502020204030203" pitchFamily="34" charset="0"/>
              </a:rPr>
              <a:t> </a:t>
            </a:r>
            <a:r>
              <a:rPr lang="fr-FR" sz="2000" b="0" i="0" dirty="0" err="1">
                <a:solidFill>
                  <a:schemeClr val="tx1"/>
                </a:solidFill>
                <a:effectLst/>
                <a:latin typeface="Lato" panose="020F0502020204030203" pitchFamily="34" charset="0"/>
              </a:rPr>
              <a:t>words</a:t>
            </a:r>
            <a:r>
              <a:rPr lang="fr-FR" sz="2000" b="0" i="0" dirty="0">
                <a:solidFill>
                  <a:schemeClr val="tx1"/>
                </a:solidFill>
                <a:effectLst/>
                <a:latin typeface="Lato" panose="020F0502020204030203" pitchFamily="34" charset="0"/>
              </a:rPr>
              <a:t>.</a:t>
            </a:r>
          </a:p>
          <a:p>
            <a:pPr algn="l">
              <a:buFont typeface="Arial" panose="020B0604020202020204" pitchFamily="34" charset="0"/>
              <a:buChar char="•"/>
            </a:pPr>
            <a:r>
              <a:rPr lang="fr-FR" sz="2000" b="0" i="0" dirty="0">
                <a:solidFill>
                  <a:schemeClr val="tx1"/>
                </a:solidFill>
                <a:effectLst/>
                <a:latin typeface="Lato" panose="020F0502020204030203" pitchFamily="34" charset="0"/>
              </a:rPr>
              <a:t>Do not copy phrases or sentences </a:t>
            </a:r>
            <a:r>
              <a:rPr lang="fr-FR" sz="2000" b="0" i="0" dirty="0" err="1">
                <a:solidFill>
                  <a:schemeClr val="tx1"/>
                </a:solidFill>
                <a:effectLst/>
                <a:latin typeface="Lato" panose="020F0502020204030203" pitchFamily="34" charset="0"/>
              </a:rPr>
              <a:t>unless</a:t>
            </a:r>
            <a:r>
              <a:rPr lang="fr-FR" sz="2000" b="0" i="0" dirty="0">
                <a:solidFill>
                  <a:schemeClr val="tx1"/>
                </a:solidFill>
                <a:effectLst/>
                <a:latin typeface="Lato" panose="020F0502020204030203" pitchFamily="34" charset="0"/>
              </a:rPr>
              <a:t> </a:t>
            </a:r>
            <a:r>
              <a:rPr lang="fr-FR" sz="2000" b="0" i="0" dirty="0" err="1">
                <a:solidFill>
                  <a:schemeClr val="tx1"/>
                </a:solidFill>
                <a:effectLst/>
                <a:latin typeface="Lato" panose="020F0502020204030203" pitchFamily="34" charset="0"/>
              </a:rPr>
              <a:t>they</a:t>
            </a:r>
            <a:r>
              <a:rPr lang="fr-FR" sz="2000" b="0" i="0" dirty="0">
                <a:solidFill>
                  <a:schemeClr val="tx1"/>
                </a:solidFill>
                <a:effectLst/>
                <a:latin typeface="Lato" panose="020F0502020204030203" pitchFamily="34" charset="0"/>
              </a:rPr>
              <a:t> are </a:t>
            </a:r>
            <a:r>
              <a:rPr lang="fr-FR" sz="2000" b="0" i="0" dirty="0" err="1">
                <a:solidFill>
                  <a:schemeClr val="tx1"/>
                </a:solidFill>
                <a:effectLst/>
                <a:latin typeface="Lato" panose="020F0502020204030203" pitchFamily="34" charset="0"/>
              </a:rPr>
              <a:t>being</a:t>
            </a:r>
            <a:r>
              <a:rPr lang="fr-FR" sz="2000" b="0" i="0" dirty="0">
                <a:solidFill>
                  <a:schemeClr val="tx1"/>
                </a:solidFill>
                <a:effectLst/>
                <a:latin typeface="Lato" panose="020F0502020204030203" pitchFamily="34" charset="0"/>
              </a:rPr>
              <a:t> </a:t>
            </a:r>
            <a:r>
              <a:rPr lang="fr-FR" sz="2000" b="0" i="0" dirty="0" err="1">
                <a:solidFill>
                  <a:schemeClr val="tx1"/>
                </a:solidFill>
                <a:effectLst/>
                <a:latin typeface="Lato" panose="020F0502020204030203" pitchFamily="34" charset="0"/>
              </a:rPr>
              <a:t>used</a:t>
            </a:r>
            <a:r>
              <a:rPr lang="fr-FR" sz="2000" b="0" i="0" dirty="0">
                <a:solidFill>
                  <a:schemeClr val="tx1"/>
                </a:solidFill>
                <a:effectLst/>
                <a:latin typeface="Lato" panose="020F0502020204030203" pitchFamily="34" charset="0"/>
              </a:rPr>
              <a:t> as direct </a:t>
            </a:r>
            <a:r>
              <a:rPr lang="fr-FR" sz="2000" b="0" i="0" dirty="0" err="1">
                <a:solidFill>
                  <a:schemeClr val="tx1"/>
                </a:solidFill>
                <a:effectLst/>
                <a:latin typeface="Lato" panose="020F0502020204030203" pitchFamily="34" charset="0"/>
              </a:rPr>
              <a:t>quotations</a:t>
            </a:r>
            <a:r>
              <a:rPr lang="fr-FR" sz="2000" b="0" i="0" dirty="0">
                <a:solidFill>
                  <a:schemeClr val="tx1"/>
                </a:solidFill>
                <a:effectLst/>
                <a:latin typeface="Lato" panose="020F0502020204030203" pitchFamily="34" charset="0"/>
              </a:rPr>
              <a:t>.</a:t>
            </a:r>
          </a:p>
          <a:p>
            <a:pPr algn="l">
              <a:buFont typeface="Arial" panose="020B0604020202020204" pitchFamily="34" charset="0"/>
              <a:buChar char="•"/>
            </a:pPr>
            <a:r>
              <a:rPr lang="fr-FR" sz="2000" b="0" i="0" dirty="0">
                <a:solidFill>
                  <a:schemeClr val="tx1"/>
                </a:solidFill>
                <a:effectLst/>
                <a:latin typeface="Lato" panose="020F0502020204030203" pitchFamily="34" charset="0"/>
              </a:rPr>
              <a:t>Express the </a:t>
            </a:r>
            <a:r>
              <a:rPr lang="fr-FR" sz="2000" b="0" i="0" dirty="0" err="1">
                <a:solidFill>
                  <a:schemeClr val="tx1"/>
                </a:solidFill>
                <a:effectLst/>
                <a:latin typeface="Lato" panose="020F0502020204030203" pitchFamily="34" charset="0"/>
              </a:rPr>
              <a:t>underlying</a:t>
            </a:r>
            <a:r>
              <a:rPr lang="fr-FR" sz="2000" b="0" i="0" dirty="0">
                <a:solidFill>
                  <a:schemeClr val="tx1"/>
                </a:solidFill>
                <a:effectLst/>
                <a:latin typeface="Lato" panose="020F0502020204030203" pitchFamily="34" charset="0"/>
              </a:rPr>
              <a:t> </a:t>
            </a:r>
            <a:r>
              <a:rPr lang="fr-FR" sz="2000" b="0" i="0" dirty="0" err="1">
                <a:solidFill>
                  <a:schemeClr val="tx1"/>
                </a:solidFill>
                <a:effectLst/>
                <a:latin typeface="Lato" panose="020F0502020204030203" pitchFamily="34" charset="0"/>
              </a:rPr>
              <a:t>meaning</a:t>
            </a:r>
            <a:r>
              <a:rPr lang="fr-FR" sz="2000" b="0" i="0" dirty="0">
                <a:solidFill>
                  <a:schemeClr val="tx1"/>
                </a:solidFill>
                <a:effectLst/>
                <a:latin typeface="Lato" panose="020F0502020204030203" pitchFamily="34" charset="0"/>
              </a:rPr>
              <a:t> of the article, but do not critique or </a:t>
            </a:r>
            <a:r>
              <a:rPr lang="fr-FR" sz="2000" b="0" i="0" dirty="0" err="1">
                <a:solidFill>
                  <a:schemeClr val="tx1"/>
                </a:solidFill>
                <a:effectLst/>
                <a:latin typeface="Lato" panose="020F0502020204030203" pitchFamily="34" charset="0"/>
              </a:rPr>
              <a:t>analyze</a:t>
            </a:r>
            <a:r>
              <a:rPr lang="fr-FR" sz="2000" b="0" i="0" dirty="0">
                <a:solidFill>
                  <a:schemeClr val="tx1"/>
                </a:solidFill>
                <a:effectLst/>
                <a:latin typeface="Lato" panose="020F0502020204030203" pitchFamily="34" charset="0"/>
              </a:rPr>
              <a:t>.</a:t>
            </a:r>
          </a:p>
          <a:p>
            <a:pPr algn="l">
              <a:buFont typeface="Arial" panose="020B0604020202020204" pitchFamily="34" charset="0"/>
              <a:buChar char="•"/>
            </a:pPr>
            <a:r>
              <a:rPr lang="fr-FR" sz="2000" b="0" i="0" dirty="0">
                <a:solidFill>
                  <a:schemeClr val="tx1"/>
                </a:solidFill>
                <a:effectLst/>
                <a:latin typeface="Lato" panose="020F0502020204030203" pitchFamily="34" charset="0"/>
              </a:rPr>
              <a:t>The </a:t>
            </a:r>
            <a:r>
              <a:rPr lang="fr-FR" sz="2000" b="0" i="0" dirty="0" err="1">
                <a:solidFill>
                  <a:schemeClr val="tx1"/>
                </a:solidFill>
                <a:effectLst/>
                <a:latin typeface="Lato" panose="020F0502020204030203" pitchFamily="34" charset="0"/>
              </a:rPr>
              <a:t>summary</a:t>
            </a:r>
            <a:r>
              <a:rPr lang="fr-FR" sz="2000" b="0" i="0" dirty="0">
                <a:solidFill>
                  <a:schemeClr val="tx1"/>
                </a:solidFill>
                <a:effectLst/>
                <a:latin typeface="Lato" panose="020F0502020204030203" pitchFamily="34" charset="0"/>
              </a:rPr>
              <a:t> </a:t>
            </a:r>
            <a:r>
              <a:rPr lang="fr-FR" sz="2000" b="0" i="0" dirty="0" err="1">
                <a:solidFill>
                  <a:schemeClr val="tx1"/>
                </a:solidFill>
                <a:effectLst/>
                <a:latin typeface="Lato" panose="020F0502020204030203" pitchFamily="34" charset="0"/>
              </a:rPr>
              <a:t>should</a:t>
            </a:r>
            <a:r>
              <a:rPr lang="fr-FR" sz="2000" b="0" i="0" dirty="0">
                <a:solidFill>
                  <a:schemeClr val="tx1"/>
                </a:solidFill>
                <a:effectLst/>
                <a:latin typeface="Lato" panose="020F0502020204030203" pitchFamily="34" charset="0"/>
              </a:rPr>
              <a:t> </a:t>
            </a:r>
            <a:r>
              <a:rPr lang="fr-FR" sz="2000" b="0" i="0" dirty="0" err="1">
                <a:solidFill>
                  <a:schemeClr val="tx1"/>
                </a:solidFill>
                <a:effectLst/>
                <a:latin typeface="Lato" panose="020F0502020204030203" pitchFamily="34" charset="0"/>
              </a:rPr>
              <a:t>be</a:t>
            </a:r>
            <a:r>
              <a:rPr lang="fr-FR" sz="2000" b="0" i="0" dirty="0">
                <a:solidFill>
                  <a:schemeClr val="tx1"/>
                </a:solidFill>
                <a:effectLst/>
                <a:latin typeface="Lato" panose="020F0502020204030203" pitchFamily="34" charset="0"/>
              </a:rPr>
              <a:t> about one </a:t>
            </a:r>
            <a:r>
              <a:rPr lang="fr-FR" sz="2000" b="0" i="0" dirty="0" err="1">
                <a:solidFill>
                  <a:schemeClr val="tx1"/>
                </a:solidFill>
                <a:effectLst/>
                <a:latin typeface="Lato" panose="020F0502020204030203" pitchFamily="34" charset="0"/>
              </a:rPr>
              <a:t>third</a:t>
            </a:r>
            <a:r>
              <a:rPr lang="fr-FR" sz="2000" b="0" i="0" dirty="0">
                <a:solidFill>
                  <a:schemeClr val="tx1"/>
                </a:solidFill>
                <a:effectLst/>
                <a:latin typeface="Lato" panose="020F0502020204030203" pitchFamily="34" charset="0"/>
              </a:rPr>
              <a:t> the </a:t>
            </a:r>
            <a:r>
              <a:rPr lang="fr-FR" sz="2000" b="0" i="0" dirty="0" err="1">
                <a:solidFill>
                  <a:schemeClr val="tx1"/>
                </a:solidFill>
                <a:effectLst/>
                <a:latin typeface="Lato" panose="020F0502020204030203" pitchFamily="34" charset="0"/>
              </a:rPr>
              <a:t>length</a:t>
            </a:r>
            <a:r>
              <a:rPr lang="fr-FR" sz="2000" b="0" i="0" dirty="0">
                <a:solidFill>
                  <a:schemeClr val="tx1"/>
                </a:solidFill>
                <a:effectLst/>
                <a:latin typeface="Lato" panose="020F0502020204030203" pitchFamily="34" charset="0"/>
              </a:rPr>
              <a:t> of the original article.</a:t>
            </a:r>
          </a:p>
          <a:p>
            <a:endParaRPr lang="en-US" sz="2000" dirty="0">
              <a:solidFill>
                <a:schemeClr val="tx1"/>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06833" y="560551"/>
            <a:ext cx="10595237" cy="803654"/>
          </a:xfrm>
        </p:spPr>
        <p:txBody>
          <a:bodyPr/>
          <a:lstStyle/>
          <a:p>
            <a:r>
              <a:rPr lang="hr-BA" sz="3200" b="1" dirty="0">
                <a:solidFill>
                  <a:schemeClr val="tx1"/>
                </a:solidFill>
                <a:latin typeface="Calibri" panose="020F0502020204030204" pitchFamily="34" charset="0"/>
                <a:ea typeface="Lato" charset="0"/>
                <a:cs typeface="Calibri" panose="020F0502020204030204" pitchFamily="34" charset="0"/>
              </a:rPr>
              <a:t>CHALLENGE#1</a:t>
            </a:r>
            <a:r>
              <a:rPr lang="hr-BA" sz="3200" dirty="0">
                <a:solidFill>
                  <a:schemeClr val="tx1"/>
                </a:solidFill>
                <a:latin typeface="Calibri" panose="020F0502020204030204" pitchFamily="34" charset="0"/>
                <a:ea typeface="Lato" charset="0"/>
                <a:cs typeface="Calibri" panose="020F0502020204030204" pitchFamily="34" charset="0"/>
              </a:rPr>
              <a:t>:</a:t>
            </a:r>
            <a:r>
              <a:rPr kumimoji="0" lang="hr-BA" sz="3200" b="0" i="0" u="none" strike="noStrike" kern="1200" cap="none" spc="0" normalizeH="0" baseline="0" noProof="0" dirty="0">
                <a:ln>
                  <a:noFill/>
                </a:ln>
                <a:solidFill>
                  <a:schemeClr val="tx1"/>
                </a:solidFill>
                <a:effectLst/>
                <a:uLnTx/>
                <a:uFillTx/>
                <a:latin typeface="Calibri" panose="020F0502020204030204" pitchFamily="34" charset="0"/>
                <a:ea typeface="Lato" charset="0"/>
                <a:cs typeface="Calibri" panose="020F0502020204030204" pitchFamily="34" charset="0"/>
              </a:rPr>
              <a:t>Find </a:t>
            </a:r>
            <a:r>
              <a:rPr lang="hr-BA" sz="3200" dirty="0">
                <a:solidFill>
                  <a:schemeClr val="tx1"/>
                </a:solidFill>
                <a:latin typeface="Calibri" panose="020F0502020204030204" pitchFamily="34" charset="0"/>
                <a:ea typeface="Lato" charset="0"/>
                <a:cs typeface="Calibri" panose="020F0502020204030204" pitchFamily="34" charset="0"/>
              </a:rPr>
              <a:t>an article from the last 5 years about your community’s diversity and synthetize it in 1000 caracters.</a:t>
            </a:r>
            <a:endPar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273007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60351" y="1882894"/>
            <a:ext cx="4867011" cy="3025975"/>
          </a:xfrm>
        </p:spPr>
        <p:txBody>
          <a:bodyPr lIns="91440" tIns="45720" rIns="91440" bIns="45720" anchor="t"/>
          <a:lstStyle/>
          <a:p>
            <a:r>
              <a:rPr lang="en-IE" dirty="0">
                <a:ea typeface="Calibri"/>
                <a:cs typeface="Calibri"/>
              </a:rPr>
              <a:t>Using Design Thinking is a great way to observe anything, especially your community. </a:t>
            </a:r>
          </a:p>
          <a:p>
            <a:r>
              <a:rPr lang="en-IE" dirty="0">
                <a:ea typeface="Calibri"/>
                <a:cs typeface="Calibri"/>
              </a:rPr>
              <a:t>You adopt a human-centred approach to understand the community's needs, problems and aspirations.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890242"/>
            <a:ext cx="5466282" cy="992652"/>
          </a:xfrm>
        </p:spPr>
        <p:txBody>
          <a:bodyPr lIns="91440" tIns="45720" rIns="91440" bIns="45720" anchor="t">
            <a:noAutofit/>
          </a:bodyPr>
          <a:lstStyle/>
          <a:p>
            <a:r>
              <a:rPr lang="en-IE" dirty="0"/>
              <a:t>Observing the Community</a:t>
            </a:r>
            <a:endParaRPr lang="en-IE" dirty="0">
              <a:ea typeface="Calibri"/>
              <a:cs typeface="Calibri"/>
            </a:endParaRP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3" name="Picture Placeholder 2"/>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9613" r="9613"/>
          <a:stretch/>
        </p:blipFill>
        <p:spPr>
          <a:xfrm>
            <a:off x="6545263" y="1386568"/>
            <a:ext cx="5646737" cy="4656137"/>
          </a:xfrm>
        </p:spPr>
      </p:pic>
    </p:spTree>
    <p:extLst>
      <p:ext uri="{BB962C8B-B14F-4D97-AF65-F5344CB8AC3E}">
        <p14:creationId xmlns:p14="http://schemas.microsoft.com/office/powerpoint/2010/main" val="4000656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45704"/>
            <a:ext cx="10595237" cy="485461"/>
          </a:xfrm>
        </p:spPr>
        <p:txBody>
          <a:bodyPr/>
          <a:lstStyle/>
          <a:p>
            <a:r>
              <a:rPr lang="en-US" sz="2000" dirty="0" err="1">
                <a:solidFill>
                  <a:schemeClr val="tx1"/>
                </a:solidFill>
              </a:rPr>
              <a:t>Exemple</a:t>
            </a:r>
            <a:r>
              <a:rPr lang="en-US" sz="2000" dirty="0">
                <a:solidFill>
                  <a:schemeClr val="tx1"/>
                </a:solidFill>
              </a:rPr>
              <a:t> of grid</a:t>
            </a:r>
          </a:p>
          <a:p>
            <a:endParaRPr lang="en-US" sz="2000" dirty="0">
              <a:solidFill>
                <a:schemeClr val="tx1"/>
              </a:solidFill>
            </a:endParaRPr>
          </a:p>
          <a:p>
            <a:endParaRPr lang="en-US" sz="2000" dirty="0">
              <a:solidFill>
                <a:schemeClr val="tx1"/>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494150"/>
            <a:ext cx="10996054" cy="803654"/>
          </a:xfrm>
        </p:spPr>
        <p:txBody>
          <a:bodyPr/>
          <a:lstStyle/>
          <a:p>
            <a:r>
              <a:rPr lang="hr-BA" sz="3200" b="1" dirty="0">
                <a:solidFill>
                  <a:schemeClr val="tx1"/>
                </a:solidFill>
                <a:latin typeface="Calibri" panose="020F0502020204030204" pitchFamily="34" charset="0"/>
                <a:ea typeface="Lato" charset="0"/>
                <a:cs typeface="Calibri" panose="020F0502020204030204" pitchFamily="34" charset="0"/>
              </a:rPr>
              <a:t>CHALLENGE#2</a:t>
            </a:r>
            <a:r>
              <a:rPr lang="hr-BA" sz="3200" dirty="0">
                <a:solidFill>
                  <a:schemeClr val="tx1"/>
                </a:solidFill>
                <a:latin typeface="Calibri" panose="020F0502020204030204" pitchFamily="34" charset="0"/>
                <a:ea typeface="Lato" charset="0"/>
                <a:cs typeface="Calibri" panose="020F0502020204030204" pitchFamily="34" charset="0"/>
              </a:rPr>
              <a:t>:</a:t>
            </a:r>
            <a:r>
              <a:rPr lang="hr-BA" sz="2800" dirty="0">
                <a:solidFill>
                  <a:schemeClr val="tx1"/>
                </a:solidFill>
                <a:latin typeface="Calibri" panose="020F0502020204030204" pitchFamily="34" charset="0"/>
                <a:ea typeface="Lato" charset="0"/>
                <a:cs typeface="Calibri" panose="020F0502020204030204" pitchFamily="34" charset="0"/>
              </a:rPr>
              <a:t>Make research on demographics figures of your community and create a grid of ”main groups represented”. (age, gender, social background) and check if your group is diverse.</a:t>
            </a:r>
            <a:r>
              <a:rPr lang="hr-BA" sz="3200" dirty="0">
                <a:solidFill>
                  <a:srgbClr val="FFFFFF"/>
                </a:solidFill>
                <a:latin typeface="Calibri" panose="020F0502020204030204" pitchFamily="34" charset="0"/>
                <a:ea typeface="Lato" charset="0"/>
                <a:cs typeface="Calibri" panose="020F0502020204030204" pitchFamily="34" charset="0"/>
              </a:rPr>
              <a:t>for eg)</a:t>
            </a:r>
            <a:endPar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a:p>
            <a:endPar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Lato" charset="0"/>
              <a:cs typeface="Calibri" panose="020F0502020204030204" pitchFamily="34" charset="0"/>
            </a:endParaRPr>
          </a:p>
        </p:txBody>
      </p:sp>
      <p:graphicFrame>
        <p:nvGraphicFramePr>
          <p:cNvPr id="3" name="Tableau 5">
            <a:extLst>
              <a:ext uri="{FF2B5EF4-FFF2-40B4-BE49-F238E27FC236}">
                <a16:creationId xmlns:a16="http://schemas.microsoft.com/office/drawing/2014/main" id="{B1EE3C8E-42BE-7475-5A8D-BE7B8F0824B7}"/>
              </a:ext>
            </a:extLst>
          </p:cNvPr>
          <p:cNvGraphicFramePr>
            <a:graphicFrameLocks noGrp="1"/>
          </p:cNvGraphicFramePr>
          <p:nvPr>
            <p:extLst>
              <p:ext uri="{D42A27DB-BD31-4B8C-83A1-F6EECF244321}">
                <p14:modId xmlns:p14="http://schemas.microsoft.com/office/powerpoint/2010/main" val="3018661283"/>
              </p:ext>
            </p:extLst>
          </p:nvPr>
        </p:nvGraphicFramePr>
        <p:xfrm>
          <a:off x="798379" y="2531165"/>
          <a:ext cx="10744264" cy="2667000"/>
        </p:xfrm>
        <a:graphic>
          <a:graphicData uri="http://schemas.openxmlformats.org/drawingml/2006/table">
            <a:tbl>
              <a:tblPr firstRow="1" bandRow="1">
                <a:tableStyleId>{5C22544A-7EE6-4342-B048-85BDC9FD1C3A}</a:tableStyleId>
              </a:tblPr>
              <a:tblGrid>
                <a:gridCol w="2106639">
                  <a:extLst>
                    <a:ext uri="{9D8B030D-6E8A-4147-A177-3AD203B41FA5}">
                      <a16:colId xmlns:a16="http://schemas.microsoft.com/office/drawing/2014/main" val="4010158387"/>
                    </a:ext>
                  </a:extLst>
                </a:gridCol>
                <a:gridCol w="3436829">
                  <a:extLst>
                    <a:ext uri="{9D8B030D-6E8A-4147-A177-3AD203B41FA5}">
                      <a16:colId xmlns:a16="http://schemas.microsoft.com/office/drawing/2014/main" val="3384427323"/>
                    </a:ext>
                  </a:extLst>
                </a:gridCol>
                <a:gridCol w="3195648">
                  <a:extLst>
                    <a:ext uri="{9D8B030D-6E8A-4147-A177-3AD203B41FA5}">
                      <a16:colId xmlns:a16="http://schemas.microsoft.com/office/drawing/2014/main" val="1541458139"/>
                    </a:ext>
                  </a:extLst>
                </a:gridCol>
                <a:gridCol w="2005148">
                  <a:extLst>
                    <a:ext uri="{9D8B030D-6E8A-4147-A177-3AD203B41FA5}">
                      <a16:colId xmlns:a16="http://schemas.microsoft.com/office/drawing/2014/main" val="4232749172"/>
                    </a:ext>
                  </a:extLst>
                </a:gridCol>
              </a:tblGrid>
              <a:tr h="370840">
                <a:tc>
                  <a:txBody>
                    <a:bodyPr/>
                    <a:lstStyle/>
                    <a:p>
                      <a:r>
                        <a:rPr lang="fr-FR" dirty="0"/>
                        <a:t>AGE</a:t>
                      </a:r>
                    </a:p>
                  </a:txBody>
                  <a:tcPr/>
                </a:tc>
                <a:tc>
                  <a:txBody>
                    <a:bodyPr/>
                    <a:lstStyle/>
                    <a:p>
                      <a:r>
                        <a:rPr lang="fr-FR" dirty="0"/>
                        <a:t>GENDER</a:t>
                      </a:r>
                    </a:p>
                  </a:txBody>
                  <a:tcPr/>
                </a:tc>
                <a:tc>
                  <a:txBody>
                    <a:bodyPr/>
                    <a:lstStyle/>
                    <a:p>
                      <a:r>
                        <a:rPr lang="fr-FR" dirty="0"/>
                        <a:t>SOCIAL BACKGROUND</a:t>
                      </a:r>
                    </a:p>
                  </a:txBody>
                  <a:tcPr/>
                </a:tc>
                <a:tc>
                  <a:txBody>
                    <a:bodyPr/>
                    <a:lstStyle/>
                    <a:p>
                      <a:r>
                        <a:rPr lang="fr-FR" dirty="0"/>
                        <a:t>SOCIO PROFESIONAL CATEGORY</a:t>
                      </a:r>
                    </a:p>
                  </a:txBody>
                  <a:tcPr/>
                </a:tc>
                <a:extLst>
                  <a:ext uri="{0D108BD9-81ED-4DB2-BD59-A6C34878D82A}">
                    <a16:rowId xmlns:a16="http://schemas.microsoft.com/office/drawing/2014/main" val="2273025903"/>
                  </a:ext>
                </a:extLst>
              </a:tr>
              <a:tr h="370840">
                <a:tc>
                  <a:txBody>
                    <a:bodyPr/>
                    <a:lstStyle/>
                    <a:p>
                      <a:r>
                        <a:rPr lang="fr-FR" sz="1800" b="1" i="0" kern="1200" dirty="0">
                          <a:solidFill>
                            <a:schemeClr val="dk1"/>
                          </a:solidFill>
                          <a:effectLst/>
                          <a:latin typeface="+mn-lt"/>
                          <a:ea typeface="+mn-ea"/>
                          <a:cs typeface="+mn-cs"/>
                        </a:rPr>
                        <a:t>0–14 </a:t>
                      </a:r>
                      <a:r>
                        <a:rPr lang="fr-FR" sz="1800" b="1" i="0" kern="1200" dirty="0" err="1">
                          <a:solidFill>
                            <a:schemeClr val="dk1"/>
                          </a:solidFill>
                          <a:effectLst/>
                          <a:latin typeface="+mn-lt"/>
                          <a:ea typeface="+mn-ea"/>
                          <a:cs typeface="+mn-cs"/>
                        </a:rPr>
                        <a:t>years</a:t>
                      </a:r>
                      <a:r>
                        <a:rPr lang="fr-FR" sz="1800" b="1" i="0" kern="1200" dirty="0">
                          <a:solidFill>
                            <a:schemeClr val="dk1"/>
                          </a:solidFill>
                          <a:effectLst/>
                          <a:latin typeface="+mn-lt"/>
                          <a:ea typeface="+mn-ea"/>
                          <a:cs typeface="+mn-cs"/>
                        </a:rPr>
                        <a:t> </a:t>
                      </a:r>
                      <a:r>
                        <a:rPr lang="fr-FR" sz="1800" b="1" i="0" kern="1200" dirty="0" err="1">
                          <a:solidFill>
                            <a:schemeClr val="dk1"/>
                          </a:solidFill>
                          <a:effectLst/>
                          <a:latin typeface="+mn-lt"/>
                          <a:ea typeface="+mn-ea"/>
                          <a:cs typeface="+mn-cs"/>
                        </a:rPr>
                        <a:t>old</a:t>
                      </a:r>
                      <a:r>
                        <a:rPr lang="fr-FR" sz="1800" b="1" i="0" kern="1200" dirty="0">
                          <a:solidFill>
                            <a:schemeClr val="dk1"/>
                          </a:solidFill>
                          <a:effectLst/>
                          <a:latin typeface="+mn-lt"/>
                          <a:ea typeface="+mn-ea"/>
                          <a:cs typeface="+mn-cs"/>
                        </a:rPr>
                        <a:t> </a:t>
                      </a:r>
                      <a:endParaRPr lang="fr-FR" dirty="0"/>
                    </a:p>
                  </a:txBody>
                  <a:tcPr/>
                </a:tc>
                <a:tc>
                  <a:txBody>
                    <a:bodyPr/>
                    <a:lstStyle/>
                    <a:p>
                      <a:r>
                        <a:rPr lang="fr-FR" dirty="0"/>
                        <a:t>FEMALE</a:t>
                      </a:r>
                    </a:p>
                  </a:txBody>
                  <a:tcPr/>
                </a:tc>
                <a:tc>
                  <a:txBody>
                    <a:bodyPr/>
                    <a:lstStyle/>
                    <a:p>
                      <a:r>
                        <a:rPr lang="fr-FR" dirty="0"/>
                        <a:t>Low </a:t>
                      </a:r>
                      <a:r>
                        <a:rPr lang="fr-FR" dirty="0" err="1"/>
                        <a:t>income</a:t>
                      </a:r>
                      <a:endParaRPr lang="fr-FR" dirty="0"/>
                    </a:p>
                  </a:txBody>
                  <a:tcPr/>
                </a:tc>
                <a:tc>
                  <a:txBody>
                    <a:bodyPr/>
                    <a:lstStyle/>
                    <a:p>
                      <a:r>
                        <a:rPr lang="fr-FR" dirty="0"/>
                        <a:t>STUDENT</a:t>
                      </a:r>
                    </a:p>
                  </a:txBody>
                  <a:tcPr/>
                </a:tc>
                <a:extLst>
                  <a:ext uri="{0D108BD9-81ED-4DB2-BD59-A6C34878D82A}">
                    <a16:rowId xmlns:a16="http://schemas.microsoft.com/office/drawing/2014/main" val="1963561257"/>
                  </a:ext>
                </a:extLst>
              </a:tr>
              <a:tr h="370840">
                <a:tc>
                  <a:txBody>
                    <a:bodyPr/>
                    <a:lstStyle/>
                    <a:p>
                      <a:r>
                        <a:rPr lang="fr-FR" sz="1800" b="1" i="0" kern="1200" dirty="0">
                          <a:solidFill>
                            <a:schemeClr val="dk1"/>
                          </a:solidFill>
                          <a:effectLst/>
                          <a:latin typeface="+mn-lt"/>
                          <a:ea typeface="+mn-ea"/>
                          <a:cs typeface="+mn-cs"/>
                        </a:rPr>
                        <a:t>15–47 </a:t>
                      </a:r>
                      <a:r>
                        <a:rPr lang="fr-FR" sz="1800" b="1" i="0" kern="1200" dirty="0" err="1">
                          <a:solidFill>
                            <a:schemeClr val="dk1"/>
                          </a:solidFill>
                          <a:effectLst/>
                          <a:latin typeface="+mn-lt"/>
                          <a:ea typeface="+mn-ea"/>
                          <a:cs typeface="+mn-cs"/>
                        </a:rPr>
                        <a:t>years</a:t>
                      </a:r>
                      <a:r>
                        <a:rPr lang="fr-FR" sz="1800" b="1" i="0" kern="1200" dirty="0">
                          <a:solidFill>
                            <a:schemeClr val="dk1"/>
                          </a:solidFill>
                          <a:effectLst/>
                          <a:latin typeface="+mn-lt"/>
                          <a:ea typeface="+mn-ea"/>
                          <a:cs typeface="+mn-cs"/>
                        </a:rPr>
                        <a:t> </a:t>
                      </a:r>
                      <a:r>
                        <a:rPr lang="fr-FR" sz="1800" b="1" i="0" kern="1200" dirty="0" err="1">
                          <a:solidFill>
                            <a:schemeClr val="dk1"/>
                          </a:solidFill>
                          <a:effectLst/>
                          <a:latin typeface="+mn-lt"/>
                          <a:ea typeface="+mn-ea"/>
                          <a:cs typeface="+mn-cs"/>
                        </a:rPr>
                        <a:t>old</a:t>
                      </a:r>
                      <a:r>
                        <a:rPr lang="fr-FR" sz="1800" b="1" i="0" kern="1200" dirty="0">
                          <a:solidFill>
                            <a:schemeClr val="dk1"/>
                          </a:solidFill>
                          <a:effectLst/>
                          <a:latin typeface="+mn-lt"/>
                          <a:ea typeface="+mn-ea"/>
                          <a:cs typeface="+mn-cs"/>
                        </a:rPr>
                        <a:t>  </a:t>
                      </a:r>
                      <a:endParaRPr lang="fr-FR" dirty="0"/>
                    </a:p>
                  </a:txBody>
                  <a:tcPr/>
                </a:tc>
                <a:tc>
                  <a:txBody>
                    <a:bodyPr/>
                    <a:lstStyle/>
                    <a:p>
                      <a:r>
                        <a:rPr lang="fr-FR" dirty="0"/>
                        <a:t>MALE</a:t>
                      </a:r>
                    </a:p>
                  </a:txBody>
                  <a:tcPr/>
                </a:tc>
                <a:tc>
                  <a:txBody>
                    <a:bodyPr/>
                    <a:lstStyle/>
                    <a:p>
                      <a:r>
                        <a:rPr lang="fr-FR" dirty="0"/>
                        <a:t>Middle </a:t>
                      </a:r>
                      <a:r>
                        <a:rPr lang="fr-FR" dirty="0" err="1"/>
                        <a:t>income</a:t>
                      </a:r>
                      <a:endParaRPr lang="fr-FR" dirty="0"/>
                    </a:p>
                  </a:txBody>
                  <a:tcPr/>
                </a:tc>
                <a:tc>
                  <a:txBody>
                    <a:bodyPr/>
                    <a:lstStyle/>
                    <a:p>
                      <a:r>
                        <a:rPr lang="fr-FR" dirty="0"/>
                        <a:t>WORKER</a:t>
                      </a:r>
                    </a:p>
                  </a:txBody>
                  <a:tcPr/>
                </a:tc>
                <a:extLst>
                  <a:ext uri="{0D108BD9-81ED-4DB2-BD59-A6C34878D82A}">
                    <a16:rowId xmlns:a16="http://schemas.microsoft.com/office/drawing/2014/main" val="3984233700"/>
                  </a:ext>
                </a:extLst>
              </a:tr>
              <a:tr h="370840">
                <a:tc>
                  <a:txBody>
                    <a:bodyPr/>
                    <a:lstStyle/>
                    <a:p>
                      <a:r>
                        <a:rPr lang="fr-FR" sz="1800" b="1" i="0" kern="1200" dirty="0">
                          <a:solidFill>
                            <a:schemeClr val="dk1"/>
                          </a:solidFill>
                          <a:effectLst/>
                          <a:latin typeface="+mn-lt"/>
                          <a:ea typeface="+mn-ea"/>
                          <a:cs typeface="+mn-cs"/>
                        </a:rPr>
                        <a:t>48–63 </a:t>
                      </a:r>
                      <a:r>
                        <a:rPr lang="fr-FR" sz="1800" b="1" i="0" kern="1200" dirty="0" err="1">
                          <a:solidFill>
                            <a:schemeClr val="dk1"/>
                          </a:solidFill>
                          <a:effectLst/>
                          <a:latin typeface="+mn-lt"/>
                          <a:ea typeface="+mn-ea"/>
                          <a:cs typeface="+mn-cs"/>
                        </a:rPr>
                        <a:t>years</a:t>
                      </a:r>
                      <a:r>
                        <a:rPr lang="fr-FR" sz="1800" b="1" i="0" kern="1200" dirty="0">
                          <a:solidFill>
                            <a:schemeClr val="dk1"/>
                          </a:solidFill>
                          <a:effectLst/>
                          <a:latin typeface="+mn-lt"/>
                          <a:ea typeface="+mn-ea"/>
                          <a:cs typeface="+mn-cs"/>
                        </a:rPr>
                        <a:t> </a:t>
                      </a:r>
                      <a:r>
                        <a:rPr lang="fr-FR" sz="1800" b="1" i="0" kern="1200" dirty="0" err="1">
                          <a:solidFill>
                            <a:schemeClr val="dk1"/>
                          </a:solidFill>
                          <a:effectLst/>
                          <a:latin typeface="+mn-lt"/>
                          <a:ea typeface="+mn-ea"/>
                          <a:cs typeface="+mn-cs"/>
                        </a:rPr>
                        <a:t>old</a:t>
                      </a:r>
                      <a:endParaRPr lang="fr-FR" dirty="0"/>
                    </a:p>
                  </a:txBody>
                  <a:tcPr/>
                </a:tc>
                <a:tc>
                  <a:txBody>
                    <a:bodyPr/>
                    <a:lstStyle/>
                    <a:p>
                      <a:r>
                        <a:rPr lang="fr-FR" dirty="0"/>
                        <a:t>NON-DEFINED*</a:t>
                      </a:r>
                    </a:p>
                  </a:txBody>
                  <a:tcPr/>
                </a:tc>
                <a:tc>
                  <a:txBody>
                    <a:bodyPr/>
                    <a:lstStyle/>
                    <a:p>
                      <a:r>
                        <a:rPr lang="fr-FR" dirty="0"/>
                        <a:t>High </a:t>
                      </a:r>
                      <a:r>
                        <a:rPr lang="fr-FR" dirty="0" err="1"/>
                        <a:t>income</a:t>
                      </a:r>
                      <a:endParaRPr lang="fr-FR" dirty="0"/>
                    </a:p>
                  </a:txBody>
                  <a:tcPr/>
                </a:tc>
                <a:tc>
                  <a:txBody>
                    <a:bodyPr/>
                    <a:lstStyle/>
                    <a:p>
                      <a:r>
                        <a:rPr lang="fr-FR" dirty="0"/>
                        <a:t>RETIRED</a:t>
                      </a:r>
                    </a:p>
                  </a:txBody>
                  <a:tcPr/>
                </a:tc>
                <a:extLst>
                  <a:ext uri="{0D108BD9-81ED-4DB2-BD59-A6C34878D82A}">
                    <a16:rowId xmlns:a16="http://schemas.microsoft.com/office/drawing/2014/main" val="3994336181"/>
                  </a:ext>
                </a:extLst>
              </a:tr>
              <a:tr h="370840">
                <a:tc>
                  <a:txBody>
                    <a:bodyPr/>
                    <a:lstStyle/>
                    <a:p>
                      <a:r>
                        <a:rPr lang="fr-FR" sz="1800" b="1" i="0" kern="1200" dirty="0">
                          <a:solidFill>
                            <a:schemeClr val="dk1"/>
                          </a:solidFill>
                          <a:effectLst/>
                          <a:latin typeface="+mn-lt"/>
                          <a:ea typeface="+mn-ea"/>
                          <a:cs typeface="+mn-cs"/>
                        </a:rPr>
                        <a:t>≥ 64 </a:t>
                      </a:r>
                      <a:r>
                        <a:rPr lang="fr-FR" sz="1800" b="1" i="0" kern="1200" dirty="0" err="1">
                          <a:solidFill>
                            <a:schemeClr val="dk1"/>
                          </a:solidFill>
                          <a:effectLst/>
                          <a:latin typeface="+mn-lt"/>
                          <a:ea typeface="+mn-ea"/>
                          <a:cs typeface="+mn-cs"/>
                        </a:rPr>
                        <a:t>years</a:t>
                      </a:r>
                      <a:r>
                        <a:rPr lang="fr-FR" sz="1800" b="1" i="0" kern="1200" dirty="0">
                          <a:solidFill>
                            <a:schemeClr val="dk1"/>
                          </a:solidFill>
                          <a:effectLst/>
                          <a:latin typeface="+mn-lt"/>
                          <a:ea typeface="+mn-ea"/>
                          <a:cs typeface="+mn-cs"/>
                        </a:rPr>
                        <a:t> </a:t>
                      </a:r>
                      <a:r>
                        <a:rPr lang="fr-FR" sz="1800" b="1" i="0" kern="1200" dirty="0" err="1">
                          <a:solidFill>
                            <a:schemeClr val="dk1"/>
                          </a:solidFill>
                          <a:effectLst/>
                          <a:latin typeface="+mn-lt"/>
                          <a:ea typeface="+mn-ea"/>
                          <a:cs typeface="+mn-cs"/>
                        </a:rPr>
                        <a:t>old</a:t>
                      </a:r>
                      <a:endParaRPr lang="fr-FR" dirty="0"/>
                    </a:p>
                  </a:txBody>
                  <a:tcPr/>
                </a:tc>
                <a:tc>
                  <a:txBody>
                    <a:bodyPr/>
                    <a:lstStyle/>
                    <a:p>
                      <a:r>
                        <a:rPr lang="fr-FR" dirty="0"/>
                        <a:t>*</a:t>
                      </a:r>
                      <a:r>
                        <a:rPr lang="fr-FR" dirty="0" err="1"/>
                        <a:t>it’s</a:t>
                      </a:r>
                      <a:r>
                        <a:rPr lang="fr-FR" dirty="0"/>
                        <a:t> important to have </a:t>
                      </a:r>
                      <a:r>
                        <a:rPr lang="fr-FR" dirty="0" err="1"/>
                        <a:t>opened</a:t>
                      </a:r>
                      <a:r>
                        <a:rPr lang="fr-FR" dirty="0"/>
                        <a:t> </a:t>
                      </a:r>
                      <a:r>
                        <a:rPr lang="fr-FR" dirty="0" err="1"/>
                        <a:t>categories</a:t>
                      </a:r>
                      <a:r>
                        <a:rPr lang="fr-FR" dirty="0"/>
                        <a:t> </a:t>
                      </a:r>
                      <a:r>
                        <a:rPr lang="fr-FR" dirty="0" err="1"/>
                        <a:t>depending</a:t>
                      </a:r>
                      <a:r>
                        <a:rPr lang="fr-FR" dirty="0"/>
                        <a:t> on the topic</a:t>
                      </a:r>
                    </a:p>
                  </a:txBody>
                  <a:tcPr/>
                </a:tc>
                <a:tc>
                  <a:txBody>
                    <a:bodyPr/>
                    <a:lstStyle/>
                    <a:p>
                      <a:r>
                        <a:rPr lang="fr-FR" dirty="0"/>
                        <a:t>*People can self-</a:t>
                      </a:r>
                      <a:r>
                        <a:rPr lang="fr-FR" dirty="0" err="1"/>
                        <a:t>assess</a:t>
                      </a:r>
                      <a:r>
                        <a:rPr lang="fr-FR" dirty="0"/>
                        <a:t> or </a:t>
                      </a:r>
                      <a:r>
                        <a:rPr lang="fr-FR" dirty="0" err="1"/>
                        <a:t>you</a:t>
                      </a:r>
                      <a:r>
                        <a:rPr lang="fr-FR" dirty="0"/>
                        <a:t> can fix </a:t>
                      </a:r>
                      <a:r>
                        <a:rPr lang="fr-FR" dirty="0" err="1"/>
                        <a:t>some</a:t>
                      </a:r>
                      <a:r>
                        <a:rPr lang="fr-FR" dirty="0"/>
                        <a:t> </a:t>
                      </a:r>
                      <a:r>
                        <a:rPr lang="fr-FR" dirty="0" err="1"/>
                        <a:t>income</a:t>
                      </a:r>
                      <a:r>
                        <a:rPr lang="fr-FR" dirty="0"/>
                        <a:t> </a:t>
                      </a:r>
                      <a:r>
                        <a:rPr lang="fr-FR" dirty="0" err="1"/>
                        <a:t>criterias</a:t>
                      </a:r>
                      <a:endParaRPr lang="fr-FR" dirty="0"/>
                    </a:p>
                  </a:txBody>
                  <a:tcPr/>
                </a:tc>
                <a:tc>
                  <a:txBody>
                    <a:bodyPr/>
                    <a:lstStyle/>
                    <a:p>
                      <a:r>
                        <a:rPr lang="fr-FR" dirty="0"/>
                        <a:t>UNEMPLOYED</a:t>
                      </a:r>
                    </a:p>
                  </a:txBody>
                  <a:tcPr/>
                </a:tc>
                <a:extLst>
                  <a:ext uri="{0D108BD9-81ED-4DB2-BD59-A6C34878D82A}">
                    <a16:rowId xmlns:a16="http://schemas.microsoft.com/office/drawing/2014/main" val="1830288657"/>
                  </a:ext>
                </a:extLst>
              </a:tr>
            </a:tbl>
          </a:graphicData>
        </a:graphic>
      </p:graphicFrame>
    </p:spTree>
    <p:extLst>
      <p:ext uri="{BB962C8B-B14F-4D97-AF65-F5344CB8AC3E}">
        <p14:creationId xmlns:p14="http://schemas.microsoft.com/office/powerpoint/2010/main" val="3325946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648139"/>
            <a:ext cx="10595237" cy="3849918"/>
          </a:xfrm>
        </p:spPr>
        <p:txBody>
          <a:bodyPr/>
          <a:lstStyle/>
          <a:p>
            <a:r>
              <a:rPr lang="en-US" sz="2000" dirty="0">
                <a:solidFill>
                  <a:schemeClr val="tx1"/>
                </a:solidFill>
              </a:rPr>
              <a:t>Ideas of typical questions for an interview</a:t>
            </a: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06833" y="560551"/>
            <a:ext cx="10595237" cy="803654"/>
          </a:xfrm>
        </p:spPr>
        <p:txBody>
          <a:bodyPr/>
          <a:lstStyle/>
          <a:p>
            <a:r>
              <a:rPr lang="hr-BA" sz="3200" b="1" dirty="0">
                <a:solidFill>
                  <a:schemeClr val="tx1"/>
                </a:solidFill>
                <a:latin typeface="Calibri" panose="020F0502020204030204" pitchFamily="34" charset="0"/>
                <a:ea typeface="Lato" charset="0"/>
                <a:cs typeface="Calibri" panose="020F0502020204030204" pitchFamily="34" charset="0"/>
              </a:rPr>
              <a:t>CHALLENGE#3</a:t>
            </a:r>
            <a:r>
              <a:rPr lang="hr-BA" sz="3200" dirty="0">
                <a:solidFill>
                  <a:schemeClr val="tx1"/>
                </a:solidFill>
                <a:latin typeface="Calibri" panose="020F0502020204030204" pitchFamily="34" charset="0"/>
                <a:ea typeface="Lato" charset="0"/>
                <a:cs typeface="Calibri" panose="020F0502020204030204" pitchFamily="34" charset="0"/>
              </a:rPr>
              <a:t>:Prepare an interview of 8 questions </a:t>
            </a:r>
            <a:r>
              <a:rPr kumimoji="0" lang="hr-BA" sz="3200" b="0" i="0" u="none" strike="noStrike" kern="1200" cap="none" spc="0" normalizeH="0" baseline="0" noProof="0" dirty="0">
                <a:ln>
                  <a:noFill/>
                </a:ln>
                <a:solidFill>
                  <a:schemeClr val="tx1"/>
                </a:solidFill>
                <a:effectLst/>
                <a:uLnTx/>
                <a:uFillTx/>
                <a:latin typeface="Calibri" panose="020F0502020204030204" pitchFamily="34" charset="0"/>
                <a:ea typeface="Lato" charset="0"/>
                <a:cs typeface="Calibri" panose="020F0502020204030204" pitchFamily="34" charset="0"/>
              </a:rPr>
              <a:t>on their habits and feelings.</a:t>
            </a:r>
          </a:p>
          <a:p>
            <a:endPar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Lato" charset="0"/>
              <a:cs typeface="Calibri" panose="020F0502020204030204" pitchFamily="34" charset="0"/>
            </a:endParaRPr>
          </a:p>
        </p:txBody>
      </p:sp>
      <p:graphicFrame>
        <p:nvGraphicFramePr>
          <p:cNvPr id="2" name="Tableau 2">
            <a:extLst>
              <a:ext uri="{FF2B5EF4-FFF2-40B4-BE49-F238E27FC236}">
                <a16:creationId xmlns:a16="http://schemas.microsoft.com/office/drawing/2014/main" id="{639E7F20-D85D-1246-3B14-5AFB86B5D1C2}"/>
              </a:ext>
            </a:extLst>
          </p:cNvPr>
          <p:cNvGraphicFramePr>
            <a:graphicFrameLocks noGrp="1"/>
          </p:cNvGraphicFramePr>
          <p:nvPr>
            <p:extLst>
              <p:ext uri="{D42A27DB-BD31-4B8C-83A1-F6EECF244321}">
                <p14:modId xmlns:p14="http://schemas.microsoft.com/office/powerpoint/2010/main" val="2344500533"/>
              </p:ext>
            </p:extLst>
          </p:nvPr>
        </p:nvGraphicFramePr>
        <p:xfrm>
          <a:off x="1581426" y="2126158"/>
          <a:ext cx="8781774" cy="3535680"/>
        </p:xfrm>
        <a:graphic>
          <a:graphicData uri="http://schemas.openxmlformats.org/drawingml/2006/table">
            <a:tbl>
              <a:tblPr firstRow="1" bandRow="1">
                <a:tableStyleId>{5C22544A-7EE6-4342-B048-85BDC9FD1C3A}</a:tableStyleId>
              </a:tblPr>
              <a:tblGrid>
                <a:gridCol w="2658396">
                  <a:extLst>
                    <a:ext uri="{9D8B030D-6E8A-4147-A177-3AD203B41FA5}">
                      <a16:colId xmlns:a16="http://schemas.microsoft.com/office/drawing/2014/main" val="838320784"/>
                    </a:ext>
                  </a:extLst>
                </a:gridCol>
                <a:gridCol w="3196120">
                  <a:extLst>
                    <a:ext uri="{9D8B030D-6E8A-4147-A177-3AD203B41FA5}">
                      <a16:colId xmlns:a16="http://schemas.microsoft.com/office/drawing/2014/main" val="3843028953"/>
                    </a:ext>
                  </a:extLst>
                </a:gridCol>
                <a:gridCol w="2927258">
                  <a:extLst>
                    <a:ext uri="{9D8B030D-6E8A-4147-A177-3AD203B41FA5}">
                      <a16:colId xmlns:a16="http://schemas.microsoft.com/office/drawing/2014/main" val="331857686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HABITS</a:t>
                      </a:r>
                    </a:p>
                    <a:p>
                      <a:endParaRPr lang="fr-FR" dirty="0"/>
                    </a:p>
                  </a:txBody>
                  <a:tcPr/>
                </a:tc>
                <a:tc>
                  <a:txBody>
                    <a:bodyPr/>
                    <a:lstStyle/>
                    <a:p>
                      <a:r>
                        <a:rPr lang="fr-FR" dirty="0"/>
                        <a:t>FEELINGS</a:t>
                      </a:r>
                    </a:p>
                  </a:txBody>
                  <a:tcPr/>
                </a:tc>
                <a:tc>
                  <a:txBody>
                    <a:bodyPr/>
                    <a:lstStyle/>
                    <a:p>
                      <a:r>
                        <a:rPr lang="fr-FR" dirty="0"/>
                        <a:t>FUTURE</a:t>
                      </a:r>
                    </a:p>
                  </a:txBody>
                  <a:tcPr/>
                </a:tc>
                <a:extLst>
                  <a:ext uri="{0D108BD9-81ED-4DB2-BD59-A6C34878D82A}">
                    <a16:rowId xmlns:a16="http://schemas.microsoft.com/office/drawing/2014/main" val="4275236519"/>
                  </a:ext>
                </a:extLst>
              </a:tr>
              <a:tr h="370840">
                <a:tc>
                  <a:txBody>
                    <a:bodyPr/>
                    <a:lstStyle/>
                    <a:p>
                      <a:r>
                        <a:rPr lang="fr-FR" sz="1600" dirty="0"/>
                        <a:t>1. </a:t>
                      </a:r>
                      <a:r>
                        <a:rPr lang="fr-FR" sz="1600" dirty="0" err="1"/>
                        <a:t>With</a:t>
                      </a:r>
                      <a:r>
                        <a:rPr lang="fr-FR" sz="1600" dirty="0"/>
                        <a:t> </a:t>
                      </a:r>
                      <a:r>
                        <a:rPr lang="fr-FR" sz="1600" dirty="0" err="1"/>
                        <a:t>who</a:t>
                      </a:r>
                      <a:endParaRPr lang="fr-FR" sz="1600" dirty="0"/>
                    </a:p>
                  </a:txBody>
                  <a:tcPr/>
                </a:tc>
                <a:tc>
                  <a:txBody>
                    <a:bodyPr/>
                    <a:lstStyle/>
                    <a:p>
                      <a:r>
                        <a:rPr lang="fr-FR" sz="1600" dirty="0"/>
                        <a:t>1. </a:t>
                      </a:r>
                      <a:r>
                        <a:rPr lang="fr-FR" sz="1600" dirty="0" err="1"/>
                        <a:t>What</a:t>
                      </a:r>
                      <a:r>
                        <a:rPr lang="fr-FR" sz="1600" dirty="0"/>
                        <a:t> do </a:t>
                      </a:r>
                      <a:r>
                        <a:rPr lang="fr-FR" sz="1600" dirty="0" err="1"/>
                        <a:t>you</a:t>
                      </a:r>
                      <a:r>
                        <a:rPr lang="fr-FR" sz="1600" dirty="0"/>
                        <a:t> </a:t>
                      </a:r>
                      <a:r>
                        <a:rPr lang="fr-FR" sz="1600" dirty="0" err="1"/>
                        <a:t>think</a:t>
                      </a:r>
                      <a:r>
                        <a:rPr lang="fr-FR" sz="1600" dirty="0"/>
                        <a:t> of </a:t>
                      </a:r>
                      <a:r>
                        <a:rPr lang="fr-FR" sz="1600" dirty="0" err="1"/>
                        <a:t>xxxxx</a:t>
                      </a:r>
                      <a:endParaRPr lang="fr-FR" sz="1600" dirty="0"/>
                    </a:p>
                  </a:txBody>
                  <a:tcPr/>
                </a:tc>
                <a:tc>
                  <a:txBody>
                    <a:bodyPr/>
                    <a:lstStyle/>
                    <a:p>
                      <a:r>
                        <a:rPr lang="fr-FR" sz="1600" dirty="0"/>
                        <a:t>1. How do </a:t>
                      </a:r>
                      <a:r>
                        <a:rPr lang="fr-FR" sz="1600" dirty="0" err="1"/>
                        <a:t>you</a:t>
                      </a:r>
                      <a:r>
                        <a:rPr lang="fr-FR" sz="1600" dirty="0"/>
                        <a:t> </a:t>
                      </a:r>
                      <a:r>
                        <a:rPr lang="fr-FR" sz="1600" dirty="0" err="1"/>
                        <a:t>think</a:t>
                      </a:r>
                      <a:r>
                        <a:rPr lang="fr-FR" sz="1600" dirty="0"/>
                        <a:t> </a:t>
                      </a:r>
                      <a:r>
                        <a:rPr lang="fr-FR" sz="1600" dirty="0" err="1"/>
                        <a:t>this</a:t>
                      </a:r>
                      <a:r>
                        <a:rPr lang="fr-FR" sz="1600" dirty="0"/>
                        <a:t> </a:t>
                      </a:r>
                      <a:r>
                        <a:rPr lang="fr-FR" sz="1600" dirty="0" err="1"/>
                        <a:t>will</a:t>
                      </a:r>
                      <a:r>
                        <a:rPr lang="fr-FR" sz="1600" dirty="0"/>
                        <a:t> </a:t>
                      </a:r>
                      <a:r>
                        <a:rPr lang="fr-FR" sz="1600" dirty="0" err="1"/>
                        <a:t>evolve</a:t>
                      </a:r>
                      <a:r>
                        <a:rPr lang="fr-FR" sz="1600" dirty="0"/>
                        <a:t> ?</a:t>
                      </a:r>
                    </a:p>
                  </a:txBody>
                  <a:tcPr/>
                </a:tc>
                <a:extLst>
                  <a:ext uri="{0D108BD9-81ED-4DB2-BD59-A6C34878D82A}">
                    <a16:rowId xmlns:a16="http://schemas.microsoft.com/office/drawing/2014/main" val="2939225439"/>
                  </a:ext>
                </a:extLst>
              </a:tr>
              <a:tr h="370840">
                <a:tc>
                  <a:txBody>
                    <a:bodyPr/>
                    <a:lstStyle/>
                    <a:p>
                      <a:r>
                        <a:rPr lang="fr-FR" sz="1600" dirty="0"/>
                        <a:t>2. </a:t>
                      </a:r>
                      <a:r>
                        <a:rPr lang="fr-FR" sz="1600" dirty="0" err="1"/>
                        <a:t>When</a:t>
                      </a:r>
                      <a:endParaRPr lang="fr-FR" sz="1600" dirty="0"/>
                    </a:p>
                  </a:txBody>
                  <a:tcPr/>
                </a:tc>
                <a:tc>
                  <a:txBody>
                    <a:bodyPr/>
                    <a:lstStyle/>
                    <a:p>
                      <a:r>
                        <a:rPr lang="fr-FR" sz="1600" dirty="0"/>
                        <a:t>2. </a:t>
                      </a:r>
                      <a:r>
                        <a:rPr lang="fr-FR" sz="1600" dirty="0" err="1"/>
                        <a:t>What</a:t>
                      </a:r>
                      <a:r>
                        <a:rPr lang="fr-FR" sz="1600" dirty="0"/>
                        <a:t> </a:t>
                      </a:r>
                      <a:r>
                        <a:rPr lang="fr-FR" sz="1600" dirty="0" err="1"/>
                        <a:t>word</a:t>
                      </a:r>
                      <a:r>
                        <a:rPr lang="fr-FR" sz="1600" dirty="0"/>
                        <a:t> </a:t>
                      </a:r>
                      <a:r>
                        <a:rPr lang="fr-FR" sz="1600" dirty="0" err="1"/>
                        <a:t>would</a:t>
                      </a:r>
                      <a:r>
                        <a:rPr lang="fr-FR" sz="1600" dirty="0"/>
                        <a:t> </a:t>
                      </a:r>
                      <a:r>
                        <a:rPr lang="fr-FR" sz="1600" dirty="0" err="1"/>
                        <a:t>you</a:t>
                      </a:r>
                      <a:r>
                        <a:rPr lang="fr-FR" sz="1600" dirty="0"/>
                        <a:t> use to </a:t>
                      </a:r>
                      <a:r>
                        <a:rPr lang="fr-FR" sz="1600" dirty="0" err="1"/>
                        <a:t>describe</a:t>
                      </a:r>
                      <a:r>
                        <a:rPr lang="fr-FR" sz="1600" dirty="0"/>
                        <a:t> the feeling ?</a:t>
                      </a:r>
                    </a:p>
                  </a:txBody>
                  <a:tcPr/>
                </a:tc>
                <a:tc>
                  <a:txBody>
                    <a:bodyPr/>
                    <a:lstStyle/>
                    <a:p>
                      <a:r>
                        <a:rPr lang="fr-FR" sz="1600" dirty="0"/>
                        <a:t>2. </a:t>
                      </a:r>
                      <a:r>
                        <a:rPr lang="fr-FR" sz="1600" dirty="0" err="1"/>
                        <a:t>Would</a:t>
                      </a:r>
                      <a:r>
                        <a:rPr lang="fr-FR" sz="1600" dirty="0"/>
                        <a:t> </a:t>
                      </a:r>
                      <a:r>
                        <a:rPr lang="fr-FR" sz="1600" dirty="0" err="1"/>
                        <a:t>you</a:t>
                      </a:r>
                      <a:r>
                        <a:rPr lang="fr-FR" sz="1600" dirty="0"/>
                        <a:t> like </a:t>
                      </a:r>
                      <a:r>
                        <a:rPr lang="fr-FR" sz="1600" dirty="0" err="1"/>
                        <a:t>this</a:t>
                      </a:r>
                      <a:r>
                        <a:rPr lang="fr-FR" sz="1600" dirty="0"/>
                        <a:t> to change in the future ?</a:t>
                      </a:r>
                    </a:p>
                  </a:txBody>
                  <a:tcPr/>
                </a:tc>
                <a:extLst>
                  <a:ext uri="{0D108BD9-81ED-4DB2-BD59-A6C34878D82A}">
                    <a16:rowId xmlns:a16="http://schemas.microsoft.com/office/drawing/2014/main" val="2670194792"/>
                  </a:ext>
                </a:extLst>
              </a:tr>
              <a:tr h="370840">
                <a:tc>
                  <a:txBody>
                    <a:bodyPr/>
                    <a:lstStyle/>
                    <a:p>
                      <a:r>
                        <a:rPr lang="fr-FR" sz="1600" dirty="0"/>
                        <a:t>3. </a:t>
                      </a:r>
                      <a:r>
                        <a:rPr lang="fr-FR" sz="1600" dirty="0" err="1"/>
                        <a:t>What</a:t>
                      </a:r>
                      <a:r>
                        <a:rPr lang="fr-FR" sz="1600" dirty="0"/>
                        <a:t> action ….</a:t>
                      </a:r>
                    </a:p>
                  </a:txBody>
                  <a:tcPr/>
                </a:tc>
                <a:tc>
                  <a:txBody>
                    <a:bodyPr/>
                    <a:lstStyle/>
                    <a:p>
                      <a:r>
                        <a:rPr lang="fr-FR" sz="1600" dirty="0"/>
                        <a:t>3.</a:t>
                      </a:r>
                      <a:r>
                        <a:rPr lang="fr-FR" sz="1600" b="0" i="0" kern="1200" dirty="0">
                          <a:solidFill>
                            <a:schemeClr val="dk1"/>
                          </a:solidFill>
                          <a:effectLst/>
                          <a:latin typeface="+mn-lt"/>
                          <a:ea typeface="+mn-ea"/>
                          <a:cs typeface="+mn-cs"/>
                        </a:rPr>
                        <a:t>What </a:t>
                      </a:r>
                      <a:r>
                        <a:rPr lang="fr-FR" sz="1600" b="0" i="0" kern="1200" dirty="0" err="1">
                          <a:solidFill>
                            <a:schemeClr val="dk1"/>
                          </a:solidFill>
                          <a:effectLst/>
                          <a:latin typeface="+mn-lt"/>
                          <a:ea typeface="+mn-ea"/>
                          <a:cs typeface="+mn-cs"/>
                        </a:rPr>
                        <a:t>worries</a:t>
                      </a:r>
                      <a:r>
                        <a:rPr lang="fr-FR" sz="1600" b="0" i="0" kern="1200" dirty="0">
                          <a:solidFill>
                            <a:schemeClr val="dk1"/>
                          </a:solidFill>
                          <a:effectLst/>
                          <a:latin typeface="+mn-lt"/>
                          <a:ea typeface="+mn-ea"/>
                          <a:cs typeface="+mn-cs"/>
                        </a:rPr>
                        <a:t> </a:t>
                      </a:r>
                      <a:r>
                        <a:rPr lang="fr-FR" sz="1600" b="0" i="0" kern="1200" dirty="0" err="1">
                          <a:solidFill>
                            <a:schemeClr val="dk1"/>
                          </a:solidFill>
                          <a:effectLst/>
                          <a:latin typeface="+mn-lt"/>
                          <a:ea typeface="+mn-ea"/>
                          <a:cs typeface="+mn-cs"/>
                        </a:rPr>
                        <a:t>you</a:t>
                      </a:r>
                      <a:r>
                        <a:rPr lang="fr-FR" sz="1600" b="0" i="0" kern="1200" dirty="0">
                          <a:solidFill>
                            <a:schemeClr val="dk1"/>
                          </a:solidFill>
                          <a:effectLst/>
                          <a:latin typeface="+mn-lt"/>
                          <a:ea typeface="+mn-ea"/>
                          <a:cs typeface="+mn-cs"/>
                        </a:rPr>
                        <a:t> ?</a:t>
                      </a:r>
                      <a:endParaRPr lang="fr-FR" sz="1600" dirty="0"/>
                    </a:p>
                  </a:txBody>
                  <a:tcPr/>
                </a:tc>
                <a:tc>
                  <a:txBody>
                    <a:bodyPr/>
                    <a:lstStyle/>
                    <a:p>
                      <a:r>
                        <a:rPr lang="fr-FR" sz="1600" dirty="0"/>
                        <a:t>3. </a:t>
                      </a:r>
                      <a:r>
                        <a:rPr lang="fr-FR" sz="1600" dirty="0" err="1"/>
                        <a:t>What</a:t>
                      </a:r>
                      <a:r>
                        <a:rPr lang="fr-FR" sz="1600" dirty="0"/>
                        <a:t> </a:t>
                      </a:r>
                      <a:r>
                        <a:rPr lang="fr-FR" sz="1600" dirty="0" err="1"/>
                        <a:t>could</a:t>
                      </a:r>
                      <a:r>
                        <a:rPr lang="fr-FR" sz="1600" dirty="0"/>
                        <a:t> </a:t>
                      </a:r>
                      <a:r>
                        <a:rPr lang="fr-FR" sz="1600" dirty="0" err="1"/>
                        <a:t>we</a:t>
                      </a:r>
                      <a:r>
                        <a:rPr lang="fr-FR" sz="1600" dirty="0"/>
                        <a:t> do to have a new situation?</a:t>
                      </a:r>
                    </a:p>
                  </a:txBody>
                  <a:tcPr/>
                </a:tc>
                <a:extLst>
                  <a:ext uri="{0D108BD9-81ED-4DB2-BD59-A6C34878D82A}">
                    <a16:rowId xmlns:a16="http://schemas.microsoft.com/office/drawing/2014/main" val="3939554278"/>
                  </a:ext>
                </a:extLst>
              </a:tr>
              <a:tr h="370840">
                <a:tc>
                  <a:txBody>
                    <a:bodyPr/>
                    <a:lstStyle/>
                    <a:p>
                      <a:r>
                        <a:rPr lang="fr-FR" sz="1600" dirty="0"/>
                        <a:t>4. </a:t>
                      </a:r>
                      <a:r>
                        <a:rPr lang="fr-FR" sz="1600" dirty="0" err="1"/>
                        <a:t>Where</a:t>
                      </a:r>
                      <a:endParaRPr lang="fr-FR" sz="1600" dirty="0"/>
                    </a:p>
                    <a:p>
                      <a:endParaRPr lang="fr-FR" sz="1600" dirty="0"/>
                    </a:p>
                  </a:txBody>
                  <a:tcPr/>
                </a:tc>
                <a:tc>
                  <a:txBody>
                    <a:bodyPr/>
                    <a:lstStyle/>
                    <a:p>
                      <a:r>
                        <a:rPr lang="fr-FR" sz="1600" dirty="0"/>
                        <a:t>4.</a:t>
                      </a:r>
                      <a:r>
                        <a:rPr lang="fr-FR" sz="1600" b="0" i="0" kern="1200" dirty="0">
                          <a:solidFill>
                            <a:schemeClr val="dk1"/>
                          </a:solidFill>
                          <a:effectLst/>
                          <a:latin typeface="+mn-lt"/>
                          <a:ea typeface="+mn-ea"/>
                          <a:cs typeface="+mn-cs"/>
                        </a:rPr>
                        <a:t> </a:t>
                      </a:r>
                      <a:r>
                        <a:rPr lang="fr-FR" sz="1600" b="0" i="0" kern="1200" dirty="0" err="1">
                          <a:solidFill>
                            <a:schemeClr val="dk1"/>
                          </a:solidFill>
                          <a:effectLst/>
                          <a:latin typeface="+mn-lt"/>
                          <a:ea typeface="+mn-ea"/>
                          <a:cs typeface="+mn-cs"/>
                        </a:rPr>
                        <a:t>What</a:t>
                      </a:r>
                      <a:r>
                        <a:rPr lang="fr-FR" sz="1600" b="0" i="0" kern="1200" dirty="0">
                          <a:solidFill>
                            <a:schemeClr val="dk1"/>
                          </a:solidFill>
                          <a:effectLst/>
                          <a:latin typeface="+mn-lt"/>
                          <a:ea typeface="+mn-ea"/>
                          <a:cs typeface="+mn-cs"/>
                        </a:rPr>
                        <a:t> </a:t>
                      </a:r>
                      <a:r>
                        <a:rPr lang="fr-FR" sz="1600" b="0" i="0" kern="1200" dirty="0" err="1">
                          <a:solidFill>
                            <a:schemeClr val="dk1"/>
                          </a:solidFill>
                          <a:effectLst/>
                          <a:latin typeface="+mn-lt"/>
                          <a:ea typeface="+mn-ea"/>
                          <a:cs typeface="+mn-cs"/>
                        </a:rPr>
                        <a:t>is</a:t>
                      </a:r>
                      <a:r>
                        <a:rPr lang="fr-FR" sz="1600" b="0" i="0" kern="1200" dirty="0">
                          <a:solidFill>
                            <a:schemeClr val="dk1"/>
                          </a:solidFill>
                          <a:effectLst/>
                          <a:latin typeface="+mn-lt"/>
                          <a:ea typeface="+mn-ea"/>
                          <a:cs typeface="+mn-cs"/>
                        </a:rPr>
                        <a:t> </a:t>
                      </a:r>
                      <a:r>
                        <a:rPr lang="fr-FR" sz="1600" b="0" i="0" kern="1200" dirty="0" err="1">
                          <a:solidFill>
                            <a:schemeClr val="dk1"/>
                          </a:solidFill>
                          <a:effectLst/>
                          <a:latin typeface="+mn-lt"/>
                          <a:ea typeface="+mn-ea"/>
                          <a:cs typeface="+mn-cs"/>
                        </a:rPr>
                        <a:t>exciting</a:t>
                      </a:r>
                      <a:r>
                        <a:rPr lang="fr-FR" sz="1600" b="0" i="0" kern="1200" dirty="0">
                          <a:solidFill>
                            <a:schemeClr val="dk1"/>
                          </a:solidFill>
                          <a:effectLst/>
                          <a:latin typeface="+mn-lt"/>
                          <a:ea typeface="+mn-ea"/>
                          <a:cs typeface="+mn-cs"/>
                        </a:rPr>
                        <a:t> for </a:t>
                      </a:r>
                      <a:r>
                        <a:rPr lang="fr-FR" sz="1600" b="0" i="0" kern="1200" dirty="0" err="1">
                          <a:solidFill>
                            <a:schemeClr val="dk1"/>
                          </a:solidFill>
                          <a:effectLst/>
                          <a:latin typeface="+mn-lt"/>
                          <a:ea typeface="+mn-ea"/>
                          <a:cs typeface="+mn-cs"/>
                        </a:rPr>
                        <a:t>you</a:t>
                      </a:r>
                      <a:r>
                        <a:rPr lang="fr-FR" sz="1600" b="0" i="0" kern="1200" dirty="0">
                          <a:solidFill>
                            <a:schemeClr val="dk1"/>
                          </a:solidFill>
                          <a:effectLst/>
                          <a:latin typeface="+mn-lt"/>
                          <a:ea typeface="+mn-ea"/>
                          <a:cs typeface="+mn-cs"/>
                        </a:rPr>
                        <a:t> about </a:t>
                      </a:r>
                      <a:r>
                        <a:rPr lang="fr-FR" sz="1600" b="0" i="0" kern="1200" dirty="0" err="1">
                          <a:solidFill>
                            <a:schemeClr val="dk1"/>
                          </a:solidFill>
                          <a:effectLst/>
                          <a:latin typeface="+mn-lt"/>
                          <a:ea typeface="+mn-ea"/>
                          <a:cs typeface="+mn-cs"/>
                        </a:rPr>
                        <a:t>xxxx</a:t>
                      </a:r>
                      <a:r>
                        <a:rPr lang="fr-FR" sz="1600" b="0" i="0" kern="1200" dirty="0">
                          <a:solidFill>
                            <a:schemeClr val="dk1"/>
                          </a:solidFill>
                          <a:effectLst/>
                          <a:latin typeface="+mn-lt"/>
                          <a:ea typeface="+mn-ea"/>
                          <a:cs typeface="+mn-cs"/>
                        </a:rPr>
                        <a:t>?</a:t>
                      </a:r>
                      <a:endParaRPr lang="fr-FR" sz="1600" dirty="0"/>
                    </a:p>
                  </a:txBody>
                  <a:tcPr/>
                </a:tc>
                <a:tc>
                  <a:txBody>
                    <a:bodyPr/>
                    <a:lstStyle/>
                    <a:p>
                      <a:r>
                        <a:rPr lang="fr-FR" sz="1600" dirty="0"/>
                        <a:t>4. </a:t>
                      </a:r>
                      <a:r>
                        <a:rPr lang="fr-FR" sz="1600" dirty="0" err="1"/>
                        <a:t>Would</a:t>
                      </a:r>
                      <a:r>
                        <a:rPr lang="fr-FR" sz="1600" dirty="0"/>
                        <a:t> </a:t>
                      </a:r>
                      <a:r>
                        <a:rPr lang="fr-FR" sz="1600" dirty="0" err="1"/>
                        <a:t>you</a:t>
                      </a:r>
                      <a:r>
                        <a:rPr lang="fr-FR" sz="1600" dirty="0"/>
                        <a:t> </a:t>
                      </a:r>
                      <a:r>
                        <a:rPr lang="fr-FR" sz="1600" dirty="0" err="1"/>
                        <a:t>be</a:t>
                      </a:r>
                      <a:r>
                        <a:rPr lang="fr-FR" sz="1600" dirty="0"/>
                        <a:t> </a:t>
                      </a:r>
                      <a:r>
                        <a:rPr lang="fr-FR" sz="1600" dirty="0" err="1"/>
                        <a:t>willing</a:t>
                      </a:r>
                      <a:r>
                        <a:rPr lang="fr-FR" sz="1600" dirty="0"/>
                        <a:t> to </a:t>
                      </a:r>
                      <a:r>
                        <a:rPr lang="fr-FR" sz="1600" dirty="0" err="1"/>
                        <a:t>be</a:t>
                      </a:r>
                      <a:r>
                        <a:rPr lang="fr-FR" sz="1600" dirty="0"/>
                        <a:t> a change-maker?</a:t>
                      </a:r>
                    </a:p>
                  </a:txBody>
                  <a:tcPr/>
                </a:tc>
                <a:extLst>
                  <a:ext uri="{0D108BD9-81ED-4DB2-BD59-A6C34878D82A}">
                    <a16:rowId xmlns:a16="http://schemas.microsoft.com/office/drawing/2014/main" val="872631550"/>
                  </a:ext>
                </a:extLst>
              </a:tr>
              <a:tr h="370840">
                <a:tc>
                  <a:txBody>
                    <a:bodyPr/>
                    <a:lstStyle/>
                    <a:p>
                      <a:r>
                        <a:rPr lang="fr-FR" sz="1600" dirty="0"/>
                        <a:t>5. </a:t>
                      </a:r>
                      <a:r>
                        <a:rPr lang="fr-FR" sz="1600" dirty="0" err="1"/>
                        <a:t>Why</a:t>
                      </a:r>
                      <a:r>
                        <a:rPr lang="fr-FR" sz="1600" dirty="0"/>
                        <a:t> do </a:t>
                      </a:r>
                      <a:r>
                        <a:rPr lang="fr-FR" sz="1600" dirty="0" err="1"/>
                        <a:t>you</a:t>
                      </a:r>
                      <a:r>
                        <a:rPr lang="fr-FR" sz="1600" dirty="0"/>
                        <a:t> </a:t>
                      </a:r>
                      <a:r>
                        <a:rPr lang="fr-FR" sz="1600" dirty="0" err="1"/>
                        <a:t>make</a:t>
                      </a:r>
                      <a:r>
                        <a:rPr lang="fr-FR" sz="1600" dirty="0"/>
                        <a:t> </a:t>
                      </a:r>
                      <a:r>
                        <a:rPr lang="fr-FR" sz="1600" dirty="0" err="1"/>
                        <a:t>this</a:t>
                      </a:r>
                      <a:r>
                        <a:rPr lang="fr-FR" sz="1600" dirty="0"/>
                        <a:t> </a:t>
                      </a:r>
                      <a:r>
                        <a:rPr lang="fr-FR" sz="1600" dirty="0" err="1"/>
                        <a:t>choice</a:t>
                      </a:r>
                      <a:r>
                        <a:rPr lang="fr-FR" sz="1600" dirty="0"/>
                        <a:t>?</a:t>
                      </a:r>
                    </a:p>
                  </a:txBody>
                  <a:tcPr/>
                </a:tc>
                <a:tc>
                  <a:txBody>
                    <a:bodyPr/>
                    <a:lstStyle/>
                    <a:p>
                      <a:r>
                        <a:rPr lang="fr-FR" sz="1600" dirty="0"/>
                        <a:t>5. </a:t>
                      </a:r>
                      <a:r>
                        <a:rPr lang="fr-FR" sz="1600" dirty="0" err="1"/>
                        <a:t>Who</a:t>
                      </a:r>
                      <a:r>
                        <a:rPr lang="fr-FR" sz="1600" dirty="0"/>
                        <a:t> do </a:t>
                      </a:r>
                      <a:r>
                        <a:rPr lang="fr-FR" sz="1600" dirty="0" err="1"/>
                        <a:t>you</a:t>
                      </a:r>
                      <a:r>
                        <a:rPr lang="fr-FR" sz="1600" dirty="0"/>
                        <a:t> trust on </a:t>
                      </a:r>
                      <a:r>
                        <a:rPr lang="fr-FR" sz="1600" dirty="0" err="1"/>
                        <a:t>this</a:t>
                      </a:r>
                      <a:r>
                        <a:rPr lang="fr-FR" sz="1600" dirty="0"/>
                        <a:t> topic?</a:t>
                      </a:r>
                    </a:p>
                  </a:txBody>
                  <a:tcPr/>
                </a:tc>
                <a:tc>
                  <a:txBody>
                    <a:bodyPr/>
                    <a:lstStyle/>
                    <a:p>
                      <a:r>
                        <a:rPr lang="fr-FR" sz="1600" dirty="0"/>
                        <a:t>5.What’s the </a:t>
                      </a:r>
                      <a:r>
                        <a:rPr lang="fr-FR" sz="1600" dirty="0" err="1"/>
                        <a:t>next</a:t>
                      </a:r>
                      <a:r>
                        <a:rPr lang="fr-FR" sz="1600" dirty="0"/>
                        <a:t> </a:t>
                      </a:r>
                      <a:r>
                        <a:rPr lang="fr-FR" sz="1600" dirty="0" err="1"/>
                        <a:t>step</a:t>
                      </a:r>
                      <a:r>
                        <a:rPr lang="fr-FR" sz="1600" dirty="0"/>
                        <a:t> </a:t>
                      </a:r>
                      <a:r>
                        <a:rPr lang="fr-FR" sz="1600" dirty="0" err="1"/>
                        <a:t>that</a:t>
                      </a:r>
                      <a:r>
                        <a:rPr lang="fr-FR" sz="1600" dirty="0"/>
                        <a:t> </a:t>
                      </a:r>
                      <a:r>
                        <a:rPr lang="fr-FR" sz="1600" dirty="0" err="1"/>
                        <a:t>should</a:t>
                      </a:r>
                      <a:r>
                        <a:rPr lang="fr-FR" sz="1600" dirty="0"/>
                        <a:t> </a:t>
                      </a:r>
                      <a:r>
                        <a:rPr lang="fr-FR" sz="1600" dirty="0" err="1"/>
                        <a:t>be</a:t>
                      </a:r>
                      <a:r>
                        <a:rPr lang="fr-FR" sz="1600" dirty="0"/>
                        <a:t> </a:t>
                      </a:r>
                      <a:r>
                        <a:rPr lang="fr-FR" sz="1600" dirty="0" err="1"/>
                        <a:t>done</a:t>
                      </a:r>
                      <a:r>
                        <a:rPr lang="fr-FR" sz="1600" dirty="0"/>
                        <a:t>?</a:t>
                      </a:r>
                    </a:p>
                  </a:txBody>
                  <a:tcPr/>
                </a:tc>
                <a:extLst>
                  <a:ext uri="{0D108BD9-81ED-4DB2-BD59-A6C34878D82A}">
                    <a16:rowId xmlns:a16="http://schemas.microsoft.com/office/drawing/2014/main" val="3604250292"/>
                  </a:ext>
                </a:extLst>
              </a:tr>
            </a:tbl>
          </a:graphicData>
        </a:graphic>
      </p:graphicFrame>
    </p:spTree>
    <p:extLst>
      <p:ext uri="{BB962C8B-B14F-4D97-AF65-F5344CB8AC3E}">
        <p14:creationId xmlns:p14="http://schemas.microsoft.com/office/powerpoint/2010/main" val="3162594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pathy Map 4 Quadrants">
            <a:extLst>
              <a:ext uri="{FF2B5EF4-FFF2-40B4-BE49-F238E27FC236}">
                <a16:creationId xmlns:a16="http://schemas.microsoft.com/office/drawing/2014/main" id="{A50C1650-1CA0-B141-D880-AA318A6C1F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85" b="8985"/>
          <a:stretch/>
        </p:blipFill>
        <p:spPr bwMode="auto">
          <a:xfrm>
            <a:off x="3661122" y="402599"/>
            <a:ext cx="5376862" cy="5504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801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648139"/>
            <a:ext cx="10595237" cy="564974"/>
          </a:xfrm>
        </p:spPr>
        <p:txBody>
          <a:bodyPr/>
          <a:lstStyle/>
          <a:p>
            <a:r>
              <a:rPr lang="en-US" sz="2000" dirty="0">
                <a:solidFill>
                  <a:schemeClr val="tx1"/>
                </a:solidFill>
              </a:rPr>
              <a:t>Ideas to find the right persons</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7268" y="613388"/>
            <a:ext cx="10595237" cy="8036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BA" sz="3200" b="1" dirty="0">
                <a:solidFill>
                  <a:schemeClr val="tx1"/>
                </a:solidFill>
                <a:latin typeface="Calibri" panose="020F0502020204030204" pitchFamily="34" charset="0"/>
                <a:ea typeface="Lato" charset="0"/>
                <a:cs typeface="Calibri" panose="020F0502020204030204" pitchFamily="34" charset="0"/>
              </a:rPr>
              <a:t>CHALLENGE#4</a:t>
            </a:r>
            <a:r>
              <a:rPr lang="hr-BA" sz="3200" dirty="0">
                <a:solidFill>
                  <a:schemeClr val="tx1"/>
                </a:solidFill>
                <a:latin typeface="Calibri" panose="020F0502020204030204" pitchFamily="34" charset="0"/>
                <a:ea typeface="Lato" charset="0"/>
                <a:cs typeface="Calibri" panose="020F0502020204030204" pitchFamily="34" charset="0"/>
              </a:rPr>
              <a:t>: Find 3 persons from different background to interview.</a:t>
            </a:r>
            <a:endPar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Lato" charset="0"/>
              <a:cs typeface="Calibri" panose="020F0502020204030204" pitchFamily="34" charset="0"/>
            </a:endParaRPr>
          </a:p>
          <a:p>
            <a:endParaRPr kumimoji="0" lang="en-US" sz="3200" b="0" i="0" u="none" strike="noStrike" kern="1200" cap="none" spc="0" normalizeH="0" baseline="0" noProof="0" dirty="0">
              <a:ln>
                <a:noFill/>
              </a:ln>
              <a:solidFill>
                <a:schemeClr val="tx1"/>
              </a:solidFill>
              <a:effectLst/>
              <a:uLnTx/>
              <a:uFillTx/>
              <a:latin typeface="Calibri" panose="020F0502020204030204" pitchFamily="34" charset="0"/>
              <a:ea typeface="Lato" charset="0"/>
              <a:cs typeface="Calibri" panose="020F0502020204030204" pitchFamily="34" charset="0"/>
            </a:endParaRPr>
          </a:p>
        </p:txBody>
      </p:sp>
      <p:graphicFrame>
        <p:nvGraphicFramePr>
          <p:cNvPr id="2" name="Tableau 2">
            <a:extLst>
              <a:ext uri="{FF2B5EF4-FFF2-40B4-BE49-F238E27FC236}">
                <a16:creationId xmlns:a16="http://schemas.microsoft.com/office/drawing/2014/main" id="{639E7F20-D85D-1246-3B14-5AFB86B5D1C2}"/>
              </a:ext>
            </a:extLst>
          </p:cNvPr>
          <p:cNvGraphicFramePr>
            <a:graphicFrameLocks noGrp="1"/>
          </p:cNvGraphicFramePr>
          <p:nvPr>
            <p:extLst>
              <p:ext uri="{D42A27DB-BD31-4B8C-83A1-F6EECF244321}">
                <p14:modId xmlns:p14="http://schemas.microsoft.com/office/powerpoint/2010/main" val="2358457544"/>
              </p:ext>
            </p:extLst>
          </p:nvPr>
        </p:nvGraphicFramePr>
        <p:xfrm>
          <a:off x="1130853" y="2086401"/>
          <a:ext cx="8781774" cy="3200400"/>
        </p:xfrm>
        <a:graphic>
          <a:graphicData uri="http://schemas.openxmlformats.org/drawingml/2006/table">
            <a:tbl>
              <a:tblPr firstRow="1" bandRow="1">
                <a:tableStyleId>{5C22544A-7EE6-4342-B048-85BDC9FD1C3A}</a:tableStyleId>
              </a:tblPr>
              <a:tblGrid>
                <a:gridCol w="2658396">
                  <a:extLst>
                    <a:ext uri="{9D8B030D-6E8A-4147-A177-3AD203B41FA5}">
                      <a16:colId xmlns:a16="http://schemas.microsoft.com/office/drawing/2014/main" val="838320784"/>
                    </a:ext>
                  </a:extLst>
                </a:gridCol>
                <a:gridCol w="3196120">
                  <a:extLst>
                    <a:ext uri="{9D8B030D-6E8A-4147-A177-3AD203B41FA5}">
                      <a16:colId xmlns:a16="http://schemas.microsoft.com/office/drawing/2014/main" val="3843028953"/>
                    </a:ext>
                  </a:extLst>
                </a:gridCol>
                <a:gridCol w="2927258">
                  <a:extLst>
                    <a:ext uri="{9D8B030D-6E8A-4147-A177-3AD203B41FA5}">
                      <a16:colId xmlns:a16="http://schemas.microsoft.com/office/drawing/2014/main" val="331857686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WHERE TO FIND THEM</a:t>
                      </a:r>
                    </a:p>
                    <a:p>
                      <a:endParaRPr lang="fr-FR" dirty="0"/>
                    </a:p>
                  </a:txBody>
                  <a:tcPr/>
                </a:tc>
                <a:tc>
                  <a:txBody>
                    <a:bodyPr/>
                    <a:lstStyle/>
                    <a:p>
                      <a:r>
                        <a:rPr lang="fr-FR" dirty="0"/>
                        <a:t>CRITERIAS</a:t>
                      </a:r>
                    </a:p>
                  </a:txBody>
                  <a:tcPr/>
                </a:tc>
                <a:tc>
                  <a:txBody>
                    <a:bodyPr/>
                    <a:lstStyle/>
                    <a:p>
                      <a:r>
                        <a:rPr lang="fr-FR" dirty="0"/>
                        <a:t>APPROACH</a:t>
                      </a:r>
                    </a:p>
                  </a:txBody>
                  <a:tcPr/>
                </a:tc>
                <a:extLst>
                  <a:ext uri="{0D108BD9-81ED-4DB2-BD59-A6C34878D82A}">
                    <a16:rowId xmlns:a16="http://schemas.microsoft.com/office/drawing/2014/main" val="4275236519"/>
                  </a:ext>
                </a:extLst>
              </a:tr>
              <a:tr h="370840">
                <a:tc>
                  <a:txBody>
                    <a:bodyPr/>
                    <a:lstStyle/>
                    <a:p>
                      <a:r>
                        <a:rPr lang="fr-FR" sz="1600" dirty="0"/>
                        <a:t>Local </a:t>
                      </a:r>
                      <a:r>
                        <a:rPr lang="fr-FR" sz="1600" dirty="0" err="1"/>
                        <a:t>organizations</a:t>
                      </a:r>
                      <a:endParaRPr lang="fr-FR" sz="1600" dirty="0"/>
                    </a:p>
                  </a:txBody>
                  <a:tcPr/>
                </a:tc>
                <a:tc>
                  <a:txBody>
                    <a:bodyPr/>
                    <a:lstStyle/>
                    <a:p>
                      <a:r>
                        <a:rPr lang="fr-FR" sz="1600" dirty="0"/>
                        <a:t>Motivation</a:t>
                      </a:r>
                    </a:p>
                  </a:txBody>
                  <a:tcPr/>
                </a:tc>
                <a:tc>
                  <a:txBody>
                    <a:bodyPr/>
                    <a:lstStyle/>
                    <a:p>
                      <a:r>
                        <a:rPr lang="fr-FR" sz="1600" dirty="0" err="1"/>
                        <a:t>Flexibility</a:t>
                      </a:r>
                      <a:r>
                        <a:rPr lang="fr-FR" sz="1600" dirty="0"/>
                        <a:t> : </a:t>
                      </a:r>
                      <a:r>
                        <a:rPr lang="fr-FR" sz="1600" dirty="0" err="1"/>
                        <a:t>be</a:t>
                      </a:r>
                      <a:r>
                        <a:rPr lang="fr-FR" sz="1600" dirty="0"/>
                        <a:t> </a:t>
                      </a:r>
                      <a:r>
                        <a:rPr lang="fr-FR" sz="1600" dirty="0" err="1"/>
                        <a:t>available</a:t>
                      </a:r>
                      <a:r>
                        <a:rPr lang="fr-FR" sz="1600" dirty="0"/>
                        <a:t> and flexible to </a:t>
                      </a:r>
                      <a:r>
                        <a:rPr lang="fr-FR" sz="1600" dirty="0" err="1"/>
                        <a:t>their</a:t>
                      </a:r>
                      <a:r>
                        <a:rPr lang="fr-FR" sz="1600" dirty="0"/>
                        <a:t> </a:t>
                      </a:r>
                      <a:r>
                        <a:rPr lang="fr-FR" sz="1600" dirty="0" err="1"/>
                        <a:t>schedule</a:t>
                      </a:r>
                      <a:endParaRPr lang="fr-FR" sz="1600" dirty="0"/>
                    </a:p>
                  </a:txBody>
                  <a:tcPr/>
                </a:tc>
                <a:extLst>
                  <a:ext uri="{0D108BD9-81ED-4DB2-BD59-A6C34878D82A}">
                    <a16:rowId xmlns:a16="http://schemas.microsoft.com/office/drawing/2014/main" val="2939225439"/>
                  </a:ext>
                </a:extLst>
              </a:tr>
              <a:tr h="370840">
                <a:tc>
                  <a:txBody>
                    <a:bodyPr/>
                    <a:lstStyle/>
                    <a:p>
                      <a:r>
                        <a:rPr lang="fr-FR" sz="1600" dirty="0"/>
                        <a:t>Social media</a:t>
                      </a:r>
                    </a:p>
                  </a:txBody>
                  <a:tcPr/>
                </a:tc>
                <a:tc>
                  <a:txBody>
                    <a:bodyPr/>
                    <a:lstStyle/>
                    <a:p>
                      <a:r>
                        <a:rPr lang="fr-FR" sz="1600" dirty="0" err="1"/>
                        <a:t>Benevolence</a:t>
                      </a:r>
                      <a:r>
                        <a:rPr lang="fr-FR" sz="1600" dirty="0"/>
                        <a:t>/</a:t>
                      </a:r>
                      <a:r>
                        <a:rPr lang="fr-FR" sz="1600" dirty="0" err="1"/>
                        <a:t>Kindness</a:t>
                      </a:r>
                      <a:endParaRPr lang="fr-FR" sz="1600" dirty="0"/>
                    </a:p>
                  </a:txBody>
                  <a:tcPr/>
                </a:tc>
                <a:tc>
                  <a:txBody>
                    <a:bodyPr/>
                    <a:lstStyle/>
                    <a:p>
                      <a:r>
                        <a:rPr lang="fr-FR" sz="1600" dirty="0" err="1"/>
                        <a:t>Openmindness</a:t>
                      </a:r>
                      <a:r>
                        <a:rPr lang="fr-FR" sz="1600" dirty="0"/>
                        <a:t>: </a:t>
                      </a:r>
                      <a:r>
                        <a:rPr lang="fr-FR" sz="1600" dirty="0" err="1"/>
                        <a:t>Adapt</a:t>
                      </a:r>
                      <a:r>
                        <a:rPr lang="fr-FR" sz="1600" dirty="0"/>
                        <a:t> </a:t>
                      </a:r>
                      <a:r>
                        <a:rPr lang="fr-FR" sz="1600" dirty="0" err="1"/>
                        <a:t>your</a:t>
                      </a:r>
                      <a:r>
                        <a:rPr lang="fr-FR" sz="1600" dirty="0"/>
                        <a:t> questions</a:t>
                      </a:r>
                    </a:p>
                  </a:txBody>
                  <a:tcPr/>
                </a:tc>
                <a:extLst>
                  <a:ext uri="{0D108BD9-81ED-4DB2-BD59-A6C34878D82A}">
                    <a16:rowId xmlns:a16="http://schemas.microsoft.com/office/drawing/2014/main" val="2670194792"/>
                  </a:ext>
                </a:extLst>
              </a:tr>
              <a:tr h="370840">
                <a:tc>
                  <a:txBody>
                    <a:bodyPr/>
                    <a:lstStyle/>
                    <a:p>
                      <a:r>
                        <a:rPr lang="fr-FR" sz="1600" dirty="0"/>
                        <a:t>Sports club</a:t>
                      </a:r>
                    </a:p>
                  </a:txBody>
                  <a:tcPr/>
                </a:tc>
                <a:tc>
                  <a:txBody>
                    <a:bodyPr/>
                    <a:lstStyle/>
                    <a:p>
                      <a:r>
                        <a:rPr lang="fr-FR" sz="1600" dirty="0" err="1"/>
                        <a:t>Representative</a:t>
                      </a:r>
                      <a:r>
                        <a:rPr lang="fr-FR" sz="1600" dirty="0"/>
                        <a:t> of the population</a:t>
                      </a:r>
                    </a:p>
                  </a:txBody>
                  <a:tcPr/>
                </a:tc>
                <a:tc>
                  <a:txBody>
                    <a:bodyPr/>
                    <a:lstStyle/>
                    <a:p>
                      <a:r>
                        <a:rPr lang="fr-FR" sz="1600" dirty="0" err="1"/>
                        <a:t>Ambassadors</a:t>
                      </a:r>
                      <a:r>
                        <a:rPr lang="fr-FR" sz="1600" dirty="0"/>
                        <a:t>: </a:t>
                      </a:r>
                      <a:r>
                        <a:rPr lang="fr-FR" sz="1600" dirty="0" err="1"/>
                        <a:t>ask</a:t>
                      </a:r>
                      <a:r>
                        <a:rPr lang="fr-FR" sz="1600" dirty="0"/>
                        <a:t> </a:t>
                      </a:r>
                      <a:r>
                        <a:rPr lang="fr-FR" sz="1600" dirty="0" err="1"/>
                        <a:t>them</a:t>
                      </a:r>
                      <a:r>
                        <a:rPr lang="fr-FR" sz="1600" dirty="0"/>
                        <a:t> if </a:t>
                      </a:r>
                      <a:r>
                        <a:rPr lang="fr-FR" sz="1600" dirty="0" err="1"/>
                        <a:t>they</a:t>
                      </a:r>
                      <a:r>
                        <a:rPr lang="fr-FR" sz="1600" dirty="0"/>
                        <a:t> know </a:t>
                      </a:r>
                      <a:r>
                        <a:rPr lang="fr-FR" sz="1600" dirty="0" err="1"/>
                        <a:t>other</a:t>
                      </a:r>
                      <a:r>
                        <a:rPr lang="fr-FR" sz="1600" dirty="0"/>
                        <a:t> people </a:t>
                      </a:r>
                      <a:r>
                        <a:rPr lang="fr-FR" sz="1600" dirty="0" err="1"/>
                        <a:t>who</a:t>
                      </a:r>
                      <a:r>
                        <a:rPr lang="fr-FR" sz="1600" dirty="0"/>
                        <a:t> can help </a:t>
                      </a:r>
                      <a:r>
                        <a:rPr lang="fr-FR" sz="1600" dirty="0" err="1"/>
                        <a:t>you</a:t>
                      </a:r>
                      <a:r>
                        <a:rPr lang="fr-FR" sz="1600" dirty="0"/>
                        <a:t> </a:t>
                      </a:r>
                      <a:r>
                        <a:rPr lang="fr-FR" sz="1600" dirty="0" err="1"/>
                        <a:t>with</a:t>
                      </a:r>
                      <a:r>
                        <a:rPr lang="fr-FR" sz="1600" dirty="0"/>
                        <a:t> </a:t>
                      </a:r>
                      <a:r>
                        <a:rPr lang="fr-FR" sz="1600" dirty="0" err="1"/>
                        <a:t>your</a:t>
                      </a:r>
                      <a:r>
                        <a:rPr lang="fr-FR" sz="1600" dirty="0"/>
                        <a:t> </a:t>
                      </a:r>
                      <a:r>
                        <a:rPr lang="fr-FR" sz="1600" dirty="0" err="1"/>
                        <a:t>research</a:t>
                      </a:r>
                      <a:r>
                        <a:rPr lang="fr-FR" sz="1600" dirty="0"/>
                        <a:t> </a:t>
                      </a:r>
                    </a:p>
                  </a:txBody>
                  <a:tcPr/>
                </a:tc>
                <a:extLst>
                  <a:ext uri="{0D108BD9-81ED-4DB2-BD59-A6C34878D82A}">
                    <a16:rowId xmlns:a16="http://schemas.microsoft.com/office/drawing/2014/main" val="3939554278"/>
                  </a:ext>
                </a:extLst>
              </a:tr>
              <a:tr h="370840">
                <a:tc>
                  <a:txBody>
                    <a:bodyPr/>
                    <a:lstStyle/>
                    <a:p>
                      <a:r>
                        <a:rPr lang="fr-FR" sz="1600" dirty="0"/>
                        <a:t>Local </a:t>
                      </a:r>
                      <a:r>
                        <a:rPr lang="fr-FR" sz="1600" dirty="0" err="1"/>
                        <a:t>events</a:t>
                      </a:r>
                      <a:endParaRPr lang="fr-FR" sz="1600" dirty="0"/>
                    </a:p>
                    <a:p>
                      <a:endParaRPr lang="fr-FR" sz="1600" dirty="0"/>
                    </a:p>
                  </a:txBody>
                  <a:tcPr/>
                </a:tc>
                <a:tc>
                  <a:txBody>
                    <a:bodyPr/>
                    <a:lstStyle/>
                    <a:p>
                      <a:r>
                        <a:rPr lang="fr-FR" sz="1600"/>
                        <a:t>Availability</a:t>
                      </a:r>
                      <a:endParaRPr lang="fr-FR" sz="1600" dirty="0"/>
                    </a:p>
                  </a:txBody>
                  <a:tcPr/>
                </a:tc>
                <a:tc>
                  <a:txBody>
                    <a:bodyPr/>
                    <a:lstStyle/>
                    <a:p>
                      <a:r>
                        <a:rPr lang="fr-FR" sz="1600" dirty="0"/>
                        <a:t>Don’t </a:t>
                      </a:r>
                      <a:r>
                        <a:rPr lang="fr-FR" sz="1600" dirty="0" err="1"/>
                        <a:t>hesitate</a:t>
                      </a:r>
                      <a:r>
                        <a:rPr lang="fr-FR" sz="1600" dirty="0"/>
                        <a:t> to </a:t>
                      </a:r>
                      <a:r>
                        <a:rPr lang="fr-FR" sz="1600" dirty="0" err="1"/>
                        <a:t>make</a:t>
                      </a:r>
                      <a:r>
                        <a:rPr lang="fr-FR" sz="1600" dirty="0"/>
                        <a:t> </a:t>
                      </a:r>
                      <a:r>
                        <a:rPr lang="fr-FR" sz="1600" dirty="0" err="1"/>
                        <a:t>them</a:t>
                      </a:r>
                      <a:r>
                        <a:rPr lang="fr-FR" sz="1600" dirty="0"/>
                        <a:t> </a:t>
                      </a:r>
                      <a:r>
                        <a:rPr lang="fr-FR" sz="1600" dirty="0" err="1"/>
                        <a:t>repeat</a:t>
                      </a:r>
                      <a:r>
                        <a:rPr lang="fr-FR" sz="1600" dirty="0"/>
                        <a:t> or </a:t>
                      </a:r>
                      <a:r>
                        <a:rPr lang="fr-FR" sz="1600" dirty="0" err="1"/>
                        <a:t>precise</a:t>
                      </a:r>
                      <a:r>
                        <a:rPr lang="fr-FR" sz="1600" dirty="0"/>
                        <a:t> </a:t>
                      </a:r>
                      <a:r>
                        <a:rPr lang="fr-FR" sz="1600" dirty="0" err="1"/>
                        <a:t>their</a:t>
                      </a:r>
                      <a:r>
                        <a:rPr lang="fr-FR" sz="1600" dirty="0"/>
                        <a:t> </a:t>
                      </a:r>
                      <a:r>
                        <a:rPr lang="fr-FR" sz="1600" dirty="0" err="1"/>
                        <a:t>statement</a:t>
                      </a:r>
                      <a:endParaRPr lang="fr-FR" sz="1600" dirty="0"/>
                    </a:p>
                  </a:txBody>
                  <a:tcPr/>
                </a:tc>
                <a:extLst>
                  <a:ext uri="{0D108BD9-81ED-4DB2-BD59-A6C34878D82A}">
                    <a16:rowId xmlns:a16="http://schemas.microsoft.com/office/drawing/2014/main" val="872631550"/>
                  </a:ext>
                </a:extLst>
              </a:tr>
            </a:tbl>
          </a:graphicData>
        </a:graphic>
      </p:graphicFrame>
    </p:spTree>
    <p:extLst>
      <p:ext uri="{BB962C8B-B14F-4D97-AF65-F5344CB8AC3E}">
        <p14:creationId xmlns:p14="http://schemas.microsoft.com/office/powerpoint/2010/main" val="1310316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p>
          <a:p>
            <a:endParaRPr lang="hr-BA" dirty="0"/>
          </a:p>
          <a:p>
            <a:r>
              <a:rPr lang="hr-BA" dirty="0"/>
              <a:t>______________________________________________________________________________________________________________________________________</a:t>
            </a:r>
          </a:p>
          <a:p>
            <a:endParaRPr lang="hr-BA" dirty="0"/>
          </a:p>
          <a:p>
            <a:r>
              <a:rPr lang="hr-BA" dirty="0"/>
              <a:t>Do you now know what will solve your challenge, and what needs to happen?</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1245916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57724" y="5095364"/>
            <a:ext cx="4610190" cy="1135216"/>
          </a:xfrm>
        </p:spPr>
        <p:txBody>
          <a:bodyPr/>
          <a:lstStyle/>
          <a:p>
            <a:r>
              <a:rPr lang="hr-BA" sz="2800" b="0" dirty="0"/>
              <a:t>Learning through a challenge</a:t>
            </a:r>
            <a:endParaRPr lang="en-IE" sz="2800" b="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23765" y="2533896"/>
            <a:ext cx="4319735" cy="2010567"/>
          </a:xfrm>
        </p:spPr>
        <p:txBody>
          <a:bodyPr>
            <a:normAutofit/>
          </a:bodyPr>
          <a:lstStyle/>
          <a:p>
            <a:r>
              <a:rPr lang="en-US" sz="4000" b="1" dirty="0"/>
              <a:t>Understanding the </a:t>
            </a:r>
          </a:p>
          <a:p>
            <a:r>
              <a:rPr lang="en-US" sz="4000" b="1" dirty="0"/>
              <a:t>needs and problems</a:t>
            </a:r>
          </a:p>
        </p:txBody>
      </p:sp>
      <p:pic>
        <p:nvPicPr>
          <p:cNvPr id="5" name="Picture Placeholder 4">
            <a:extLst>
              <a:ext uri="{FF2B5EF4-FFF2-40B4-BE49-F238E27FC236}">
                <a16:creationId xmlns:a16="http://schemas.microsoft.com/office/drawing/2014/main" id="{9D8FC8BC-8682-C74C-8510-E12082AE6151}"/>
              </a:ext>
            </a:extLst>
          </p:cNvPr>
          <p:cNvPicPr>
            <a:picLocks noGrp="1" noChangeAspect="1"/>
          </p:cNvPicPr>
          <p:nvPr>
            <p:ph type="pic" sz="quarter" idx="41"/>
          </p:nvPr>
        </p:nvPicPr>
        <p:blipFill>
          <a:blip r:embed="rId3"/>
          <a:srcRect t="2894" b="2894"/>
          <a:stretch>
            <a:fillRect/>
          </a:stretch>
        </p:blipFill>
        <p:spPr/>
      </p:pic>
      <p:grpSp>
        <p:nvGrpSpPr>
          <p:cNvPr id="8" name="Group 7">
            <a:extLst>
              <a:ext uri="{FF2B5EF4-FFF2-40B4-BE49-F238E27FC236}">
                <a16:creationId xmlns:a16="http://schemas.microsoft.com/office/drawing/2014/main" id="{90E9919A-1F35-1841-A018-94B73BDDAF05}"/>
              </a:ext>
            </a:extLst>
          </p:cNvPr>
          <p:cNvGrpSpPr/>
          <p:nvPr/>
        </p:nvGrpSpPr>
        <p:grpSpPr>
          <a:xfrm>
            <a:off x="6137587" y="3993277"/>
            <a:ext cx="824405" cy="2642361"/>
            <a:chOff x="-57656" y="7752056"/>
            <a:chExt cx="824405" cy="2642361"/>
          </a:xfrm>
        </p:grpSpPr>
        <p:sp>
          <p:nvSpPr>
            <p:cNvPr id="10" name="Freeform 9">
              <a:extLst>
                <a:ext uri="{FF2B5EF4-FFF2-40B4-BE49-F238E27FC236}">
                  <a16:creationId xmlns:a16="http://schemas.microsoft.com/office/drawing/2014/main" id="{FF91461B-00E2-1B4C-9698-090A11CE8E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41953C-A9D4-A446-A0A7-B3A8F3F7909D}"/>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AAE47771-50A9-C64B-A36F-5B98614EB7F2}"/>
              </a:ext>
            </a:extLst>
          </p:cNvPr>
          <p:cNvGrpSpPr/>
          <p:nvPr/>
        </p:nvGrpSpPr>
        <p:grpSpPr>
          <a:xfrm>
            <a:off x="10311566" y="992722"/>
            <a:ext cx="1880434" cy="2970867"/>
            <a:chOff x="5697392" y="4758845"/>
            <a:chExt cx="1880434" cy="2970867"/>
          </a:xfrm>
        </p:grpSpPr>
        <p:sp>
          <p:nvSpPr>
            <p:cNvPr id="13" name="Freeform 12">
              <a:extLst>
                <a:ext uri="{FF2B5EF4-FFF2-40B4-BE49-F238E27FC236}">
                  <a16:creationId xmlns:a16="http://schemas.microsoft.com/office/drawing/2014/main" id="{AB81BDF2-2F6D-E448-A655-FB8C92A05C1B}"/>
                </a:ext>
              </a:extLst>
            </p:cNvPr>
            <p:cNvSpPr/>
            <p:nvPr/>
          </p:nvSpPr>
          <p:spPr>
            <a:xfrm>
              <a:off x="5697392" y="4758845"/>
              <a:ext cx="1880434" cy="2970867"/>
            </a:xfrm>
            <a:custGeom>
              <a:avLst/>
              <a:gdLst>
                <a:gd name="connsiteX0" fmla="*/ 1554818 w 1880434"/>
                <a:gd name="connsiteY0" fmla="*/ 0 h 2970867"/>
                <a:gd name="connsiteX1" fmla="*/ 1880434 w 1880434"/>
                <a:gd name="connsiteY1" fmla="*/ 0 h 2970867"/>
                <a:gd name="connsiteX2" fmla="*/ 1880434 w 1880434"/>
                <a:gd name="connsiteY2" fmla="*/ 59648 h 2970867"/>
                <a:gd name="connsiteX3" fmla="*/ 1554818 w 1880434"/>
                <a:gd name="connsiteY3" fmla="*/ 59648 h 2970867"/>
                <a:gd name="connsiteX4" fmla="*/ 1020493 w 1880434"/>
                <a:gd name="connsiteY4" fmla="*/ 149118 h 2970867"/>
                <a:gd name="connsiteX5" fmla="*/ 536620 w 1880434"/>
                <a:gd name="connsiteY5" fmla="*/ 417527 h 2970867"/>
                <a:gd name="connsiteX6" fmla="*/ 190339 w 1880434"/>
                <a:gd name="connsiteY6" fmla="*/ 862585 h 2970867"/>
                <a:gd name="connsiteX7" fmla="*/ 57332 w 1880434"/>
                <a:gd name="connsiteY7" fmla="*/ 1486581 h 2970867"/>
                <a:gd name="connsiteX8" fmla="*/ 190339 w 1880434"/>
                <a:gd name="connsiteY8" fmla="*/ 2108283 h 2970867"/>
                <a:gd name="connsiteX9" fmla="*/ 536620 w 1880434"/>
                <a:gd name="connsiteY9" fmla="*/ 2553340 h 2970867"/>
                <a:gd name="connsiteX10" fmla="*/ 1020493 w 1880434"/>
                <a:gd name="connsiteY10" fmla="*/ 2821751 h 2970867"/>
                <a:gd name="connsiteX11" fmla="*/ 1554818 w 1880434"/>
                <a:gd name="connsiteY11" fmla="*/ 2911222 h 2970867"/>
                <a:gd name="connsiteX12" fmla="*/ 1880434 w 1880434"/>
                <a:gd name="connsiteY12" fmla="*/ 2911222 h 2970867"/>
                <a:gd name="connsiteX13" fmla="*/ 1880434 w 1880434"/>
                <a:gd name="connsiteY13" fmla="*/ 2970867 h 2970867"/>
                <a:gd name="connsiteX14" fmla="*/ 1554818 w 1880434"/>
                <a:gd name="connsiteY14" fmla="*/ 2970867 h 2970867"/>
                <a:gd name="connsiteX15" fmla="*/ 1002148 w 1880434"/>
                <a:gd name="connsiteY15" fmla="*/ 2879103 h 2970867"/>
                <a:gd name="connsiteX16" fmla="*/ 499927 w 1880434"/>
                <a:gd name="connsiteY16" fmla="*/ 2601515 h 2970867"/>
                <a:gd name="connsiteX17" fmla="*/ 137595 w 1880434"/>
                <a:gd name="connsiteY17" fmla="*/ 2135814 h 2970867"/>
                <a:gd name="connsiteX18" fmla="*/ 0 w 1880434"/>
                <a:gd name="connsiteY18" fmla="*/ 1488875 h 2970867"/>
                <a:gd name="connsiteX19" fmla="*/ 137595 w 1880434"/>
                <a:gd name="connsiteY19" fmla="*/ 839644 h 2970867"/>
                <a:gd name="connsiteX20" fmla="*/ 499927 w 1880434"/>
                <a:gd name="connsiteY20" fmla="*/ 376234 h 2970867"/>
                <a:gd name="connsiteX21" fmla="*/ 1002148 w 1880434"/>
                <a:gd name="connsiteY21" fmla="*/ 98647 h 2970867"/>
                <a:gd name="connsiteX22" fmla="*/ 1554818 w 1880434"/>
                <a:gd name="connsiteY22" fmla="*/ 6882 h 2970867"/>
                <a:gd name="connsiteX23" fmla="*/ 1554818 w 1880434"/>
                <a:gd name="connsiteY23" fmla="*/ 0 h 297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0434" h="2970867">
                  <a:moveTo>
                    <a:pt x="1554818" y="0"/>
                  </a:moveTo>
                  <a:lnTo>
                    <a:pt x="1880434" y="0"/>
                  </a:lnTo>
                  <a:lnTo>
                    <a:pt x="1880434" y="59648"/>
                  </a:lnTo>
                  <a:lnTo>
                    <a:pt x="1554818" y="59648"/>
                  </a:lnTo>
                  <a:cubicBezTo>
                    <a:pt x="1378239" y="59648"/>
                    <a:pt x="1199366" y="89471"/>
                    <a:pt x="1020493" y="149118"/>
                  </a:cubicBezTo>
                  <a:cubicBezTo>
                    <a:pt x="841620" y="208764"/>
                    <a:pt x="678800" y="298234"/>
                    <a:pt x="536620" y="417527"/>
                  </a:cubicBezTo>
                  <a:cubicBezTo>
                    <a:pt x="394437" y="536820"/>
                    <a:pt x="277481" y="685938"/>
                    <a:pt x="190339" y="862585"/>
                  </a:cubicBezTo>
                  <a:cubicBezTo>
                    <a:pt x="100902" y="1039231"/>
                    <a:pt x="57332" y="1247995"/>
                    <a:pt x="57332" y="1486581"/>
                  </a:cubicBezTo>
                  <a:cubicBezTo>
                    <a:pt x="57332" y="1722873"/>
                    <a:pt x="103196" y="1931638"/>
                    <a:pt x="190339" y="2108283"/>
                  </a:cubicBezTo>
                  <a:cubicBezTo>
                    <a:pt x="277481" y="2284929"/>
                    <a:pt x="394437" y="2434047"/>
                    <a:pt x="536620" y="2553340"/>
                  </a:cubicBezTo>
                  <a:cubicBezTo>
                    <a:pt x="681092" y="2672633"/>
                    <a:pt x="843914" y="2762104"/>
                    <a:pt x="1020493" y="2821751"/>
                  </a:cubicBezTo>
                  <a:cubicBezTo>
                    <a:pt x="1199366" y="2881397"/>
                    <a:pt x="1378239" y="2911222"/>
                    <a:pt x="1554818" y="2911222"/>
                  </a:cubicBezTo>
                  <a:lnTo>
                    <a:pt x="1880434" y="2911222"/>
                  </a:lnTo>
                  <a:lnTo>
                    <a:pt x="1880434" y="2970867"/>
                  </a:lnTo>
                  <a:lnTo>
                    <a:pt x="1554818" y="2970867"/>
                  </a:lnTo>
                  <a:cubicBezTo>
                    <a:pt x="1371360" y="2970867"/>
                    <a:pt x="1185607" y="2941044"/>
                    <a:pt x="1002148" y="2879103"/>
                  </a:cubicBezTo>
                  <a:cubicBezTo>
                    <a:pt x="816395" y="2819457"/>
                    <a:pt x="648987" y="2725399"/>
                    <a:pt x="499927" y="2601515"/>
                  </a:cubicBezTo>
                  <a:cubicBezTo>
                    <a:pt x="350867" y="2477634"/>
                    <a:pt x="229323" y="2319342"/>
                    <a:pt x="137595" y="2135814"/>
                  </a:cubicBezTo>
                  <a:cubicBezTo>
                    <a:pt x="45864" y="1949991"/>
                    <a:pt x="0" y="1732051"/>
                    <a:pt x="0" y="1488875"/>
                  </a:cubicBezTo>
                  <a:cubicBezTo>
                    <a:pt x="0" y="1241113"/>
                    <a:pt x="45864" y="1023171"/>
                    <a:pt x="137595" y="839644"/>
                  </a:cubicBezTo>
                  <a:cubicBezTo>
                    <a:pt x="229323" y="656115"/>
                    <a:pt x="350867" y="500115"/>
                    <a:pt x="499927" y="376234"/>
                  </a:cubicBezTo>
                  <a:cubicBezTo>
                    <a:pt x="648987" y="252353"/>
                    <a:pt x="818687" y="160589"/>
                    <a:pt x="1002148" y="98647"/>
                  </a:cubicBezTo>
                  <a:cubicBezTo>
                    <a:pt x="1185607" y="36705"/>
                    <a:pt x="1371360" y="6882"/>
                    <a:pt x="1554818" y="6882"/>
                  </a:cubicBezTo>
                  <a:lnTo>
                    <a:pt x="1554818" y="0"/>
                  </a:lnTo>
                  <a:close/>
                </a:path>
              </a:pathLst>
            </a:custGeom>
            <a:solidFill>
              <a:srgbClr val="F1983D"/>
            </a:solidFill>
            <a:ln w="94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3A22685-1255-974E-A091-DCFFC3940254}"/>
                </a:ext>
              </a:extLst>
            </p:cNvPr>
            <p:cNvSpPr/>
            <p:nvPr/>
          </p:nvSpPr>
          <p:spPr>
            <a:xfrm>
              <a:off x="6123936" y="5194570"/>
              <a:ext cx="1453890" cy="2110733"/>
            </a:xfrm>
            <a:custGeom>
              <a:avLst/>
              <a:gdLst>
                <a:gd name="connsiteX0" fmla="*/ 1128275 w 1453890"/>
                <a:gd name="connsiteY0" fmla="*/ 157 h 2110733"/>
                <a:gd name="connsiteX1" fmla="*/ 1453890 w 1453890"/>
                <a:gd name="connsiteY1" fmla="*/ 157 h 2110733"/>
                <a:gd name="connsiteX2" fmla="*/ 1453890 w 1453890"/>
                <a:gd name="connsiteY2" fmla="*/ 59802 h 2110733"/>
                <a:gd name="connsiteX3" fmla="*/ 1128275 w 1453890"/>
                <a:gd name="connsiteY3" fmla="*/ 59802 h 2110733"/>
                <a:gd name="connsiteX4" fmla="*/ 726958 w 1453890"/>
                <a:gd name="connsiteY4" fmla="*/ 126332 h 2110733"/>
                <a:gd name="connsiteX5" fmla="*/ 382972 w 1453890"/>
                <a:gd name="connsiteY5" fmla="*/ 316743 h 2110733"/>
                <a:gd name="connsiteX6" fmla="*/ 144475 w 1453890"/>
                <a:gd name="connsiteY6" fmla="*/ 624153 h 2110733"/>
                <a:gd name="connsiteX7" fmla="*/ 57332 w 1453890"/>
                <a:gd name="connsiteY7" fmla="*/ 1055446 h 2110733"/>
                <a:gd name="connsiteX8" fmla="*/ 144475 w 1453890"/>
                <a:gd name="connsiteY8" fmla="*/ 1486737 h 2110733"/>
                <a:gd name="connsiteX9" fmla="*/ 382972 w 1453890"/>
                <a:gd name="connsiteY9" fmla="*/ 1794147 h 2110733"/>
                <a:gd name="connsiteX10" fmla="*/ 726958 w 1453890"/>
                <a:gd name="connsiteY10" fmla="*/ 1984558 h 2110733"/>
                <a:gd name="connsiteX11" fmla="*/ 1128275 w 1453890"/>
                <a:gd name="connsiteY11" fmla="*/ 2051088 h 2110733"/>
                <a:gd name="connsiteX12" fmla="*/ 1453890 w 1453890"/>
                <a:gd name="connsiteY12" fmla="*/ 2051088 h 2110733"/>
                <a:gd name="connsiteX13" fmla="*/ 1453890 w 1453890"/>
                <a:gd name="connsiteY13" fmla="*/ 2110733 h 2110733"/>
                <a:gd name="connsiteX14" fmla="*/ 1128275 w 1453890"/>
                <a:gd name="connsiteY14" fmla="*/ 2110733 h 2110733"/>
                <a:gd name="connsiteX15" fmla="*/ 708611 w 1453890"/>
                <a:gd name="connsiteY15" fmla="*/ 2039618 h 2110733"/>
                <a:gd name="connsiteX16" fmla="*/ 346279 w 1453890"/>
                <a:gd name="connsiteY16" fmla="*/ 1837734 h 2110733"/>
                <a:gd name="connsiteX17" fmla="*/ 94023 w 1453890"/>
                <a:gd name="connsiteY17" fmla="*/ 1511972 h 2110733"/>
                <a:gd name="connsiteX18" fmla="*/ 0 w 1453890"/>
                <a:gd name="connsiteY18" fmla="*/ 1055446 h 2110733"/>
                <a:gd name="connsiteX19" fmla="*/ 94023 w 1453890"/>
                <a:gd name="connsiteY19" fmla="*/ 596624 h 2110733"/>
                <a:gd name="connsiteX20" fmla="*/ 348573 w 1453890"/>
                <a:gd name="connsiteY20" fmla="*/ 270862 h 2110733"/>
                <a:gd name="connsiteX21" fmla="*/ 710905 w 1453890"/>
                <a:gd name="connsiteY21" fmla="*/ 68981 h 2110733"/>
                <a:gd name="connsiteX22" fmla="*/ 1128275 w 1453890"/>
                <a:gd name="connsiteY22" fmla="*/ 157 h 211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3890" h="2110733">
                  <a:moveTo>
                    <a:pt x="1128275" y="157"/>
                  </a:moveTo>
                  <a:lnTo>
                    <a:pt x="1453890" y="157"/>
                  </a:lnTo>
                  <a:lnTo>
                    <a:pt x="1453890" y="59802"/>
                  </a:lnTo>
                  <a:lnTo>
                    <a:pt x="1128275" y="59802"/>
                  </a:lnTo>
                  <a:cubicBezTo>
                    <a:pt x="997560" y="59802"/>
                    <a:pt x="862259" y="82745"/>
                    <a:pt x="726958" y="126332"/>
                  </a:cubicBezTo>
                  <a:cubicBezTo>
                    <a:pt x="598535" y="167627"/>
                    <a:pt x="486168" y="231861"/>
                    <a:pt x="382972" y="316743"/>
                  </a:cubicBezTo>
                  <a:cubicBezTo>
                    <a:pt x="284361" y="399331"/>
                    <a:pt x="206392" y="500272"/>
                    <a:pt x="144475" y="624153"/>
                  </a:cubicBezTo>
                  <a:cubicBezTo>
                    <a:pt x="87143" y="738858"/>
                    <a:pt x="57332" y="885682"/>
                    <a:pt x="57332" y="1055446"/>
                  </a:cubicBezTo>
                  <a:cubicBezTo>
                    <a:pt x="57332" y="1225208"/>
                    <a:pt x="87143" y="1369738"/>
                    <a:pt x="144475" y="1486737"/>
                  </a:cubicBezTo>
                  <a:cubicBezTo>
                    <a:pt x="206392" y="1612912"/>
                    <a:pt x="284361" y="1711559"/>
                    <a:pt x="382972" y="1794147"/>
                  </a:cubicBezTo>
                  <a:cubicBezTo>
                    <a:pt x="486168" y="1879029"/>
                    <a:pt x="598535" y="1940971"/>
                    <a:pt x="726958" y="1984558"/>
                  </a:cubicBezTo>
                  <a:cubicBezTo>
                    <a:pt x="862259" y="2028145"/>
                    <a:pt x="997560" y="2051088"/>
                    <a:pt x="1128275" y="2051088"/>
                  </a:cubicBezTo>
                  <a:lnTo>
                    <a:pt x="1453890" y="2051088"/>
                  </a:lnTo>
                  <a:lnTo>
                    <a:pt x="1453890" y="2110733"/>
                  </a:lnTo>
                  <a:lnTo>
                    <a:pt x="1128275" y="2110733"/>
                  </a:lnTo>
                  <a:cubicBezTo>
                    <a:pt x="990680" y="2110733"/>
                    <a:pt x="848500" y="2085499"/>
                    <a:pt x="708611" y="2039618"/>
                  </a:cubicBezTo>
                  <a:cubicBezTo>
                    <a:pt x="573310" y="1993734"/>
                    <a:pt x="454063" y="1927204"/>
                    <a:pt x="346279" y="1837734"/>
                  </a:cubicBezTo>
                  <a:cubicBezTo>
                    <a:pt x="243083" y="1752854"/>
                    <a:pt x="160528" y="1645031"/>
                    <a:pt x="94023" y="1511972"/>
                  </a:cubicBezTo>
                  <a:cubicBezTo>
                    <a:pt x="32105" y="1388091"/>
                    <a:pt x="0" y="1234385"/>
                    <a:pt x="0" y="1055446"/>
                  </a:cubicBezTo>
                  <a:cubicBezTo>
                    <a:pt x="0" y="874212"/>
                    <a:pt x="32105" y="720505"/>
                    <a:pt x="94023" y="596624"/>
                  </a:cubicBezTo>
                  <a:cubicBezTo>
                    <a:pt x="160528" y="463567"/>
                    <a:pt x="243083" y="358036"/>
                    <a:pt x="348573" y="270862"/>
                  </a:cubicBezTo>
                  <a:cubicBezTo>
                    <a:pt x="456355" y="179098"/>
                    <a:pt x="575604" y="114862"/>
                    <a:pt x="710905" y="68981"/>
                  </a:cubicBezTo>
                  <a:cubicBezTo>
                    <a:pt x="850794" y="20803"/>
                    <a:pt x="992974" y="-2137"/>
                    <a:pt x="1128275" y="157"/>
                  </a:cubicBezTo>
                  <a:close/>
                </a:path>
              </a:pathLst>
            </a:custGeom>
            <a:solidFill>
              <a:srgbClr val="F1983D"/>
            </a:solidFill>
            <a:ln w="9497" cap="flat">
              <a:noFill/>
              <a:prstDash val="solid"/>
              <a:miter/>
            </a:ln>
          </p:spPr>
          <p:txBody>
            <a:bodyPr rtlCol="0" anchor="ctr"/>
            <a:lstStyle/>
            <a:p>
              <a:endParaRPr lang="en-US"/>
            </a:p>
          </p:txBody>
        </p:sp>
      </p:grpSp>
    </p:spTree>
    <p:extLst>
      <p:ext uri="{BB962C8B-B14F-4D97-AF65-F5344CB8AC3E}">
        <p14:creationId xmlns:p14="http://schemas.microsoft.com/office/powerpoint/2010/main" val="615422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48155" y="1695960"/>
            <a:ext cx="4867011" cy="2642361"/>
          </a:xfrm>
        </p:spPr>
        <p:txBody>
          <a:bodyPr lIns="91440" tIns="45720" rIns="91440" bIns="45720" anchor="t"/>
          <a:lstStyle/>
          <a:p>
            <a:r>
              <a:rPr lang="en-IE" b="1" i="1" dirty="0"/>
              <a:t>Definition</a:t>
            </a:r>
            <a:r>
              <a:rPr lang="en-IE" dirty="0"/>
              <a:t> is the second phase of</a:t>
            </a:r>
            <a:endParaRPr lang="en-IE" dirty="0">
              <a:cs typeface="Calibri"/>
            </a:endParaRPr>
          </a:p>
          <a:p>
            <a:r>
              <a:rPr lang="en-IE" dirty="0"/>
              <a:t>Design thinking. </a:t>
            </a:r>
            <a:endParaRPr lang="en-IE" dirty="0">
              <a:cs typeface="Calibri"/>
            </a:endParaRPr>
          </a:p>
          <a:p>
            <a:pPr>
              <a:lnSpc>
                <a:spcPct val="80000"/>
              </a:lnSpc>
            </a:pPr>
            <a:r>
              <a:rPr lang="en-IE" dirty="0"/>
              <a:t>The needs and problems faced or</a:t>
            </a:r>
            <a:endParaRPr lang="en-IE" dirty="0">
              <a:cs typeface="Calibri" panose="020F0502020204030204"/>
            </a:endParaRPr>
          </a:p>
          <a:p>
            <a:pPr>
              <a:lnSpc>
                <a:spcPct val="80000"/>
              </a:lnSpc>
            </a:pPr>
            <a:r>
              <a:rPr lang="en-IE" dirty="0"/>
              <a:t>experienced by the community will</a:t>
            </a:r>
            <a:endParaRPr lang="en-IE" dirty="0">
              <a:cs typeface="Calibri" panose="020F0502020204030204"/>
            </a:endParaRPr>
          </a:p>
          <a:p>
            <a:pPr>
              <a:lnSpc>
                <a:spcPct val="80000"/>
              </a:lnSpc>
            </a:pPr>
            <a:r>
              <a:rPr lang="en-IE" dirty="0"/>
              <a:t>be diverse depending on the make up</a:t>
            </a:r>
            <a:endParaRPr lang="en-IE" dirty="0">
              <a:cs typeface="Calibri" panose="020F0502020204030204"/>
            </a:endParaRPr>
          </a:p>
          <a:p>
            <a:pPr>
              <a:lnSpc>
                <a:spcPct val="80000"/>
              </a:lnSpc>
            </a:pPr>
            <a:r>
              <a:rPr lang="en-IE" dirty="0"/>
              <a:t>of the community and based on who </a:t>
            </a:r>
          </a:p>
          <a:p>
            <a:pPr>
              <a:lnSpc>
                <a:spcPct val="80000"/>
              </a:lnSpc>
            </a:pPr>
            <a:r>
              <a:rPr lang="en-IE" dirty="0"/>
              <a:t>is participating  in the community.  It</a:t>
            </a:r>
            <a:endParaRPr lang="en-IE" dirty="0">
              <a:cs typeface="Calibri" panose="020F0502020204030204"/>
            </a:endParaRPr>
          </a:p>
          <a:p>
            <a:pPr>
              <a:lnSpc>
                <a:spcPct val="80000"/>
              </a:lnSpc>
            </a:pPr>
            <a:r>
              <a:rPr lang="en-IE" dirty="0"/>
              <a:t>is during this stage that the needs</a:t>
            </a:r>
            <a:endParaRPr lang="en-IE" dirty="0">
              <a:cs typeface="Calibri" panose="020F0502020204030204"/>
            </a:endParaRPr>
          </a:p>
          <a:p>
            <a:pPr>
              <a:lnSpc>
                <a:spcPct val="80000"/>
              </a:lnSpc>
            </a:pPr>
            <a:r>
              <a:rPr lang="en-IE" dirty="0"/>
              <a:t>and problems are clearly identified and stated.</a:t>
            </a:r>
            <a:endParaRPr lang="en-IE" dirty="0">
              <a:cs typeface="Calibri"/>
            </a:endParaRPr>
          </a:p>
          <a:p>
            <a:endParaRPr lang="en-IE" dirty="0">
              <a:cs typeface="Calibri"/>
            </a:endParaRPr>
          </a:p>
          <a:p>
            <a:endParaRPr lang="en-IE" dirty="0">
              <a:cs typeface="Calibri"/>
            </a:endParaRP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08481" y="610287"/>
            <a:ext cx="4990998" cy="992652"/>
          </a:xfrm>
        </p:spPr>
        <p:txBody>
          <a:bodyPr/>
          <a:lstStyle/>
          <a:p>
            <a:r>
              <a:rPr lang="en-US" dirty="0"/>
              <a:t>How do we understand the needs and problems</a:t>
            </a:r>
            <a:r>
              <a:rPr lang="hr-BA" dirty="0"/>
              <a:t>?</a:t>
            </a:r>
            <a:endParaRPr lang="en-US" dirty="0"/>
          </a:p>
        </p:txBody>
      </p:sp>
      <p:pic>
        <p:nvPicPr>
          <p:cNvPr id="11" name="Picture Placeholder 10">
            <a:extLst>
              <a:ext uri="{FF2B5EF4-FFF2-40B4-BE49-F238E27FC236}">
                <a16:creationId xmlns:a16="http://schemas.microsoft.com/office/drawing/2014/main" id="{083F9C9D-DA9A-8E49-A6D1-371C9936F308}"/>
              </a:ext>
            </a:extLst>
          </p:cNvPr>
          <p:cNvPicPr>
            <a:picLocks noGrp="1" noChangeAspect="1"/>
          </p:cNvPicPr>
          <p:nvPr>
            <p:ph type="pic" sz="quarter" idx="42"/>
          </p:nvPr>
        </p:nvPicPr>
        <p:blipFill>
          <a:blip r:embed="rId2"/>
          <a:srcRect l="9572" r="9572"/>
          <a:stretch>
            <a:fillRect/>
          </a:stretch>
        </p:blipFill>
        <p:spPr/>
      </p:pic>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13046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893265" y="1526821"/>
            <a:ext cx="4867011" cy="3291086"/>
          </a:xfrm>
        </p:spPr>
        <p:txBody>
          <a:bodyPr lIns="91440" tIns="45720" rIns="91440" bIns="45720" anchor="t"/>
          <a:lstStyle/>
          <a:p>
            <a:r>
              <a:rPr lang="hr-BA" dirty="0"/>
              <a:t>In this example you can see </a:t>
            </a:r>
            <a:r>
              <a:rPr lang="en-IE" dirty="0"/>
              <a:t>Design </a:t>
            </a:r>
          </a:p>
          <a:p>
            <a:r>
              <a:rPr lang="en-IE" dirty="0"/>
              <a:t>Thinking can help individuals and communities get to the root of the real problem </a:t>
            </a:r>
            <a:endParaRPr lang="hr-BA" dirty="0">
              <a:cs typeface="Calibri"/>
            </a:endParaRPr>
          </a:p>
          <a:p>
            <a:r>
              <a:rPr lang="en-IE" dirty="0"/>
              <a:t>Design Thinking puts People First!</a:t>
            </a:r>
          </a:p>
          <a:p>
            <a:r>
              <a:rPr lang="en-IE" dirty="0"/>
              <a:t>The closer we stay to the people we</a:t>
            </a:r>
          </a:p>
          <a:p>
            <a:r>
              <a:rPr lang="en-IE" dirty="0"/>
              <a:t>want to help, the better we will</a:t>
            </a:r>
          </a:p>
          <a:p>
            <a:r>
              <a:rPr lang="en-IE" dirty="0"/>
              <a:t>understand the real problem </a:t>
            </a:r>
          </a:p>
          <a:p>
            <a:r>
              <a:rPr lang="hr-BA" dirty="0"/>
              <a:t>Click on the right to watch the video</a:t>
            </a:r>
            <a:r>
              <a:rPr lang="en-GB" dirty="0"/>
              <a:t>.</a:t>
            </a:r>
            <a:endParaRPr lang="en-US"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p:txBody>
          <a:bodyPr/>
          <a:lstStyle/>
          <a:p>
            <a:r>
              <a:rPr lang="hr-BA" dirty="0"/>
              <a:t>How it looks like?</a:t>
            </a:r>
            <a:endParaRPr lang="en-US" dirty="0"/>
          </a:p>
          <a:p>
            <a:endParaRPr lang="en-US" dirty="0"/>
          </a:p>
        </p:txBody>
      </p:sp>
      <p:pic>
        <p:nvPicPr>
          <p:cNvPr id="14" name="Picture Placeholder 13">
            <a:hlinkClick r:id="rId2"/>
            <a:extLst>
              <a:ext uri="{FF2B5EF4-FFF2-40B4-BE49-F238E27FC236}">
                <a16:creationId xmlns:a16="http://schemas.microsoft.com/office/drawing/2014/main" id="{839D875C-1CD2-A86A-65EA-FA0A9F50FD7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372" r="13372"/>
          <a:stretch/>
        </p:blipFill>
        <p:spPr/>
      </p:pic>
    </p:spTree>
    <p:extLst>
      <p:ext uri="{BB962C8B-B14F-4D97-AF65-F5344CB8AC3E}">
        <p14:creationId xmlns:p14="http://schemas.microsoft.com/office/powerpoint/2010/main" val="3964847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1"/>
          <p:cNvSpPr>
            <a:spLocks noChangeArrowheads="1"/>
          </p:cNvSpPr>
          <p:nvPr/>
        </p:nvSpPr>
        <p:spPr bwMode="auto">
          <a:xfrm>
            <a:off x="854695" y="3840257"/>
            <a:ext cx="2513093" cy="2327328"/>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8" name="Freeform 243"/>
          <p:cNvSpPr>
            <a:spLocks noChangeArrowheads="1"/>
          </p:cNvSpPr>
          <p:nvPr/>
        </p:nvSpPr>
        <p:spPr bwMode="auto">
          <a:xfrm>
            <a:off x="1311768" y="2720875"/>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99" name="Freeform 244"/>
          <p:cNvSpPr>
            <a:spLocks noChangeArrowheads="1"/>
          </p:cNvSpPr>
          <p:nvPr/>
        </p:nvSpPr>
        <p:spPr bwMode="auto">
          <a:xfrm>
            <a:off x="3565191" y="3840257"/>
            <a:ext cx="2513094" cy="2327328"/>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4" name="Freeform 319"/>
          <p:cNvSpPr>
            <a:spLocks noChangeArrowheads="1"/>
          </p:cNvSpPr>
          <p:nvPr/>
        </p:nvSpPr>
        <p:spPr bwMode="auto">
          <a:xfrm>
            <a:off x="4001750" y="2571899"/>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75" name="Freeform 320"/>
          <p:cNvSpPr>
            <a:spLocks noChangeArrowheads="1"/>
          </p:cNvSpPr>
          <p:nvPr/>
        </p:nvSpPr>
        <p:spPr bwMode="auto">
          <a:xfrm>
            <a:off x="6194701" y="3840257"/>
            <a:ext cx="2513093"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8" name="Freeform 393"/>
          <p:cNvSpPr>
            <a:spLocks noChangeArrowheads="1"/>
          </p:cNvSpPr>
          <p:nvPr/>
        </p:nvSpPr>
        <p:spPr bwMode="auto">
          <a:xfrm>
            <a:off x="6660371" y="2789971"/>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49" name="Freeform 394"/>
          <p:cNvSpPr>
            <a:spLocks noChangeArrowheads="1"/>
          </p:cNvSpPr>
          <p:nvPr/>
        </p:nvSpPr>
        <p:spPr bwMode="auto">
          <a:xfrm>
            <a:off x="8824211" y="3840257"/>
            <a:ext cx="2513094" cy="2327328"/>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24" name="Freeform 469"/>
          <p:cNvSpPr>
            <a:spLocks noChangeArrowheads="1"/>
          </p:cNvSpPr>
          <p:nvPr/>
        </p:nvSpPr>
        <p:spPr bwMode="auto">
          <a:xfrm>
            <a:off x="9293222" y="2761880"/>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54" name="CuadroTexto 553"/>
          <p:cNvSpPr txBox="1"/>
          <p:nvPr/>
        </p:nvSpPr>
        <p:spPr>
          <a:xfrm>
            <a:off x="930439" y="4589375"/>
            <a:ext cx="24668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Who are the community members  we need to meet to discuss their needs</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6" name="CuadroTexto 555"/>
          <p:cNvSpPr txBox="1"/>
          <p:nvPr/>
        </p:nvSpPr>
        <p:spPr>
          <a:xfrm>
            <a:off x="3594728" y="4589375"/>
            <a:ext cx="24835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What methods will we use to identify the needs</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8" name="CuadroTexto 557"/>
          <p:cNvSpPr txBox="1"/>
          <p:nvPr/>
        </p:nvSpPr>
        <p:spPr>
          <a:xfrm>
            <a:off x="6194701" y="4589375"/>
            <a:ext cx="25130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How will we record their inputs</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0" name="CuadroTexto 559"/>
          <p:cNvSpPr txBox="1"/>
          <p:nvPr/>
        </p:nvSpPr>
        <p:spPr>
          <a:xfrm>
            <a:off x="8824210" y="4360977"/>
            <a:ext cx="25130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Do we ha</a:t>
            </a:r>
            <a:r>
              <a:rPr lang="en-IE" sz="2000" b="1" dirty="0" err="1">
                <a:solidFill>
                  <a:srgbClr val="FFFFFF"/>
                </a:solidFill>
                <a:latin typeface="Calibri" panose="020F0502020204030204" pitchFamily="34" charset="0"/>
                <a:ea typeface="Lato" charset="0"/>
                <a:cs typeface="Calibri" panose="020F0502020204030204" pitchFamily="34" charset="0"/>
              </a:rPr>
              <a:t>ve</a:t>
            </a:r>
            <a:r>
              <a:rPr lang="en-IE" sz="2000" b="1" dirty="0">
                <a:solidFill>
                  <a:srgbClr val="FFFFFF"/>
                </a:solidFill>
                <a:latin typeface="Calibri" panose="020F0502020204030204" pitchFamily="34" charset="0"/>
                <a:ea typeface="Lato" charset="0"/>
                <a:cs typeface="Calibri" panose="020F0502020204030204" pitchFamily="34" charset="0"/>
              </a:rPr>
              <a:t> enough information to analyse and complete </a:t>
            </a:r>
            <a:r>
              <a:rPr lang="en-GB" sz="2000" b="1" i="0" u="none" strike="noStrike" baseline="0" dirty="0">
                <a:solidFill>
                  <a:srgbClr val="FFFFFF"/>
                </a:solidFill>
                <a:latin typeface="Calibri" panose="020F0502020204030204" pitchFamily="34" charset="0"/>
              </a:rPr>
              <a:t>a “User needs statements”</a:t>
            </a:r>
            <a:r>
              <a:rPr lang="en-IE" sz="2000" b="1" dirty="0">
                <a:solidFill>
                  <a:srgbClr val="FFFFFF"/>
                </a:solidFill>
                <a:latin typeface="Calibri" panose="020F0502020204030204" pitchFamily="34" charset="0"/>
                <a:ea typeface="Lato" charset="0"/>
                <a:cs typeface="Calibri" panose="020F0502020204030204" pitchFamily="34" charset="0"/>
              </a:rPr>
              <a:t> </a:t>
            </a:r>
            <a:r>
              <a:rPr kumimoji="0" lang="hr-BA"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p:txBody>
          <a:bodyPr/>
          <a:lstStyle/>
          <a:p>
            <a:r>
              <a:rPr lang="hr-BA" sz="3200" dirty="0"/>
              <a:t>Let’s think about how</a:t>
            </a:r>
            <a:r>
              <a:rPr lang="en-IE" sz="3200" dirty="0"/>
              <a:t> we can</a:t>
            </a:r>
            <a:r>
              <a:rPr lang="hr-BA" sz="3200" u="sng" dirty="0"/>
              <a:t> </a:t>
            </a:r>
            <a:r>
              <a:rPr lang="en-IE" sz="3200" u="sng" dirty="0"/>
              <a:t>clearly define needs and problems</a:t>
            </a:r>
            <a:endParaRPr lang="en-US" sz="3200" u="sng" dirty="0"/>
          </a:p>
        </p:txBody>
      </p:sp>
      <p:grpSp>
        <p:nvGrpSpPr>
          <p:cNvPr id="36" name="Graphic 3">
            <a:extLst>
              <a:ext uri="{FF2B5EF4-FFF2-40B4-BE49-F238E27FC236}">
                <a16:creationId xmlns:a16="http://schemas.microsoft.com/office/drawing/2014/main" id="{104C4671-FC26-4079-AD95-6762193B6F1D}"/>
              </a:ext>
            </a:extLst>
          </p:cNvPr>
          <p:cNvGrpSpPr/>
          <p:nvPr/>
        </p:nvGrpSpPr>
        <p:grpSpPr>
          <a:xfrm>
            <a:off x="9794056" y="3085815"/>
            <a:ext cx="772300" cy="871495"/>
            <a:chOff x="4643578" y="432838"/>
            <a:chExt cx="1028134" cy="1160188"/>
          </a:xfrm>
          <a:solidFill>
            <a:schemeClr val="bg1"/>
          </a:solidFill>
        </p:grpSpPr>
        <p:sp>
          <p:nvSpPr>
            <p:cNvPr id="37" name="Freeform 1033">
              <a:extLst>
                <a:ext uri="{FF2B5EF4-FFF2-40B4-BE49-F238E27FC236}">
                  <a16:creationId xmlns:a16="http://schemas.microsoft.com/office/drawing/2014/main" id="{57BA7358-AD6C-F645-AF15-DEA0A97181A3}"/>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38" name="Graphic 3">
              <a:extLst>
                <a:ext uri="{FF2B5EF4-FFF2-40B4-BE49-F238E27FC236}">
                  <a16:creationId xmlns:a16="http://schemas.microsoft.com/office/drawing/2014/main" id="{C655D2C5-3E0E-BED0-D4B2-B2337A3DBCC8}"/>
                </a:ext>
              </a:extLst>
            </p:cNvPr>
            <p:cNvGrpSpPr/>
            <p:nvPr/>
          </p:nvGrpSpPr>
          <p:grpSpPr>
            <a:xfrm>
              <a:off x="4643578" y="432838"/>
              <a:ext cx="1028134" cy="1160188"/>
              <a:chOff x="4643578" y="432838"/>
              <a:chExt cx="1028134" cy="1160188"/>
            </a:xfrm>
            <a:grpFill/>
          </p:grpSpPr>
          <p:sp>
            <p:nvSpPr>
              <p:cNvPr id="39" name="Freeform 1035">
                <a:extLst>
                  <a:ext uri="{FF2B5EF4-FFF2-40B4-BE49-F238E27FC236}">
                    <a16:creationId xmlns:a16="http://schemas.microsoft.com/office/drawing/2014/main" id="{3707FB95-F330-1B47-2EEE-159807677521}"/>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40" name="Graphic 3">
                <a:extLst>
                  <a:ext uri="{FF2B5EF4-FFF2-40B4-BE49-F238E27FC236}">
                    <a16:creationId xmlns:a16="http://schemas.microsoft.com/office/drawing/2014/main" id="{67F62729-0A92-8355-2C75-49CE25DEFF0C}"/>
                  </a:ext>
                </a:extLst>
              </p:cNvPr>
              <p:cNvGrpSpPr/>
              <p:nvPr/>
            </p:nvGrpSpPr>
            <p:grpSpPr>
              <a:xfrm>
                <a:off x="4643578" y="432838"/>
                <a:ext cx="1028134" cy="1160188"/>
                <a:chOff x="4643578" y="432838"/>
                <a:chExt cx="1028134" cy="1160188"/>
              </a:xfrm>
              <a:grpFill/>
            </p:grpSpPr>
            <p:sp>
              <p:nvSpPr>
                <p:cNvPr id="41" name="Freeform 1037">
                  <a:extLst>
                    <a:ext uri="{FF2B5EF4-FFF2-40B4-BE49-F238E27FC236}">
                      <a16:creationId xmlns:a16="http://schemas.microsoft.com/office/drawing/2014/main" id="{5060A896-D2D7-5CE9-3A63-D3B4CDD42131}"/>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42" name="Freeform 1038">
                  <a:extLst>
                    <a:ext uri="{FF2B5EF4-FFF2-40B4-BE49-F238E27FC236}">
                      <a16:creationId xmlns:a16="http://schemas.microsoft.com/office/drawing/2014/main" id="{9D48916C-6266-3A3D-34B7-4D64F588CA5F}"/>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59" name="Group 58">
            <a:extLst>
              <a:ext uri="{FF2B5EF4-FFF2-40B4-BE49-F238E27FC236}">
                <a16:creationId xmlns:a16="http://schemas.microsoft.com/office/drawing/2014/main" id="{F757979F-6109-4FA9-0097-B16F5060238E}"/>
              </a:ext>
            </a:extLst>
          </p:cNvPr>
          <p:cNvGrpSpPr/>
          <p:nvPr/>
        </p:nvGrpSpPr>
        <p:grpSpPr>
          <a:xfrm>
            <a:off x="4483593" y="3141664"/>
            <a:ext cx="676288" cy="676171"/>
            <a:chOff x="3258209" y="1217582"/>
            <a:chExt cx="4712093" cy="4711281"/>
          </a:xfrm>
          <a:solidFill>
            <a:schemeClr val="bg1"/>
          </a:solidFill>
        </p:grpSpPr>
        <p:sp>
          <p:nvSpPr>
            <p:cNvPr id="60" name="Freeform 31">
              <a:extLst>
                <a:ext uri="{FF2B5EF4-FFF2-40B4-BE49-F238E27FC236}">
                  <a16:creationId xmlns:a16="http://schemas.microsoft.com/office/drawing/2014/main" id="{1DCE7154-8AD3-F75F-342A-9051BC6CB828}"/>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32">
              <a:extLst>
                <a:ext uri="{FF2B5EF4-FFF2-40B4-BE49-F238E27FC236}">
                  <a16:creationId xmlns:a16="http://schemas.microsoft.com/office/drawing/2014/main" id="{1CBF1B8F-9CE4-5707-5DD3-BA9E3FB85D32}"/>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E9D051-A651-BB06-8DCB-1ECC3CA0C22E}"/>
                </a:ext>
              </a:extLst>
            </p:cNvPr>
            <p:cNvGrpSpPr/>
            <p:nvPr/>
          </p:nvGrpSpPr>
          <p:grpSpPr>
            <a:xfrm>
              <a:off x="3258209" y="1217582"/>
              <a:ext cx="4712093" cy="4711281"/>
              <a:chOff x="3258209" y="1217582"/>
              <a:chExt cx="4712093" cy="4711281"/>
            </a:xfrm>
            <a:grpFill/>
          </p:grpSpPr>
          <p:sp>
            <p:nvSpPr>
              <p:cNvPr id="63" name="Freeform 16">
                <a:extLst>
                  <a:ext uri="{FF2B5EF4-FFF2-40B4-BE49-F238E27FC236}">
                    <a16:creationId xmlns:a16="http://schemas.microsoft.com/office/drawing/2014/main" id="{50081086-EC1B-83FB-61F5-070C3AC3BC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C017CD92-A48C-6A1F-196D-20FCE66F8DC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BB839485-8987-3FD9-9367-948449DF0CF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29D806BC-F5B1-5BD8-F128-2715010C7C81}"/>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9E61DC24-C69F-D693-62FB-B32102FAF61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8FEE1271-A7AA-73D4-1817-9444DCB59F0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8CD3F5C7-A1BB-F749-AFDC-165AADCD830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5CA67651-2A67-9CA8-0D87-DDC14AD3E5F3}"/>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92ECB904-842F-C612-5E0F-C023CD58ECCC}"/>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29A2A0AD-1764-44FE-43B4-034E4DFA469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656591A9-196A-50A5-B7E6-7F2DF70ED4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91101746-CA85-CB40-1DB4-42B8443C300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C35A4DFB-E8B4-4B3A-35E8-AF2339B71D0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76" name="Freeform 30">
                <a:extLst>
                  <a:ext uri="{FF2B5EF4-FFF2-40B4-BE49-F238E27FC236}">
                    <a16:creationId xmlns:a16="http://schemas.microsoft.com/office/drawing/2014/main" id="{F576FFD3-0760-31A7-6085-9CD78D012C9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77" name="Group 76">
            <a:extLst>
              <a:ext uri="{FF2B5EF4-FFF2-40B4-BE49-F238E27FC236}">
                <a16:creationId xmlns:a16="http://schemas.microsoft.com/office/drawing/2014/main" id="{3C41F4BF-8A29-05B8-5302-C16FD0C6E060}"/>
              </a:ext>
            </a:extLst>
          </p:cNvPr>
          <p:cNvGrpSpPr/>
          <p:nvPr/>
        </p:nvGrpSpPr>
        <p:grpSpPr>
          <a:xfrm>
            <a:off x="1666404" y="2962331"/>
            <a:ext cx="872482" cy="1012568"/>
            <a:chOff x="8360213" y="3458151"/>
            <a:chExt cx="853935" cy="991043"/>
          </a:xfrm>
          <a:solidFill>
            <a:schemeClr val="bg1"/>
          </a:solidFill>
        </p:grpSpPr>
        <p:grpSp>
          <p:nvGrpSpPr>
            <p:cNvPr id="78" name="Graphic 2">
              <a:extLst>
                <a:ext uri="{FF2B5EF4-FFF2-40B4-BE49-F238E27FC236}">
                  <a16:creationId xmlns:a16="http://schemas.microsoft.com/office/drawing/2014/main" id="{9EE7A7B7-9660-F00E-DA38-F9F6D391C7B5}"/>
                </a:ext>
              </a:extLst>
            </p:cNvPr>
            <p:cNvGrpSpPr/>
            <p:nvPr userDrawn="1"/>
          </p:nvGrpSpPr>
          <p:grpSpPr>
            <a:xfrm>
              <a:off x="8599192" y="3595917"/>
              <a:ext cx="375982" cy="204367"/>
              <a:chOff x="2642504" y="3763150"/>
              <a:chExt cx="375982" cy="204367"/>
            </a:xfrm>
            <a:grpFill/>
          </p:grpSpPr>
          <p:sp>
            <p:nvSpPr>
              <p:cNvPr id="84" name="Freeform 83">
                <a:extLst>
                  <a:ext uri="{FF2B5EF4-FFF2-40B4-BE49-F238E27FC236}">
                    <a16:creationId xmlns:a16="http://schemas.microsoft.com/office/drawing/2014/main" id="{6B97F6D0-E26B-05CB-E0B0-C84BECB1E97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67A381E5-6C03-EA0B-F652-91F11BDA1133}"/>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79" name="Graphic 2">
              <a:extLst>
                <a:ext uri="{FF2B5EF4-FFF2-40B4-BE49-F238E27FC236}">
                  <a16:creationId xmlns:a16="http://schemas.microsoft.com/office/drawing/2014/main" id="{14BE1FF8-2EE7-CDD7-E392-F824C4E7D493}"/>
                </a:ext>
              </a:extLst>
            </p:cNvPr>
            <p:cNvGrpSpPr/>
            <p:nvPr userDrawn="1"/>
          </p:nvGrpSpPr>
          <p:grpSpPr>
            <a:xfrm>
              <a:off x="8360213" y="3458151"/>
              <a:ext cx="853935" cy="991043"/>
              <a:chOff x="2403525" y="3625384"/>
              <a:chExt cx="853935" cy="991043"/>
            </a:xfrm>
            <a:grp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4" name="Group 3">
            <a:extLst>
              <a:ext uri="{FF2B5EF4-FFF2-40B4-BE49-F238E27FC236}">
                <a16:creationId xmlns:a16="http://schemas.microsoft.com/office/drawing/2014/main" id="{73782C79-C713-31D0-5EE4-8C3C1479A1E4}"/>
              </a:ext>
            </a:extLst>
          </p:cNvPr>
          <p:cNvGrpSpPr/>
          <p:nvPr/>
        </p:nvGrpSpPr>
        <p:grpSpPr>
          <a:xfrm>
            <a:off x="7169236" y="3167629"/>
            <a:ext cx="676288" cy="676171"/>
            <a:chOff x="3258209" y="1217582"/>
            <a:chExt cx="4712093" cy="4711281"/>
          </a:xfrm>
          <a:solidFill>
            <a:schemeClr val="bg1"/>
          </a:solidFill>
        </p:grpSpPr>
        <p:sp>
          <p:nvSpPr>
            <p:cNvPr id="5" name="Freeform 31">
              <a:extLst>
                <a:ext uri="{FF2B5EF4-FFF2-40B4-BE49-F238E27FC236}">
                  <a16:creationId xmlns:a16="http://schemas.microsoft.com/office/drawing/2014/main" id="{58A3F888-9709-8AF0-FF53-E4C081EBD55B}"/>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 name="Freeform 32">
              <a:extLst>
                <a:ext uri="{FF2B5EF4-FFF2-40B4-BE49-F238E27FC236}">
                  <a16:creationId xmlns:a16="http://schemas.microsoft.com/office/drawing/2014/main" id="{CF593FC5-640B-5EF6-2922-773E4B8F7E7D}"/>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69B6581-6908-7E58-5EAA-EF0636BACB1D}"/>
                </a:ext>
              </a:extLst>
            </p:cNvPr>
            <p:cNvGrpSpPr/>
            <p:nvPr/>
          </p:nvGrpSpPr>
          <p:grpSpPr>
            <a:xfrm>
              <a:off x="3258209" y="1217582"/>
              <a:ext cx="4712093" cy="4711281"/>
              <a:chOff x="3258209" y="1217582"/>
              <a:chExt cx="4712093" cy="4711281"/>
            </a:xfrm>
            <a:grpFill/>
          </p:grpSpPr>
          <p:sp>
            <p:nvSpPr>
              <p:cNvPr id="8" name="Freeform 16">
                <a:extLst>
                  <a:ext uri="{FF2B5EF4-FFF2-40B4-BE49-F238E27FC236}">
                    <a16:creationId xmlns:a16="http://schemas.microsoft.com/office/drawing/2014/main" id="{FEBE34C9-5C8A-31CC-DD86-67916F3C746C}"/>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8">
                <a:extLst>
                  <a:ext uri="{FF2B5EF4-FFF2-40B4-BE49-F238E27FC236}">
                    <a16:creationId xmlns:a16="http://schemas.microsoft.com/office/drawing/2014/main" id="{303E528A-1248-FD3E-BB37-069B15CB5A4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 name="Freeform 19">
                <a:extLst>
                  <a:ext uri="{FF2B5EF4-FFF2-40B4-BE49-F238E27FC236}">
                    <a16:creationId xmlns:a16="http://schemas.microsoft.com/office/drawing/2014/main" id="{A9BD6915-B542-21CB-8529-7AED4C0A96A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1" name="Freeform 20">
                <a:extLst>
                  <a:ext uri="{FF2B5EF4-FFF2-40B4-BE49-F238E27FC236}">
                    <a16:creationId xmlns:a16="http://schemas.microsoft.com/office/drawing/2014/main" id="{E4DD82FA-7413-A59C-955A-0FE73C8EE3EF}"/>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2" name="Freeform 21">
                <a:extLst>
                  <a:ext uri="{FF2B5EF4-FFF2-40B4-BE49-F238E27FC236}">
                    <a16:creationId xmlns:a16="http://schemas.microsoft.com/office/drawing/2014/main" id="{77A6BAFB-6D94-B8F5-977D-53E78C09AE6C}"/>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3" name="Freeform 22">
                <a:extLst>
                  <a:ext uri="{FF2B5EF4-FFF2-40B4-BE49-F238E27FC236}">
                    <a16:creationId xmlns:a16="http://schemas.microsoft.com/office/drawing/2014/main" id="{01828F7E-3DEA-5656-2973-B9C58D1DD5CE}"/>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4" name="Freeform 23">
                <a:extLst>
                  <a:ext uri="{FF2B5EF4-FFF2-40B4-BE49-F238E27FC236}">
                    <a16:creationId xmlns:a16="http://schemas.microsoft.com/office/drawing/2014/main" id="{E55A699D-16DE-AC10-F9C7-525BF1DAC10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5" name="Freeform 24">
                <a:extLst>
                  <a:ext uri="{FF2B5EF4-FFF2-40B4-BE49-F238E27FC236}">
                    <a16:creationId xmlns:a16="http://schemas.microsoft.com/office/drawing/2014/main" id="{108E7E98-10DD-01E6-F3A7-4C608B2A07A6}"/>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25">
                <a:extLst>
                  <a:ext uri="{FF2B5EF4-FFF2-40B4-BE49-F238E27FC236}">
                    <a16:creationId xmlns:a16="http://schemas.microsoft.com/office/drawing/2014/main" id="{C8EB5804-767B-E3E8-4870-6C504F4E5A07}"/>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26">
                <a:extLst>
                  <a:ext uri="{FF2B5EF4-FFF2-40B4-BE49-F238E27FC236}">
                    <a16:creationId xmlns:a16="http://schemas.microsoft.com/office/drawing/2014/main" id="{3600B0B4-98CA-F45C-15DA-5E85BF14F99D}"/>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8" name="Freeform 27">
                <a:extLst>
                  <a:ext uri="{FF2B5EF4-FFF2-40B4-BE49-F238E27FC236}">
                    <a16:creationId xmlns:a16="http://schemas.microsoft.com/office/drawing/2014/main" id="{BBE99F7A-60C4-DE82-AA9C-23045BA322C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 name="Freeform 28">
                <a:extLst>
                  <a:ext uri="{FF2B5EF4-FFF2-40B4-BE49-F238E27FC236}">
                    <a16:creationId xmlns:a16="http://schemas.microsoft.com/office/drawing/2014/main" id="{81F74C95-11F3-D328-57B7-24CD809DD3F2}"/>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 name="Freeform 29">
                <a:extLst>
                  <a:ext uri="{FF2B5EF4-FFF2-40B4-BE49-F238E27FC236}">
                    <a16:creationId xmlns:a16="http://schemas.microsoft.com/office/drawing/2014/main" id="{9BB16692-1EE5-C1FA-B125-E8F4D170A4BD}"/>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 name="Freeform 30">
                <a:extLst>
                  <a:ext uri="{FF2B5EF4-FFF2-40B4-BE49-F238E27FC236}">
                    <a16:creationId xmlns:a16="http://schemas.microsoft.com/office/drawing/2014/main" id="{9F1709E5-3327-6966-2268-467E2109D37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846399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918037"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59" name="Freeform 246"/>
          <p:cNvSpPr>
            <a:spLocks noChangeArrowheads="1"/>
          </p:cNvSpPr>
          <p:nvPr/>
        </p:nvSpPr>
        <p:spPr bwMode="auto">
          <a:xfrm>
            <a:off x="865378" y="1396078"/>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0" name="Freeform 247"/>
          <p:cNvSpPr>
            <a:spLocks noChangeArrowheads="1"/>
          </p:cNvSpPr>
          <p:nvPr/>
        </p:nvSpPr>
        <p:spPr bwMode="auto">
          <a:xfrm>
            <a:off x="3580987" y="2529636"/>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2" name="Freeform 249"/>
          <p:cNvSpPr>
            <a:spLocks noChangeArrowheads="1"/>
          </p:cNvSpPr>
          <p:nvPr/>
        </p:nvSpPr>
        <p:spPr bwMode="auto">
          <a:xfrm>
            <a:off x="3549296" y="5999648"/>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3" name="Freeform 250"/>
          <p:cNvSpPr>
            <a:spLocks noChangeArrowheads="1"/>
          </p:cNvSpPr>
          <p:nvPr/>
        </p:nvSpPr>
        <p:spPr bwMode="auto">
          <a:xfrm>
            <a:off x="6243938" y="1539003"/>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5" name="Freeform 252"/>
          <p:cNvSpPr>
            <a:spLocks noChangeArrowheads="1"/>
          </p:cNvSpPr>
          <p:nvPr/>
        </p:nvSpPr>
        <p:spPr bwMode="auto">
          <a:xfrm>
            <a:off x="6191280" y="1396077"/>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6" name="Freeform 253"/>
          <p:cNvSpPr>
            <a:spLocks noChangeArrowheads="1"/>
          </p:cNvSpPr>
          <p:nvPr/>
        </p:nvSpPr>
        <p:spPr bwMode="auto">
          <a:xfrm>
            <a:off x="8906718" y="2529636"/>
            <a:ext cx="2334470" cy="3470012"/>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368" name="Freeform 255"/>
          <p:cNvSpPr>
            <a:spLocks noChangeArrowheads="1"/>
          </p:cNvSpPr>
          <p:nvPr/>
        </p:nvSpPr>
        <p:spPr bwMode="auto">
          <a:xfrm>
            <a:off x="8875198" y="599964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a:xfrm>
            <a:off x="-2" y="325041"/>
            <a:ext cx="12191999" cy="803654"/>
          </a:xfrm>
        </p:spPr>
        <p:txBody>
          <a:bodyPr/>
          <a:lstStyle/>
          <a:p>
            <a:r>
              <a:rPr lang="hr-BA" dirty="0"/>
              <a:t>Tips and Hints</a:t>
            </a:r>
            <a:endParaRPr lang="en-US" dirty="0"/>
          </a:p>
        </p:txBody>
      </p:sp>
      <p:sp>
        <p:nvSpPr>
          <p:cNvPr id="51" name="CuadroTexto 553">
            <a:extLst>
              <a:ext uri="{FF2B5EF4-FFF2-40B4-BE49-F238E27FC236}">
                <a16:creationId xmlns:a16="http://schemas.microsoft.com/office/drawing/2014/main" id="{B37FB18C-4B0E-E8E8-014D-7D073460B019}"/>
              </a:ext>
            </a:extLst>
          </p:cNvPr>
          <p:cNvSpPr txBox="1"/>
          <p:nvPr/>
        </p:nvSpPr>
        <p:spPr>
          <a:xfrm>
            <a:off x="1097843" y="572597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53" name="CuadroTexto 557">
            <a:extLst>
              <a:ext uri="{FF2B5EF4-FFF2-40B4-BE49-F238E27FC236}">
                <a16:creationId xmlns:a16="http://schemas.microsoft.com/office/drawing/2014/main" id="{42B1C00F-582B-C35C-06D3-B3DB7F0435E2}"/>
              </a:ext>
            </a:extLst>
          </p:cNvPr>
          <p:cNvSpPr txBox="1"/>
          <p:nvPr/>
        </p:nvSpPr>
        <p:spPr>
          <a:xfrm>
            <a:off x="6362105" y="572597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grpSp>
        <p:nvGrpSpPr>
          <p:cNvPr id="55" name="Graphic 3">
            <a:extLst>
              <a:ext uri="{FF2B5EF4-FFF2-40B4-BE49-F238E27FC236}">
                <a16:creationId xmlns:a16="http://schemas.microsoft.com/office/drawing/2014/main" id="{24FDC6B6-136A-13D0-EDD7-92247A8B0266}"/>
              </a:ext>
            </a:extLst>
          </p:cNvPr>
          <p:cNvGrpSpPr/>
          <p:nvPr/>
        </p:nvGrpSpPr>
        <p:grpSpPr>
          <a:xfrm>
            <a:off x="10399208" y="5124032"/>
            <a:ext cx="632992" cy="714294"/>
            <a:chOff x="4643578" y="432838"/>
            <a:chExt cx="1028134" cy="1160188"/>
          </a:xfrm>
          <a:solidFill>
            <a:schemeClr val="bg1"/>
          </a:solidFill>
        </p:grpSpPr>
        <p:sp>
          <p:nvSpPr>
            <p:cNvPr id="56" name="Freeform 1033">
              <a:extLst>
                <a:ext uri="{FF2B5EF4-FFF2-40B4-BE49-F238E27FC236}">
                  <a16:creationId xmlns:a16="http://schemas.microsoft.com/office/drawing/2014/main" id="{F7F5ACDA-AA27-3B70-2BB3-C7C2AFF9DAF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7" name="Graphic 3">
              <a:extLst>
                <a:ext uri="{FF2B5EF4-FFF2-40B4-BE49-F238E27FC236}">
                  <a16:creationId xmlns:a16="http://schemas.microsoft.com/office/drawing/2014/main" id="{50E8265B-8DFC-A6A1-854E-12831A8FA653}"/>
                </a:ext>
              </a:extLst>
            </p:cNvPr>
            <p:cNvGrpSpPr/>
            <p:nvPr/>
          </p:nvGrpSpPr>
          <p:grpSpPr>
            <a:xfrm>
              <a:off x="4643578" y="432838"/>
              <a:ext cx="1028134" cy="1160188"/>
              <a:chOff x="4643578" y="432838"/>
              <a:chExt cx="1028134" cy="1160188"/>
            </a:xfrm>
            <a:grpFill/>
          </p:grpSpPr>
          <p:sp>
            <p:nvSpPr>
              <p:cNvPr id="58" name="Freeform 1035">
                <a:extLst>
                  <a:ext uri="{FF2B5EF4-FFF2-40B4-BE49-F238E27FC236}">
                    <a16:creationId xmlns:a16="http://schemas.microsoft.com/office/drawing/2014/main" id="{BCE117BE-1D48-13D9-8FD8-CF47D5E3218A}"/>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59" name="Graphic 3">
                <a:extLst>
                  <a:ext uri="{FF2B5EF4-FFF2-40B4-BE49-F238E27FC236}">
                    <a16:creationId xmlns:a16="http://schemas.microsoft.com/office/drawing/2014/main" id="{8B078D21-278F-3FDD-9D7D-F32C03C84A12}"/>
                  </a:ext>
                </a:extLst>
              </p:cNvPr>
              <p:cNvGrpSpPr/>
              <p:nvPr/>
            </p:nvGrpSpPr>
            <p:grpSpPr>
              <a:xfrm>
                <a:off x="4643578" y="432838"/>
                <a:ext cx="1028134" cy="1160188"/>
                <a:chOff x="4643578" y="432838"/>
                <a:chExt cx="1028134" cy="1160188"/>
              </a:xfrm>
              <a:grpFill/>
            </p:grpSpPr>
            <p:sp>
              <p:nvSpPr>
                <p:cNvPr id="60" name="Freeform 1037">
                  <a:extLst>
                    <a:ext uri="{FF2B5EF4-FFF2-40B4-BE49-F238E27FC236}">
                      <a16:creationId xmlns:a16="http://schemas.microsoft.com/office/drawing/2014/main" id="{011A6384-BE82-9203-0D0B-AAE001860DC6}"/>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61" name="Freeform 1038">
                  <a:extLst>
                    <a:ext uri="{FF2B5EF4-FFF2-40B4-BE49-F238E27FC236}">
                      <a16:creationId xmlns:a16="http://schemas.microsoft.com/office/drawing/2014/main" id="{2A248B52-6BBC-49EE-D2F5-06980DA02D9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grpSp>
        <p:nvGrpSpPr>
          <p:cNvPr id="78" name="Group 77">
            <a:extLst>
              <a:ext uri="{FF2B5EF4-FFF2-40B4-BE49-F238E27FC236}">
                <a16:creationId xmlns:a16="http://schemas.microsoft.com/office/drawing/2014/main" id="{C56FBCC9-24C5-2C25-7AE9-DB76EE8F419C}"/>
              </a:ext>
            </a:extLst>
          </p:cNvPr>
          <p:cNvGrpSpPr/>
          <p:nvPr/>
        </p:nvGrpSpPr>
        <p:grpSpPr>
          <a:xfrm>
            <a:off x="5223807" y="5284593"/>
            <a:ext cx="554299" cy="554203"/>
            <a:chOff x="3258209" y="1217582"/>
            <a:chExt cx="4712093" cy="4711281"/>
          </a:xfrm>
          <a:solidFill>
            <a:schemeClr val="bg1"/>
          </a:solidFill>
        </p:grpSpPr>
        <p:sp>
          <p:nvSpPr>
            <p:cNvPr id="79" name="Freeform 31">
              <a:extLst>
                <a:ext uri="{FF2B5EF4-FFF2-40B4-BE49-F238E27FC236}">
                  <a16:creationId xmlns:a16="http://schemas.microsoft.com/office/drawing/2014/main" id="{7D406049-D201-8242-0B05-90F289899E71}"/>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0" name="Freeform 32">
              <a:extLst>
                <a:ext uri="{FF2B5EF4-FFF2-40B4-BE49-F238E27FC236}">
                  <a16:creationId xmlns:a16="http://schemas.microsoft.com/office/drawing/2014/main" id="{8C0A1233-A3DC-187A-1482-475B68FE4067}"/>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nvGrpSpPr>
            <p:cNvPr id="81" name="Group 80">
              <a:extLst>
                <a:ext uri="{FF2B5EF4-FFF2-40B4-BE49-F238E27FC236}">
                  <a16:creationId xmlns:a16="http://schemas.microsoft.com/office/drawing/2014/main" id="{D83486BC-5EBA-5449-507C-353ECC7D810F}"/>
                </a:ext>
              </a:extLst>
            </p:cNvPr>
            <p:cNvGrpSpPr/>
            <p:nvPr/>
          </p:nvGrpSpPr>
          <p:grpSpPr>
            <a:xfrm>
              <a:off x="3258209" y="1217582"/>
              <a:ext cx="4712093" cy="4711281"/>
              <a:chOff x="3258209" y="1217582"/>
              <a:chExt cx="4712093" cy="4711281"/>
            </a:xfrm>
            <a:grpFill/>
          </p:grpSpPr>
          <p:sp>
            <p:nvSpPr>
              <p:cNvPr id="82" name="Freeform 16">
                <a:extLst>
                  <a:ext uri="{FF2B5EF4-FFF2-40B4-BE49-F238E27FC236}">
                    <a16:creationId xmlns:a16="http://schemas.microsoft.com/office/drawing/2014/main" id="{D5DA0651-2DFF-022E-B953-97D7072B8A4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3" name="Freeform 18">
                <a:extLst>
                  <a:ext uri="{FF2B5EF4-FFF2-40B4-BE49-F238E27FC236}">
                    <a16:creationId xmlns:a16="http://schemas.microsoft.com/office/drawing/2014/main" id="{3F807393-77F4-2493-F979-92B65F4D6D81}"/>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4" name="Freeform 19">
                <a:extLst>
                  <a:ext uri="{FF2B5EF4-FFF2-40B4-BE49-F238E27FC236}">
                    <a16:creationId xmlns:a16="http://schemas.microsoft.com/office/drawing/2014/main" id="{C685A827-C643-19C3-B795-47A214D526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5" name="Freeform 20">
                <a:extLst>
                  <a:ext uri="{FF2B5EF4-FFF2-40B4-BE49-F238E27FC236}">
                    <a16:creationId xmlns:a16="http://schemas.microsoft.com/office/drawing/2014/main" id="{A5632650-5166-4A33-1A24-C911FF44D5F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6" name="Freeform 21">
                <a:extLst>
                  <a:ext uri="{FF2B5EF4-FFF2-40B4-BE49-F238E27FC236}">
                    <a16:creationId xmlns:a16="http://schemas.microsoft.com/office/drawing/2014/main" id="{E66D88F7-4DCF-3170-A134-CC8A4A84096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7" name="Freeform 22">
                <a:extLst>
                  <a:ext uri="{FF2B5EF4-FFF2-40B4-BE49-F238E27FC236}">
                    <a16:creationId xmlns:a16="http://schemas.microsoft.com/office/drawing/2014/main" id="{4B2504ED-309E-DA78-179F-C9E63992EF4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8" name="Freeform 23">
                <a:extLst>
                  <a:ext uri="{FF2B5EF4-FFF2-40B4-BE49-F238E27FC236}">
                    <a16:creationId xmlns:a16="http://schemas.microsoft.com/office/drawing/2014/main" id="{237DD15D-0EF3-98A7-256B-96832800C9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89" name="Freeform 24">
                <a:extLst>
                  <a:ext uri="{FF2B5EF4-FFF2-40B4-BE49-F238E27FC236}">
                    <a16:creationId xmlns:a16="http://schemas.microsoft.com/office/drawing/2014/main" id="{4DF553C6-3879-8E16-B761-4D1B63499EE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0" name="Freeform 25">
                <a:extLst>
                  <a:ext uri="{FF2B5EF4-FFF2-40B4-BE49-F238E27FC236}">
                    <a16:creationId xmlns:a16="http://schemas.microsoft.com/office/drawing/2014/main" id="{0DCA158D-D3B1-9B23-1228-0D5431EA0E4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1" name="Freeform 26">
                <a:extLst>
                  <a:ext uri="{FF2B5EF4-FFF2-40B4-BE49-F238E27FC236}">
                    <a16:creationId xmlns:a16="http://schemas.microsoft.com/office/drawing/2014/main" id="{7E012F8E-3041-40D8-D0DC-85DD10AC222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2" name="Freeform 27">
                <a:extLst>
                  <a:ext uri="{FF2B5EF4-FFF2-40B4-BE49-F238E27FC236}">
                    <a16:creationId xmlns:a16="http://schemas.microsoft.com/office/drawing/2014/main" id="{A39F16B2-106E-04D8-23D7-9C02A646FD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3" name="Freeform 28">
                <a:extLst>
                  <a:ext uri="{FF2B5EF4-FFF2-40B4-BE49-F238E27FC236}">
                    <a16:creationId xmlns:a16="http://schemas.microsoft.com/office/drawing/2014/main" id="{786CF0E5-0E39-7C5D-618C-FAD62B2F7B5B}"/>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4" name="Freeform 29">
                <a:extLst>
                  <a:ext uri="{FF2B5EF4-FFF2-40B4-BE49-F238E27FC236}">
                    <a16:creationId xmlns:a16="http://schemas.microsoft.com/office/drawing/2014/main" id="{4F0C9BCD-B052-FD8B-0267-6DA75AFD14E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5" name="Freeform 30">
                <a:extLst>
                  <a:ext uri="{FF2B5EF4-FFF2-40B4-BE49-F238E27FC236}">
                    <a16:creationId xmlns:a16="http://schemas.microsoft.com/office/drawing/2014/main" id="{DE6B9CB2-1AE9-AF05-96AE-DAF08E096E0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grpSp>
        <p:nvGrpSpPr>
          <p:cNvPr id="96" name="Group 95">
            <a:extLst>
              <a:ext uri="{FF2B5EF4-FFF2-40B4-BE49-F238E27FC236}">
                <a16:creationId xmlns:a16="http://schemas.microsoft.com/office/drawing/2014/main" id="{5516C408-E52C-E89F-8406-C85A0130AA34}"/>
              </a:ext>
            </a:extLst>
          </p:cNvPr>
          <p:cNvGrpSpPr/>
          <p:nvPr/>
        </p:nvGrpSpPr>
        <p:grpSpPr>
          <a:xfrm>
            <a:off x="2317679" y="4274611"/>
            <a:ext cx="715103" cy="829920"/>
            <a:chOff x="8360213" y="3458151"/>
            <a:chExt cx="853935" cy="991043"/>
          </a:xfrm>
          <a:solidFill>
            <a:schemeClr val="bg1"/>
          </a:solidFill>
        </p:grpSpPr>
        <p:grpSp>
          <p:nvGrpSpPr>
            <p:cNvPr id="97" name="Graphic 2">
              <a:extLst>
                <a:ext uri="{FF2B5EF4-FFF2-40B4-BE49-F238E27FC236}">
                  <a16:creationId xmlns:a16="http://schemas.microsoft.com/office/drawing/2014/main" id="{C0B4E6F9-18D5-0E4A-7A13-1D8E6F3B3EA0}"/>
                </a:ext>
              </a:extLst>
            </p:cNvPr>
            <p:cNvGrpSpPr/>
            <p:nvPr userDrawn="1"/>
          </p:nvGrpSpPr>
          <p:grpSpPr>
            <a:xfrm>
              <a:off x="8599192" y="3595917"/>
              <a:ext cx="375982" cy="204367"/>
              <a:chOff x="2642504" y="3763150"/>
              <a:chExt cx="375982" cy="204367"/>
            </a:xfrm>
            <a:grpFill/>
          </p:grpSpPr>
          <p:sp>
            <p:nvSpPr>
              <p:cNvPr id="103" name="Freeform 102">
                <a:extLst>
                  <a:ext uri="{FF2B5EF4-FFF2-40B4-BE49-F238E27FC236}">
                    <a16:creationId xmlns:a16="http://schemas.microsoft.com/office/drawing/2014/main" id="{DBE73973-0604-8680-2B6E-26D3C094335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307027F7-3C79-D5AD-FF21-F068501B51D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98" name="Graphic 2">
              <a:extLst>
                <a:ext uri="{FF2B5EF4-FFF2-40B4-BE49-F238E27FC236}">
                  <a16:creationId xmlns:a16="http://schemas.microsoft.com/office/drawing/2014/main" id="{2AB3663F-0065-5638-2B32-65924AEDD77E}"/>
                </a:ext>
              </a:extLst>
            </p:cNvPr>
            <p:cNvGrpSpPr/>
            <p:nvPr userDrawn="1"/>
          </p:nvGrpSpPr>
          <p:grpSpPr>
            <a:xfrm>
              <a:off x="8360213" y="3458151"/>
              <a:ext cx="853935" cy="991043"/>
              <a:chOff x="2403525" y="3625384"/>
              <a:chExt cx="853935" cy="991043"/>
            </a:xfrm>
            <a:grpFill/>
          </p:grpSpPr>
          <p:sp>
            <p:nvSpPr>
              <p:cNvPr id="99" name="Freeform 98">
                <a:extLst>
                  <a:ext uri="{FF2B5EF4-FFF2-40B4-BE49-F238E27FC236}">
                    <a16:creationId xmlns:a16="http://schemas.microsoft.com/office/drawing/2014/main" id="{2344A4CA-4096-FFFE-E338-AF176E70B925}"/>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0" name="Freeform 99">
                <a:extLst>
                  <a:ext uri="{FF2B5EF4-FFF2-40B4-BE49-F238E27FC236}">
                    <a16:creationId xmlns:a16="http://schemas.microsoft.com/office/drawing/2014/main" id="{B2D8EE2D-44AD-C2AF-FBAA-A1E3E6BB842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A6AA78AD-03F2-F67D-4AD6-4717A66EB2D7}"/>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AEEA98D1-80D0-15D8-958F-ADC05D828B8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sp>
        <p:nvSpPr>
          <p:cNvPr id="105" name="CuadroTexto 553">
            <a:extLst>
              <a:ext uri="{FF2B5EF4-FFF2-40B4-BE49-F238E27FC236}">
                <a16:creationId xmlns:a16="http://schemas.microsoft.com/office/drawing/2014/main" id="{2FC65A80-FE17-70B6-796F-DDDE0F034E58}"/>
              </a:ext>
            </a:extLst>
          </p:cNvPr>
          <p:cNvSpPr txBox="1"/>
          <p:nvPr/>
        </p:nvSpPr>
        <p:spPr>
          <a:xfrm>
            <a:off x="960960" y="1675444"/>
            <a:ext cx="2291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Engagement</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624580" y="2874439"/>
            <a:ext cx="23590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alibri" panose="020F0502020204030204" pitchFamily="34" charset="0"/>
                <a:ea typeface="Lato" charset="0"/>
                <a:cs typeface="Calibri" panose="020F0502020204030204" pitchFamily="34" charset="0"/>
              </a:rPr>
              <a:t>Methods</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6243939" y="1764875"/>
            <a:ext cx="2334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Recording Data</a:t>
            </a: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54061" y="3046007"/>
            <a:ext cx="23871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Definition</a:t>
            </a:r>
          </a:p>
        </p:txBody>
      </p:sp>
      <p:sp>
        <p:nvSpPr>
          <p:cNvPr id="109" name="Rectángulo 602">
            <a:extLst>
              <a:ext uri="{FF2B5EF4-FFF2-40B4-BE49-F238E27FC236}">
                <a16:creationId xmlns:a16="http://schemas.microsoft.com/office/drawing/2014/main" id="{299BA70E-D7BE-AF1E-6279-0AE0359BBEE1}"/>
              </a:ext>
            </a:extLst>
          </p:cNvPr>
          <p:cNvSpPr/>
          <p:nvPr/>
        </p:nvSpPr>
        <p:spPr>
          <a:xfrm>
            <a:off x="960960" y="2164985"/>
            <a:ext cx="2281227"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Develop strong communication channels with the community using social media, traditional media,  and existing contacts with community groups to encourage participation</a:t>
            </a:r>
          </a:p>
        </p:txBody>
      </p:sp>
      <p:sp>
        <p:nvSpPr>
          <p:cNvPr id="110" name="Rectángulo 603">
            <a:extLst>
              <a:ext uri="{FF2B5EF4-FFF2-40B4-BE49-F238E27FC236}">
                <a16:creationId xmlns:a16="http://schemas.microsoft.com/office/drawing/2014/main" id="{FEA976F0-F028-C39C-CC4D-7CEEBD1425C6}"/>
              </a:ext>
            </a:extLst>
          </p:cNvPr>
          <p:cNvSpPr/>
          <p:nvPr/>
        </p:nvSpPr>
        <p:spPr>
          <a:xfrm>
            <a:off x="3585470" y="3358927"/>
            <a:ext cx="2290877"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Once you have community members committed to participating you could use focus groups and workshops to gather the information on the problem </a:t>
            </a:r>
          </a:p>
        </p:txBody>
      </p:sp>
      <p:sp>
        <p:nvSpPr>
          <p:cNvPr id="111" name="Rectángulo 604">
            <a:extLst>
              <a:ext uri="{FF2B5EF4-FFF2-40B4-BE49-F238E27FC236}">
                <a16:creationId xmlns:a16="http://schemas.microsoft.com/office/drawing/2014/main" id="{EB4F1245-980E-A971-C7B8-34641DBABE71}"/>
              </a:ext>
            </a:extLst>
          </p:cNvPr>
          <p:cNvSpPr/>
          <p:nvPr/>
        </p:nvSpPr>
        <p:spPr>
          <a:xfrm>
            <a:off x="6233448" y="2146796"/>
            <a:ext cx="2334469"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Calibri" panose="020F0502020204030204" pitchFamily="34" charset="0"/>
                <a:ea typeface="Lato" charset="0"/>
                <a:cs typeface="Calibri" panose="020F0502020204030204" pitchFamily="34" charset="0"/>
              </a:rPr>
              <a:t>To ensure you are getting to the heart of the needs and problem it is really important to have a robust system for recording the content from the participants, ensure you have flipchart, markers, post-its etc. </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6D72586-79E1-4112-AEB9-27085741CF22}"/>
              </a:ext>
            </a:extLst>
          </p:cNvPr>
          <p:cNvSpPr/>
          <p:nvPr/>
        </p:nvSpPr>
        <p:spPr>
          <a:xfrm>
            <a:off x="8885922" y="3626032"/>
            <a:ext cx="23552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Compile all the information gleaned to try and identify a clear need/ problem using a “User Needs Statement”</a:t>
            </a:r>
          </a:p>
        </p:txBody>
      </p:sp>
      <p:pic>
        <p:nvPicPr>
          <p:cNvPr id="5" name="Picture 4">
            <a:extLst>
              <a:ext uri="{FF2B5EF4-FFF2-40B4-BE49-F238E27FC236}">
                <a16:creationId xmlns:a16="http://schemas.microsoft.com/office/drawing/2014/main" id="{8BF0A44F-003F-BC9D-BFC7-1EE2D20F4547}"/>
              </a:ext>
            </a:extLst>
          </p:cNvPr>
          <p:cNvPicPr>
            <a:picLocks noChangeAspect="1"/>
          </p:cNvPicPr>
          <p:nvPr/>
        </p:nvPicPr>
        <p:blipFill>
          <a:blip r:embed="rId3"/>
          <a:stretch>
            <a:fillRect/>
          </a:stretch>
        </p:blipFill>
        <p:spPr>
          <a:xfrm>
            <a:off x="7910387" y="4463191"/>
            <a:ext cx="554784" cy="554784"/>
          </a:xfrm>
          <a:prstGeom prst="rect">
            <a:avLst/>
          </a:prstGeom>
        </p:spPr>
      </p:pic>
    </p:spTree>
    <p:extLst>
      <p:ext uri="{BB962C8B-B14F-4D97-AF65-F5344CB8AC3E}">
        <p14:creationId xmlns:p14="http://schemas.microsoft.com/office/powerpoint/2010/main" val="1687017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60349" y="1411132"/>
            <a:ext cx="5584914" cy="3025975"/>
          </a:xfrm>
        </p:spPr>
        <p:txBody>
          <a:bodyPr lIns="91440" tIns="45720" rIns="91440" bIns="45720" anchor="t"/>
          <a:lstStyle/>
          <a:p>
            <a:r>
              <a:rPr lang="en-IE" dirty="0"/>
              <a:t>Empathy involves, you putting yourself in someone else’s shoes, to gain the understanding of their needs, challenges, and goals. </a:t>
            </a:r>
          </a:p>
          <a:p>
            <a:r>
              <a:rPr lang="en-IE" dirty="0">
                <a:ea typeface="Calibri"/>
                <a:cs typeface="Calibri"/>
              </a:rPr>
              <a:t>When observing using empathy, you are striving to truly understand the experiences and challenges your community faces. </a:t>
            </a:r>
          </a:p>
          <a:p>
            <a:r>
              <a:rPr lang="en-GB" dirty="0">
                <a:ea typeface="Calibri"/>
                <a:cs typeface="Calibri"/>
              </a:rPr>
              <a:t>You will gain vital insights into the community, giving you the stepping stones to develop effective solutions that address the issues of the community.</a:t>
            </a:r>
          </a:p>
          <a:p>
            <a:endParaRPr lang="en-IE" dirty="0">
              <a:ea typeface="Calibri"/>
              <a:cs typeface="Calibri"/>
            </a:endParaRP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95034" y="610287"/>
            <a:ext cx="5197643" cy="992652"/>
          </a:xfrm>
        </p:spPr>
        <p:txBody>
          <a:bodyPr lIns="91440" tIns="45720" rIns="91440" bIns="45720" anchor="t">
            <a:noAutofit/>
          </a:bodyPr>
          <a:lstStyle/>
          <a:p>
            <a:r>
              <a:rPr lang="en-IE" dirty="0"/>
              <a:t>Using Empathy to Observe</a:t>
            </a:r>
            <a:endParaRPr lang="en-IE" dirty="0">
              <a:ea typeface="Calibri"/>
              <a:cs typeface="Calibri"/>
            </a:endParaRP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3" name="Picture Placeholder 2"/>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18862" r="18862"/>
          <a:stretch>
            <a:fillRect/>
          </a:stretch>
        </p:blipFill>
        <p:spPr/>
      </p:pic>
    </p:spTree>
    <p:extLst>
      <p:ext uri="{BB962C8B-B14F-4D97-AF65-F5344CB8AC3E}">
        <p14:creationId xmlns:p14="http://schemas.microsoft.com/office/powerpoint/2010/main" val="2083914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fontScale="92500" lnSpcReduction="10000"/>
          </a:bodyPr>
          <a:lstStyle/>
          <a:p>
            <a:r>
              <a:rPr lang="en-IE" dirty="0"/>
              <a:t>With the arrival of Ukrainian Refugees into your community, how can you identify their needs and problems?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993186" y="1379368"/>
            <a:ext cx="4630316" cy="582221"/>
          </a:xfrm>
        </p:spPr>
        <p:txBody>
          <a:bodyPr/>
          <a:lstStyle/>
          <a:p>
            <a:r>
              <a:rPr lang="hr-BA" sz="7200" dirty="0"/>
              <a:t>CHALLENGE </a:t>
            </a:r>
            <a:endParaRPr lang="en-US" sz="7200" dirty="0"/>
          </a:p>
        </p:txBody>
      </p:sp>
    </p:spTree>
    <p:extLst>
      <p:ext uri="{BB962C8B-B14F-4D97-AF65-F5344CB8AC3E}">
        <p14:creationId xmlns:p14="http://schemas.microsoft.com/office/powerpoint/2010/main" val="3711909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Freeform 170"/>
          <p:cNvSpPr>
            <a:spLocks noChangeArrowheads="1"/>
          </p:cNvSpPr>
          <p:nvPr/>
        </p:nvSpPr>
        <p:spPr bwMode="auto">
          <a:xfrm>
            <a:off x="4978274" y="3035937"/>
            <a:ext cx="3170539" cy="1204569"/>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8" name="Freeform 173"/>
          <p:cNvSpPr>
            <a:spLocks noChangeArrowheads="1"/>
          </p:cNvSpPr>
          <p:nvPr/>
        </p:nvSpPr>
        <p:spPr bwMode="auto">
          <a:xfrm>
            <a:off x="7991519" y="1211625"/>
            <a:ext cx="3395615" cy="1425447"/>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9" name="Freeform 174"/>
          <p:cNvSpPr>
            <a:spLocks noChangeArrowheads="1"/>
          </p:cNvSpPr>
          <p:nvPr/>
        </p:nvSpPr>
        <p:spPr bwMode="auto">
          <a:xfrm>
            <a:off x="8121165" y="752361"/>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1" name="Freeform 176"/>
          <p:cNvSpPr>
            <a:spLocks noChangeArrowheads="1"/>
          </p:cNvSpPr>
          <p:nvPr/>
        </p:nvSpPr>
        <p:spPr bwMode="auto">
          <a:xfrm>
            <a:off x="4717415" y="752361"/>
            <a:ext cx="3170539" cy="1202212"/>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2" name="Freeform 177"/>
          <p:cNvSpPr>
            <a:spLocks noChangeArrowheads="1"/>
          </p:cNvSpPr>
          <p:nvPr/>
        </p:nvSpPr>
        <p:spPr bwMode="auto">
          <a:xfrm>
            <a:off x="4841927" y="128036"/>
            <a:ext cx="2508145" cy="64589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4" name="Freeform 179"/>
          <p:cNvSpPr>
            <a:spLocks noChangeArrowheads="1"/>
          </p:cNvSpPr>
          <p:nvPr/>
        </p:nvSpPr>
        <p:spPr bwMode="auto">
          <a:xfrm>
            <a:off x="8356358" y="3329022"/>
            <a:ext cx="3170541" cy="138827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06" name="Freeform 171"/>
          <p:cNvSpPr>
            <a:spLocks noChangeArrowheads="1"/>
          </p:cNvSpPr>
          <p:nvPr/>
        </p:nvSpPr>
        <p:spPr bwMode="auto">
          <a:xfrm>
            <a:off x="5085915" y="2507930"/>
            <a:ext cx="2508145"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15" name="Freeform 180"/>
          <p:cNvSpPr>
            <a:spLocks noChangeArrowheads="1"/>
          </p:cNvSpPr>
          <p:nvPr/>
        </p:nvSpPr>
        <p:spPr bwMode="auto">
          <a:xfrm>
            <a:off x="8619818" y="2832510"/>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53" name="CuadroTexto 598">
            <a:extLst>
              <a:ext uri="{FF2B5EF4-FFF2-40B4-BE49-F238E27FC236}">
                <a16:creationId xmlns:a16="http://schemas.microsoft.com/office/drawing/2014/main" id="{6CC72859-FD89-B208-B9C2-EAE301B08640}"/>
              </a:ext>
            </a:extLst>
          </p:cNvPr>
          <p:cNvSpPr txBox="1"/>
          <p:nvPr/>
        </p:nvSpPr>
        <p:spPr>
          <a:xfrm>
            <a:off x="5209310" y="185430"/>
            <a:ext cx="25651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The c</a:t>
            </a:r>
            <a:r>
              <a:rPr kumimoji="0" lang="en-IE"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h</a:t>
            </a: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allenge</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4" name="CuadroTexto 599">
            <a:extLst>
              <a:ext uri="{FF2B5EF4-FFF2-40B4-BE49-F238E27FC236}">
                <a16:creationId xmlns:a16="http://schemas.microsoft.com/office/drawing/2014/main" id="{39F54B9E-9CCA-295B-14A6-0B73435164B0}"/>
              </a:ext>
            </a:extLst>
          </p:cNvPr>
          <p:cNvSpPr txBox="1"/>
          <p:nvPr/>
        </p:nvSpPr>
        <p:spPr>
          <a:xfrm>
            <a:off x="8356358" y="885183"/>
            <a:ext cx="20277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1</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5" name="CuadroTexto 600">
            <a:extLst>
              <a:ext uri="{FF2B5EF4-FFF2-40B4-BE49-F238E27FC236}">
                <a16:creationId xmlns:a16="http://schemas.microsoft.com/office/drawing/2014/main" id="{C3EE4940-71CE-B9CA-4416-89B35FBD363A}"/>
              </a:ext>
            </a:extLst>
          </p:cNvPr>
          <p:cNvSpPr txBox="1"/>
          <p:nvPr/>
        </p:nvSpPr>
        <p:spPr>
          <a:xfrm>
            <a:off x="5468104" y="2573994"/>
            <a:ext cx="19343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2</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6" name="CuadroTexto 601">
            <a:extLst>
              <a:ext uri="{FF2B5EF4-FFF2-40B4-BE49-F238E27FC236}">
                <a16:creationId xmlns:a16="http://schemas.microsoft.com/office/drawing/2014/main" id="{8F4CA201-0A03-4136-3133-8C9A9DA2CDAD}"/>
              </a:ext>
            </a:extLst>
          </p:cNvPr>
          <p:cNvSpPr txBox="1"/>
          <p:nvPr/>
        </p:nvSpPr>
        <p:spPr>
          <a:xfrm>
            <a:off x="8864976" y="2940013"/>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3</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57" name="Rectángulo 602">
            <a:extLst>
              <a:ext uri="{FF2B5EF4-FFF2-40B4-BE49-F238E27FC236}">
                <a16:creationId xmlns:a16="http://schemas.microsoft.com/office/drawing/2014/main" id="{412B025F-8F7A-8C10-ADDC-78BA76DC48A8}"/>
              </a:ext>
            </a:extLst>
          </p:cNvPr>
          <p:cNvSpPr/>
          <p:nvPr/>
        </p:nvSpPr>
        <p:spPr>
          <a:xfrm>
            <a:off x="5031835" y="840769"/>
            <a:ext cx="2604960" cy="954107"/>
          </a:xfrm>
          <a:prstGeom prst="rect">
            <a:avLst/>
          </a:prstGeom>
        </p:spPr>
        <p:txBody>
          <a:bodyPr wrap="square" lIns="91440" tIns="45720" rIns="91440" bIns="45720" anchor="t">
            <a:spAutoFit/>
          </a:bodyPr>
          <a:lstStyle/>
          <a:p>
            <a:r>
              <a:rPr lang="en-IE" sz="1400" b="1" dirty="0">
                <a:solidFill>
                  <a:schemeClr val="bg1"/>
                </a:solidFill>
              </a:rPr>
              <a:t>With the arrival of Ukrainian Refugees into your community, how can you identify their needs and the problems they face?</a:t>
            </a:r>
            <a:endParaRPr lang="en-US" sz="1400" dirty="0">
              <a:solidFill>
                <a:schemeClr val="bg1"/>
              </a:solidFill>
              <a:cs typeface="Calibri" panose="020F0502020204030204"/>
            </a:endParaRPr>
          </a:p>
        </p:txBody>
      </p:sp>
      <p:sp>
        <p:nvSpPr>
          <p:cNvPr id="62" name="Rectángulo 602">
            <a:extLst>
              <a:ext uri="{FF2B5EF4-FFF2-40B4-BE49-F238E27FC236}">
                <a16:creationId xmlns:a16="http://schemas.microsoft.com/office/drawing/2014/main" id="{8BD74F46-EE91-4B6C-DD4F-C1DCDE926F8C}"/>
              </a:ext>
            </a:extLst>
          </p:cNvPr>
          <p:cNvSpPr/>
          <p:nvPr/>
        </p:nvSpPr>
        <p:spPr>
          <a:xfrm>
            <a:off x="8125690" y="1428195"/>
            <a:ext cx="2604960" cy="1077218"/>
          </a:xfrm>
          <a:prstGeom prst="rect">
            <a:avLst/>
          </a:prstGeom>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Identify how you will reach and engage with Ukrainian Refugees and supports in your community?</a:t>
            </a:r>
            <a:endParaRPr lang="en-US"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3" name="Rectángulo 602">
            <a:extLst>
              <a:ext uri="{FF2B5EF4-FFF2-40B4-BE49-F238E27FC236}">
                <a16:creationId xmlns:a16="http://schemas.microsoft.com/office/drawing/2014/main" id="{94ABEF3A-8016-83F9-4644-80A1E2284961}"/>
              </a:ext>
            </a:extLst>
          </p:cNvPr>
          <p:cNvSpPr/>
          <p:nvPr/>
        </p:nvSpPr>
        <p:spPr>
          <a:xfrm>
            <a:off x="5336308" y="3159251"/>
            <a:ext cx="2604960"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Develop questions for a focus group to help you </a:t>
            </a:r>
            <a:r>
              <a:rPr lang="en-IE" sz="1600" dirty="0">
                <a:solidFill>
                  <a:srgbClr val="FFFFFF"/>
                </a:solidFill>
                <a:latin typeface="Calibri"/>
                <a:ea typeface="Lato"/>
                <a:cs typeface="Calibri"/>
              </a:rPr>
              <a:t>clearly identify the need</a:t>
            </a:r>
            <a:endParaRPr kumimoji="0" lang="en-US"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4" name="Rectángulo 602">
            <a:extLst>
              <a:ext uri="{FF2B5EF4-FFF2-40B4-BE49-F238E27FC236}">
                <a16:creationId xmlns:a16="http://schemas.microsoft.com/office/drawing/2014/main" id="{BB683988-E501-7AA1-BD0D-EF54923BF080}"/>
              </a:ext>
            </a:extLst>
          </p:cNvPr>
          <p:cNvSpPr/>
          <p:nvPr/>
        </p:nvSpPr>
        <p:spPr>
          <a:xfrm>
            <a:off x="8673256" y="3538161"/>
            <a:ext cx="2604960" cy="107721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Invite at least 15 Ukrainian refugees to a focus group/ workshop and facilitate the process to identify the need</a:t>
            </a:r>
            <a:endParaRPr kumimoji="0" lang="en-US" sz="1600" b="0" i="0" u="none" strike="noStrike" kern="1200" cap="none" spc="0" normalizeH="0" baseline="0" noProof="0" dirty="0">
              <a:ln>
                <a:noFill/>
              </a:ln>
              <a:solidFill>
                <a:srgbClr val="FFFFFF"/>
              </a:solidFill>
              <a:effectLst/>
              <a:uLnTx/>
              <a:uFillTx/>
              <a:latin typeface="Calibri"/>
              <a:ea typeface="Lato"/>
              <a:cs typeface="Calibri"/>
            </a:endParaRPr>
          </a:p>
        </p:txBody>
      </p:sp>
      <p:sp>
        <p:nvSpPr>
          <p:cNvPr id="6" name="Text Placeholder 5">
            <a:extLst>
              <a:ext uri="{FF2B5EF4-FFF2-40B4-BE49-F238E27FC236}">
                <a16:creationId xmlns:a16="http://schemas.microsoft.com/office/drawing/2014/main" id="{E1F5ABDE-154B-6683-B302-42925B5A9EB4}"/>
              </a:ext>
            </a:extLst>
          </p:cNvPr>
          <p:cNvSpPr>
            <a:spLocks noGrp="1"/>
          </p:cNvSpPr>
          <p:nvPr>
            <p:ph type="body" sz="quarter" idx="18"/>
          </p:nvPr>
        </p:nvSpPr>
        <p:spPr>
          <a:xfrm>
            <a:off x="798381" y="1684620"/>
            <a:ext cx="4203926" cy="3849918"/>
          </a:xfrm>
        </p:spPr>
        <p:txBody>
          <a:bodyPr/>
          <a:lstStyle/>
          <a:p>
            <a:r>
              <a:rPr lang="hr-BA" dirty="0"/>
              <a:t>Remember, this is just an</a:t>
            </a:r>
            <a:endParaRPr lang="en-IE" dirty="0"/>
          </a:p>
          <a:p>
            <a:r>
              <a:rPr lang="hr-BA" dirty="0"/>
              <a:t>exercise and you do not have to</a:t>
            </a:r>
            <a:endParaRPr lang="en-IE" dirty="0"/>
          </a:p>
          <a:p>
            <a:r>
              <a:rPr lang="hr-BA" dirty="0"/>
              <a:t>spend days working on this. The</a:t>
            </a:r>
            <a:endParaRPr lang="en-IE" dirty="0"/>
          </a:p>
          <a:p>
            <a:r>
              <a:rPr lang="hr-BA" dirty="0"/>
              <a:t>goal here is </a:t>
            </a:r>
            <a:r>
              <a:rPr lang="en-IE" dirty="0"/>
              <a:t>to better</a:t>
            </a:r>
          </a:p>
          <a:p>
            <a:r>
              <a:rPr lang="en-IE" dirty="0"/>
              <a:t>understand the </a:t>
            </a:r>
          </a:p>
          <a:p>
            <a:r>
              <a:rPr lang="en-IE" dirty="0"/>
              <a:t>Problem-Solving/ Definition</a:t>
            </a:r>
          </a:p>
          <a:p>
            <a:r>
              <a:rPr lang="en-IE" dirty="0"/>
              <a:t>stage of Design thinking,</a:t>
            </a:r>
          </a:p>
          <a:p>
            <a:r>
              <a:rPr lang="en-IE" dirty="0"/>
              <a:t>providing you with help on how</a:t>
            </a:r>
          </a:p>
          <a:p>
            <a:r>
              <a:rPr lang="en-IE" dirty="0"/>
              <a:t>to define a need or a problem</a:t>
            </a:r>
          </a:p>
          <a:p>
            <a:r>
              <a:rPr lang="en-IE" dirty="0"/>
              <a:t>clearly.  </a:t>
            </a:r>
            <a:endParaRPr lang="en-US" dirty="0"/>
          </a:p>
        </p:txBody>
      </p:sp>
      <p:sp>
        <p:nvSpPr>
          <p:cNvPr id="5" name="Text Placeholder 4">
            <a:extLst>
              <a:ext uri="{FF2B5EF4-FFF2-40B4-BE49-F238E27FC236}">
                <a16:creationId xmlns:a16="http://schemas.microsoft.com/office/drawing/2014/main" id="{A555BE92-2536-3E0A-E717-CCD16F9C3EA4}"/>
              </a:ext>
            </a:extLst>
          </p:cNvPr>
          <p:cNvSpPr>
            <a:spLocks noGrp="1"/>
          </p:cNvSpPr>
          <p:nvPr>
            <p:ph type="body" sz="quarter" idx="16"/>
          </p:nvPr>
        </p:nvSpPr>
        <p:spPr/>
        <p:txBody>
          <a:bodyPr/>
          <a:lstStyle/>
          <a:p>
            <a:r>
              <a:rPr lang="hr-BA" b="1" dirty="0"/>
              <a:t>Let’s dig deeper</a:t>
            </a:r>
            <a:endParaRPr lang="en-US" b="1" dirty="0"/>
          </a:p>
        </p:txBody>
      </p:sp>
      <p:sp>
        <p:nvSpPr>
          <p:cNvPr id="8" name="Freeform 179">
            <a:extLst>
              <a:ext uri="{FF2B5EF4-FFF2-40B4-BE49-F238E27FC236}">
                <a16:creationId xmlns:a16="http://schemas.microsoft.com/office/drawing/2014/main" id="{83FCB1D1-0ACB-B275-953C-A5F73EC0B6B4}"/>
              </a:ext>
            </a:extLst>
          </p:cNvPr>
          <p:cNvSpPr>
            <a:spLocks noChangeArrowheads="1"/>
          </p:cNvSpPr>
          <p:nvPr/>
        </p:nvSpPr>
        <p:spPr bwMode="auto">
          <a:xfrm>
            <a:off x="5764801" y="4925538"/>
            <a:ext cx="3170541" cy="138827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2" name="Freeform 180">
            <a:extLst>
              <a:ext uri="{FF2B5EF4-FFF2-40B4-BE49-F238E27FC236}">
                <a16:creationId xmlns:a16="http://schemas.microsoft.com/office/drawing/2014/main" id="{D6CEB793-07B7-C59D-316B-B57F61BA6FD3}"/>
              </a:ext>
            </a:extLst>
          </p:cNvPr>
          <p:cNvSpPr>
            <a:spLocks noChangeArrowheads="1"/>
          </p:cNvSpPr>
          <p:nvPr/>
        </p:nvSpPr>
        <p:spPr bwMode="auto">
          <a:xfrm>
            <a:off x="5935622" y="4425155"/>
            <a:ext cx="2508145"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3" name="CuadroTexto 601">
            <a:extLst>
              <a:ext uri="{FF2B5EF4-FFF2-40B4-BE49-F238E27FC236}">
                <a16:creationId xmlns:a16="http://schemas.microsoft.com/office/drawing/2014/main" id="{B56B2BAA-57E5-51F2-E1CF-3833C4982E27}"/>
              </a:ext>
            </a:extLst>
          </p:cNvPr>
          <p:cNvSpPr txBox="1"/>
          <p:nvPr/>
        </p:nvSpPr>
        <p:spPr>
          <a:xfrm>
            <a:off x="6577746" y="4523324"/>
            <a:ext cx="2133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Task </a:t>
            </a:r>
            <a:r>
              <a:rPr kumimoji="0" lang="en-IE"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4</a:t>
            </a:r>
            <a:endParaRPr kumimoji="0" lang="en-US" sz="2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5" name="Rectángulo 602">
            <a:extLst>
              <a:ext uri="{FF2B5EF4-FFF2-40B4-BE49-F238E27FC236}">
                <a16:creationId xmlns:a16="http://schemas.microsoft.com/office/drawing/2014/main" id="{78FDEB4E-58FF-07BD-1AD9-1D9578D04DC6}"/>
              </a:ext>
            </a:extLst>
          </p:cNvPr>
          <p:cNvSpPr/>
          <p:nvPr/>
        </p:nvSpPr>
        <p:spPr>
          <a:xfrm>
            <a:off x="6068296" y="5081065"/>
            <a:ext cx="2604960" cy="1077218"/>
          </a:xfrm>
          <a:prstGeom prst="rect">
            <a:avLst/>
          </a:prstGeom>
        </p:spPr>
        <p:txBody>
          <a:bodyPr wrap="square" lIns="91440" tIns="45720" rIns="91440" bIns="45720" anchor="t">
            <a:spAutoFit/>
          </a:bodyPr>
          <a:lstStyle/>
          <a:p>
            <a:pPr>
              <a:defRPr/>
            </a:pPr>
            <a:r>
              <a:rPr lang="en-IE" sz="1600" dirty="0">
                <a:solidFill>
                  <a:srgbClr val="FFFFFF"/>
                </a:solidFill>
                <a:latin typeface="Calibri"/>
                <a:ea typeface="Lato"/>
                <a:cs typeface="Calibri"/>
              </a:rPr>
              <a:t>Analyse the data and use </a:t>
            </a:r>
            <a:endParaRPr lang="en-IE" sz="1600" dirty="0">
              <a:solidFill>
                <a:srgbClr val="FFFFFF"/>
              </a:solidFill>
              <a:latin typeface="Calibri" panose="020F0502020204030204" pitchFamily="34" charset="0"/>
              <a:ea typeface="Lato" charset="0"/>
              <a:cs typeface="Calibri" panose="020F0502020204030204" pitchFamily="34" charset="0"/>
            </a:endParaRPr>
          </a:p>
          <a:p>
            <a:pPr>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Data Visualisation Tools to</a:t>
            </a:r>
            <a:r>
              <a:rPr lang="en-IE" sz="1600" dirty="0">
                <a:solidFill>
                  <a:srgbClr val="FFFFFF"/>
                </a:solidFill>
                <a:latin typeface="Calibri"/>
                <a:ea typeface="Lato"/>
                <a:cs typeface="Calibri"/>
              </a:rPr>
              <a:t> </a:t>
            </a:r>
            <a:endParaRPr lang="en-IE" sz="1600" dirty="0">
              <a:solidFill>
                <a:srgbClr val="FFFFFF"/>
              </a:solidFill>
              <a:latin typeface="Calibri" panose="020F0502020204030204" pitchFamily="34" charset="0"/>
              <a:ea typeface="Lato" charset="0"/>
              <a:cs typeface="Calibri" panose="020F0502020204030204" pitchFamily="34" charset="0"/>
            </a:endParaRPr>
          </a:p>
          <a:p>
            <a:pPr lvl="0">
              <a:defRPr/>
            </a:pPr>
            <a:r>
              <a:rPr kumimoji="0" lang="en-IE" sz="1600" b="0" i="0" u="none" strike="noStrike" kern="1200" cap="none" spc="0" normalizeH="0" baseline="0" noProof="0" dirty="0">
                <a:ln>
                  <a:noFill/>
                </a:ln>
                <a:solidFill>
                  <a:srgbClr val="FFFFFF"/>
                </a:solidFill>
                <a:effectLst/>
                <a:uLnTx/>
                <a:uFillTx/>
                <a:latin typeface="Calibri"/>
                <a:ea typeface="Lato"/>
                <a:cs typeface="Calibri"/>
              </a:rPr>
              <a:t>Present the information gleaned on the problem</a:t>
            </a:r>
            <a:endParaRPr kumimoji="0" lang="en-US" sz="1600" b="0" i="0" u="none" strike="noStrike" kern="1200" cap="none" spc="0" normalizeH="0" baseline="0" noProof="0" dirty="0">
              <a:ln>
                <a:noFill/>
              </a:ln>
              <a:solidFill>
                <a:srgbClr val="FFFFFF"/>
              </a:solidFill>
              <a:effectLst/>
              <a:uLnTx/>
              <a:uFillTx/>
              <a:latin typeface="Calibri"/>
              <a:ea typeface="Lato"/>
              <a:cs typeface="Calibri"/>
            </a:endParaRPr>
          </a:p>
        </p:txBody>
      </p:sp>
    </p:spTree>
    <p:extLst>
      <p:ext uri="{BB962C8B-B14F-4D97-AF65-F5344CB8AC3E}">
        <p14:creationId xmlns:p14="http://schemas.microsoft.com/office/powerpoint/2010/main" val="4219436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Freeform 422"/>
          <p:cNvSpPr>
            <a:spLocks noChangeArrowheads="1"/>
          </p:cNvSpPr>
          <p:nvPr/>
        </p:nvSpPr>
        <p:spPr bwMode="auto">
          <a:xfrm>
            <a:off x="7918831" y="1067935"/>
            <a:ext cx="615837"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24" y="1197"/>
                  <a:pt x="598" y="1197"/>
                </a:cubicBezTo>
                <a:cubicBezTo>
                  <a:pt x="264" y="1197"/>
                  <a:pt x="0" y="933"/>
                  <a:pt x="0" y="599"/>
                </a:cubicBezTo>
                <a:cubicBezTo>
                  <a:pt x="0" y="273"/>
                  <a:pt x="264" y="0"/>
                  <a:pt x="598" y="0"/>
                </a:cubicBezTo>
                <a:cubicBezTo>
                  <a:pt x="924" y="0"/>
                  <a:pt x="1196" y="273"/>
                  <a:pt x="1196" y="599"/>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6" name="Freeform 423"/>
          <p:cNvSpPr>
            <a:spLocks noChangeArrowheads="1"/>
          </p:cNvSpPr>
          <p:nvPr/>
        </p:nvSpPr>
        <p:spPr bwMode="auto">
          <a:xfrm>
            <a:off x="8381739" y="2909548"/>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24" y="1196"/>
                  <a:pt x="598" y="1196"/>
                </a:cubicBezTo>
                <a:cubicBezTo>
                  <a:pt x="264" y="1196"/>
                  <a:pt x="0" y="932"/>
                  <a:pt x="0" y="598"/>
                </a:cubicBezTo>
                <a:cubicBezTo>
                  <a:pt x="0" y="264"/>
                  <a:pt x="264" y="0"/>
                  <a:pt x="598" y="0"/>
                </a:cubicBezTo>
                <a:cubicBezTo>
                  <a:pt x="924" y="0"/>
                  <a:pt x="1196" y="264"/>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7" name="Freeform 424"/>
          <p:cNvSpPr>
            <a:spLocks noChangeArrowheads="1"/>
          </p:cNvSpPr>
          <p:nvPr/>
        </p:nvSpPr>
        <p:spPr bwMode="auto">
          <a:xfrm>
            <a:off x="7852610" y="4463909"/>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E2568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8" name="Freeform 425"/>
          <p:cNvSpPr>
            <a:spLocks noChangeArrowheads="1"/>
          </p:cNvSpPr>
          <p:nvPr/>
        </p:nvSpPr>
        <p:spPr bwMode="auto">
          <a:xfrm>
            <a:off x="2811346" y="1356246"/>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9" name="Freeform 426"/>
          <p:cNvSpPr>
            <a:spLocks noChangeArrowheads="1"/>
          </p:cNvSpPr>
          <p:nvPr/>
        </p:nvSpPr>
        <p:spPr bwMode="auto">
          <a:xfrm>
            <a:off x="2719129" y="3807943"/>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64"/>
                  <a:pt x="264" y="0"/>
                  <a:pt x="598" y="0"/>
                </a:cubicBezTo>
                <a:cubicBezTo>
                  <a:pt x="932" y="0"/>
                  <a:pt x="1196" y="264"/>
                  <a:pt x="1196" y="598"/>
                </a:cubicBezTo>
              </a:path>
            </a:pathLst>
          </a:custGeom>
          <a:solidFill>
            <a:srgbClr val="F1983D"/>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F1983D"/>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E25684"/>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1" name="Freeform 428"/>
            <p:cNvSpPr>
              <a:spLocks noChangeArrowheads="1"/>
            </p:cNvSpPr>
            <p:nvPr/>
          </p:nvSpPr>
          <p:spPr bwMode="auto">
            <a:xfrm>
              <a:off x="6061914" y="3115206"/>
              <a:ext cx="204521" cy="204521"/>
            </a:xfrm>
            <a:custGeom>
              <a:avLst/>
              <a:gdLst>
                <a:gd name="T0" fmla="*/ 192 w 396"/>
                <a:gd name="T1" fmla="*/ 396 h 397"/>
                <a:gd name="T2" fmla="*/ 192 w 396"/>
                <a:gd name="T3" fmla="*/ 396 h 397"/>
                <a:gd name="T4" fmla="*/ 395 w 396"/>
                <a:gd name="T5" fmla="*/ 203 h 397"/>
                <a:gd name="T6" fmla="*/ 192 w 396"/>
                <a:gd name="T7" fmla="*/ 0 h 397"/>
                <a:gd name="T8" fmla="*/ 0 w 396"/>
                <a:gd name="T9" fmla="*/ 203 h 397"/>
                <a:gd name="T10" fmla="*/ 19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192" y="396"/>
                  </a:moveTo>
                  <a:lnTo>
                    <a:pt x="192" y="396"/>
                  </a:lnTo>
                  <a:cubicBezTo>
                    <a:pt x="307" y="396"/>
                    <a:pt x="395" y="308"/>
                    <a:pt x="395" y="203"/>
                  </a:cubicBezTo>
                  <a:cubicBezTo>
                    <a:pt x="395" y="88"/>
                    <a:pt x="307" y="0"/>
                    <a:pt x="192" y="0"/>
                  </a:cubicBezTo>
                  <a:cubicBezTo>
                    <a:pt x="87" y="0"/>
                    <a:pt x="0" y="88"/>
                    <a:pt x="0" y="203"/>
                  </a:cubicBezTo>
                  <a:cubicBezTo>
                    <a:pt x="0" y="308"/>
                    <a:pt x="87" y="396"/>
                    <a:pt x="19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2" name="Freeform 429"/>
            <p:cNvSpPr>
              <a:spLocks noChangeArrowheads="1"/>
            </p:cNvSpPr>
            <p:nvPr/>
          </p:nvSpPr>
          <p:spPr bwMode="auto">
            <a:xfrm>
              <a:off x="5971015" y="3346997"/>
              <a:ext cx="386318" cy="879440"/>
            </a:xfrm>
            <a:custGeom>
              <a:avLst/>
              <a:gdLst>
                <a:gd name="T0" fmla="*/ 738 w 748"/>
                <a:gd name="T1" fmla="*/ 580 h 1707"/>
                <a:gd name="T2" fmla="*/ 738 w 748"/>
                <a:gd name="T3" fmla="*/ 580 h 1707"/>
                <a:gd name="T4" fmla="*/ 650 w 748"/>
                <a:gd name="T5" fmla="*/ 185 h 1707"/>
                <a:gd name="T6" fmla="*/ 641 w 748"/>
                <a:gd name="T7" fmla="*/ 176 h 1707"/>
                <a:gd name="T8" fmla="*/ 641 w 748"/>
                <a:gd name="T9" fmla="*/ 176 h 1707"/>
                <a:gd name="T10" fmla="*/ 641 w 748"/>
                <a:gd name="T11" fmla="*/ 176 h 1707"/>
                <a:gd name="T12" fmla="*/ 421 w 748"/>
                <a:gd name="T13" fmla="*/ 0 h 1707"/>
                <a:gd name="T14" fmla="*/ 324 w 748"/>
                <a:gd name="T15" fmla="*/ 0 h 1707"/>
                <a:gd name="T16" fmla="*/ 97 w 748"/>
                <a:gd name="T17" fmla="*/ 185 h 1707"/>
                <a:gd name="T18" fmla="*/ 9 w 748"/>
                <a:gd name="T19" fmla="*/ 580 h 1707"/>
                <a:gd name="T20" fmla="*/ 27 w 748"/>
                <a:gd name="T21" fmla="*/ 624 h 1707"/>
                <a:gd name="T22" fmla="*/ 79 w 748"/>
                <a:gd name="T23" fmla="*/ 598 h 1707"/>
                <a:gd name="T24" fmla="*/ 211 w 748"/>
                <a:gd name="T25" fmla="*/ 228 h 1707"/>
                <a:gd name="T26" fmla="*/ 238 w 748"/>
                <a:gd name="T27" fmla="*/ 228 h 1707"/>
                <a:gd name="T28" fmla="*/ 70 w 748"/>
                <a:gd name="T29" fmla="*/ 862 h 1707"/>
                <a:gd name="T30" fmla="*/ 97 w 748"/>
                <a:gd name="T31" fmla="*/ 888 h 1707"/>
                <a:gd name="T32" fmla="*/ 211 w 748"/>
                <a:gd name="T33" fmla="*/ 888 h 1707"/>
                <a:gd name="T34" fmla="*/ 307 w 748"/>
                <a:gd name="T35" fmla="*/ 1671 h 1707"/>
                <a:gd name="T36" fmla="*/ 342 w 748"/>
                <a:gd name="T37" fmla="*/ 1706 h 1707"/>
                <a:gd name="T38" fmla="*/ 404 w 748"/>
                <a:gd name="T39" fmla="*/ 1706 h 1707"/>
                <a:gd name="T40" fmla="*/ 439 w 748"/>
                <a:gd name="T41" fmla="*/ 1671 h 1707"/>
                <a:gd name="T42" fmla="*/ 536 w 748"/>
                <a:gd name="T43" fmla="*/ 888 h 1707"/>
                <a:gd name="T44" fmla="*/ 650 w 748"/>
                <a:gd name="T45" fmla="*/ 888 h 1707"/>
                <a:gd name="T46" fmla="*/ 676 w 748"/>
                <a:gd name="T47" fmla="*/ 862 h 1707"/>
                <a:gd name="T48" fmla="*/ 509 w 748"/>
                <a:gd name="T49" fmla="*/ 228 h 1707"/>
                <a:gd name="T50" fmla="*/ 536 w 748"/>
                <a:gd name="T51" fmla="*/ 228 h 1707"/>
                <a:gd name="T52" fmla="*/ 668 w 748"/>
                <a:gd name="T53" fmla="*/ 598 h 1707"/>
                <a:gd name="T54" fmla="*/ 712 w 748"/>
                <a:gd name="T55" fmla="*/ 624 h 1707"/>
                <a:gd name="T56" fmla="*/ 738 w 748"/>
                <a:gd name="T57" fmla="*/ 580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8" h="1707">
                  <a:moveTo>
                    <a:pt x="738" y="580"/>
                  </a:moveTo>
                  <a:lnTo>
                    <a:pt x="738" y="580"/>
                  </a:lnTo>
                  <a:cubicBezTo>
                    <a:pt x="650" y="185"/>
                    <a:pt x="650" y="185"/>
                    <a:pt x="650" y="185"/>
                  </a:cubicBezTo>
                  <a:cubicBezTo>
                    <a:pt x="650" y="176"/>
                    <a:pt x="650" y="176"/>
                    <a:pt x="641" y="176"/>
                  </a:cubicBezTo>
                  <a:lnTo>
                    <a:pt x="641" y="176"/>
                  </a:lnTo>
                  <a:lnTo>
                    <a:pt x="641" y="176"/>
                  </a:lnTo>
                  <a:cubicBezTo>
                    <a:pt x="615" y="79"/>
                    <a:pt x="527" y="0"/>
                    <a:pt x="421" y="0"/>
                  </a:cubicBezTo>
                  <a:cubicBezTo>
                    <a:pt x="324" y="0"/>
                    <a:pt x="324" y="0"/>
                    <a:pt x="324" y="0"/>
                  </a:cubicBezTo>
                  <a:cubicBezTo>
                    <a:pt x="211" y="0"/>
                    <a:pt x="123" y="79"/>
                    <a:pt x="97" y="185"/>
                  </a:cubicBezTo>
                  <a:cubicBezTo>
                    <a:pt x="9" y="580"/>
                    <a:pt x="9" y="580"/>
                    <a:pt x="9" y="580"/>
                  </a:cubicBezTo>
                  <a:cubicBezTo>
                    <a:pt x="0" y="598"/>
                    <a:pt x="9" y="615"/>
                    <a:pt x="27" y="624"/>
                  </a:cubicBezTo>
                  <a:cubicBezTo>
                    <a:pt x="53" y="633"/>
                    <a:pt x="79" y="624"/>
                    <a:pt x="79" y="598"/>
                  </a:cubicBezTo>
                  <a:cubicBezTo>
                    <a:pt x="211" y="228"/>
                    <a:pt x="211" y="228"/>
                    <a:pt x="211" y="228"/>
                  </a:cubicBezTo>
                  <a:cubicBezTo>
                    <a:pt x="238" y="228"/>
                    <a:pt x="238" y="228"/>
                    <a:pt x="238" y="228"/>
                  </a:cubicBezTo>
                  <a:cubicBezTo>
                    <a:pt x="70" y="862"/>
                    <a:pt x="70" y="862"/>
                    <a:pt x="70" y="862"/>
                  </a:cubicBezTo>
                  <a:cubicBezTo>
                    <a:pt x="62" y="880"/>
                    <a:pt x="79" y="888"/>
                    <a:pt x="97" y="888"/>
                  </a:cubicBezTo>
                  <a:cubicBezTo>
                    <a:pt x="211" y="888"/>
                    <a:pt x="211" y="888"/>
                    <a:pt x="211" y="888"/>
                  </a:cubicBezTo>
                  <a:cubicBezTo>
                    <a:pt x="307" y="1671"/>
                    <a:pt x="307" y="1671"/>
                    <a:pt x="307" y="1671"/>
                  </a:cubicBezTo>
                  <a:cubicBezTo>
                    <a:pt x="307" y="1689"/>
                    <a:pt x="324" y="1706"/>
                    <a:pt x="342" y="1706"/>
                  </a:cubicBezTo>
                  <a:cubicBezTo>
                    <a:pt x="404" y="1706"/>
                    <a:pt x="404" y="1706"/>
                    <a:pt x="404" y="1706"/>
                  </a:cubicBezTo>
                  <a:cubicBezTo>
                    <a:pt x="421" y="1706"/>
                    <a:pt x="439" y="1689"/>
                    <a:pt x="439" y="1671"/>
                  </a:cubicBezTo>
                  <a:cubicBezTo>
                    <a:pt x="536" y="888"/>
                    <a:pt x="536" y="888"/>
                    <a:pt x="536" y="888"/>
                  </a:cubicBezTo>
                  <a:cubicBezTo>
                    <a:pt x="650" y="888"/>
                    <a:pt x="650" y="888"/>
                    <a:pt x="650" y="888"/>
                  </a:cubicBezTo>
                  <a:cubicBezTo>
                    <a:pt x="668" y="888"/>
                    <a:pt x="685" y="880"/>
                    <a:pt x="676" y="862"/>
                  </a:cubicBezTo>
                  <a:cubicBezTo>
                    <a:pt x="509" y="228"/>
                    <a:pt x="509" y="228"/>
                    <a:pt x="509" y="228"/>
                  </a:cubicBezTo>
                  <a:cubicBezTo>
                    <a:pt x="536" y="228"/>
                    <a:pt x="536" y="228"/>
                    <a:pt x="536" y="228"/>
                  </a:cubicBezTo>
                  <a:cubicBezTo>
                    <a:pt x="668" y="598"/>
                    <a:pt x="668" y="598"/>
                    <a:pt x="668" y="598"/>
                  </a:cubicBezTo>
                  <a:cubicBezTo>
                    <a:pt x="668" y="624"/>
                    <a:pt x="694" y="633"/>
                    <a:pt x="712" y="624"/>
                  </a:cubicBezTo>
                  <a:cubicBezTo>
                    <a:pt x="738" y="615"/>
                    <a:pt x="747" y="598"/>
                    <a:pt x="738" y="580"/>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3" name="Freeform 430"/>
            <p:cNvSpPr>
              <a:spLocks noChangeArrowheads="1"/>
            </p:cNvSpPr>
            <p:nvPr/>
          </p:nvSpPr>
          <p:spPr bwMode="auto">
            <a:xfrm>
              <a:off x="5436987" y="3346997"/>
              <a:ext cx="490851" cy="879440"/>
            </a:xfrm>
            <a:custGeom>
              <a:avLst/>
              <a:gdLst>
                <a:gd name="T0" fmla="*/ 941 w 951"/>
                <a:gd name="T1" fmla="*/ 809 h 1707"/>
                <a:gd name="T2" fmla="*/ 941 w 951"/>
                <a:gd name="T3" fmla="*/ 809 h 1707"/>
                <a:gd name="T4" fmla="*/ 818 w 951"/>
                <a:gd name="T5" fmla="*/ 185 h 1707"/>
                <a:gd name="T6" fmla="*/ 818 w 951"/>
                <a:gd name="T7" fmla="*/ 167 h 1707"/>
                <a:gd name="T8" fmla="*/ 598 w 951"/>
                <a:gd name="T9" fmla="*/ 0 h 1707"/>
                <a:gd name="T10" fmla="*/ 343 w 951"/>
                <a:gd name="T11" fmla="*/ 0 h 1707"/>
                <a:gd name="T12" fmla="*/ 132 w 951"/>
                <a:gd name="T13" fmla="*/ 176 h 1707"/>
                <a:gd name="T14" fmla="*/ 132 w 951"/>
                <a:gd name="T15" fmla="*/ 185 h 1707"/>
                <a:gd name="T16" fmla="*/ 9 w 951"/>
                <a:gd name="T17" fmla="*/ 809 h 1707"/>
                <a:gd name="T18" fmla="*/ 70 w 951"/>
                <a:gd name="T19" fmla="*/ 897 h 1707"/>
                <a:gd name="T20" fmla="*/ 70 w 951"/>
                <a:gd name="T21" fmla="*/ 897 h 1707"/>
                <a:gd name="T22" fmla="*/ 158 w 951"/>
                <a:gd name="T23" fmla="*/ 844 h 1707"/>
                <a:gd name="T24" fmla="*/ 238 w 951"/>
                <a:gd name="T25" fmla="*/ 422 h 1707"/>
                <a:gd name="T26" fmla="*/ 238 w 951"/>
                <a:gd name="T27" fmla="*/ 836 h 1707"/>
                <a:gd name="T28" fmla="*/ 238 w 951"/>
                <a:gd name="T29" fmla="*/ 871 h 1707"/>
                <a:gd name="T30" fmla="*/ 238 w 951"/>
                <a:gd name="T31" fmla="*/ 1609 h 1707"/>
                <a:gd name="T32" fmla="*/ 334 w 951"/>
                <a:gd name="T33" fmla="*/ 1706 h 1707"/>
                <a:gd name="T34" fmla="*/ 343 w 951"/>
                <a:gd name="T35" fmla="*/ 1706 h 1707"/>
                <a:gd name="T36" fmla="*/ 440 w 951"/>
                <a:gd name="T37" fmla="*/ 1609 h 1707"/>
                <a:gd name="T38" fmla="*/ 440 w 951"/>
                <a:gd name="T39" fmla="*/ 871 h 1707"/>
                <a:gd name="T40" fmla="*/ 510 w 951"/>
                <a:gd name="T41" fmla="*/ 871 h 1707"/>
                <a:gd name="T42" fmla="*/ 510 w 951"/>
                <a:gd name="T43" fmla="*/ 1609 h 1707"/>
                <a:gd name="T44" fmla="*/ 607 w 951"/>
                <a:gd name="T45" fmla="*/ 1706 h 1707"/>
                <a:gd name="T46" fmla="*/ 616 w 951"/>
                <a:gd name="T47" fmla="*/ 1706 h 1707"/>
                <a:gd name="T48" fmla="*/ 712 w 951"/>
                <a:gd name="T49" fmla="*/ 1609 h 1707"/>
                <a:gd name="T50" fmla="*/ 712 w 951"/>
                <a:gd name="T51" fmla="*/ 871 h 1707"/>
                <a:gd name="T52" fmla="*/ 712 w 951"/>
                <a:gd name="T53" fmla="*/ 836 h 1707"/>
                <a:gd name="T54" fmla="*/ 712 w 951"/>
                <a:gd name="T55" fmla="*/ 440 h 1707"/>
                <a:gd name="T56" fmla="*/ 792 w 951"/>
                <a:gd name="T57" fmla="*/ 844 h 1707"/>
                <a:gd name="T58" fmla="*/ 880 w 951"/>
                <a:gd name="T59" fmla="*/ 897 h 1707"/>
                <a:gd name="T60" fmla="*/ 941 w 951"/>
                <a:gd name="T61" fmla="*/ 809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1" h="1707">
                  <a:moveTo>
                    <a:pt x="941" y="809"/>
                  </a:moveTo>
                  <a:lnTo>
                    <a:pt x="941" y="809"/>
                  </a:lnTo>
                  <a:cubicBezTo>
                    <a:pt x="818" y="185"/>
                    <a:pt x="818" y="185"/>
                    <a:pt x="818" y="185"/>
                  </a:cubicBezTo>
                  <a:cubicBezTo>
                    <a:pt x="818" y="176"/>
                    <a:pt x="818" y="176"/>
                    <a:pt x="818" y="167"/>
                  </a:cubicBezTo>
                  <a:cubicBezTo>
                    <a:pt x="792" y="70"/>
                    <a:pt x="704" y="0"/>
                    <a:pt x="598" y="0"/>
                  </a:cubicBezTo>
                  <a:cubicBezTo>
                    <a:pt x="343" y="0"/>
                    <a:pt x="343" y="0"/>
                    <a:pt x="343" y="0"/>
                  </a:cubicBezTo>
                  <a:cubicBezTo>
                    <a:pt x="238" y="0"/>
                    <a:pt x="149" y="79"/>
                    <a:pt x="132" y="176"/>
                  </a:cubicBezTo>
                  <a:cubicBezTo>
                    <a:pt x="132" y="176"/>
                    <a:pt x="132" y="176"/>
                    <a:pt x="132" y="185"/>
                  </a:cubicBezTo>
                  <a:cubicBezTo>
                    <a:pt x="9" y="809"/>
                    <a:pt x="9" y="809"/>
                    <a:pt x="9" y="809"/>
                  </a:cubicBezTo>
                  <a:cubicBezTo>
                    <a:pt x="0" y="853"/>
                    <a:pt x="26" y="897"/>
                    <a:pt x="70" y="897"/>
                  </a:cubicBezTo>
                  <a:lnTo>
                    <a:pt x="70" y="897"/>
                  </a:lnTo>
                  <a:cubicBezTo>
                    <a:pt x="115" y="906"/>
                    <a:pt x="149" y="880"/>
                    <a:pt x="158" y="844"/>
                  </a:cubicBezTo>
                  <a:cubicBezTo>
                    <a:pt x="238" y="422"/>
                    <a:pt x="238" y="422"/>
                    <a:pt x="238" y="422"/>
                  </a:cubicBezTo>
                  <a:cubicBezTo>
                    <a:pt x="238" y="836"/>
                    <a:pt x="238" y="836"/>
                    <a:pt x="238" y="836"/>
                  </a:cubicBezTo>
                  <a:cubicBezTo>
                    <a:pt x="238" y="871"/>
                    <a:pt x="238" y="871"/>
                    <a:pt x="238" y="871"/>
                  </a:cubicBezTo>
                  <a:cubicBezTo>
                    <a:pt x="238" y="1609"/>
                    <a:pt x="238" y="1609"/>
                    <a:pt x="238" y="1609"/>
                  </a:cubicBezTo>
                  <a:cubicBezTo>
                    <a:pt x="238" y="1662"/>
                    <a:pt x="281" y="1706"/>
                    <a:pt x="334" y="1706"/>
                  </a:cubicBezTo>
                  <a:cubicBezTo>
                    <a:pt x="343" y="1706"/>
                    <a:pt x="343" y="1706"/>
                    <a:pt x="343" y="1706"/>
                  </a:cubicBezTo>
                  <a:cubicBezTo>
                    <a:pt x="396" y="1706"/>
                    <a:pt x="440" y="1662"/>
                    <a:pt x="440" y="1609"/>
                  </a:cubicBezTo>
                  <a:cubicBezTo>
                    <a:pt x="440" y="871"/>
                    <a:pt x="440" y="871"/>
                    <a:pt x="440" y="871"/>
                  </a:cubicBezTo>
                  <a:cubicBezTo>
                    <a:pt x="510" y="871"/>
                    <a:pt x="510" y="871"/>
                    <a:pt x="510" y="871"/>
                  </a:cubicBezTo>
                  <a:cubicBezTo>
                    <a:pt x="510" y="1609"/>
                    <a:pt x="510" y="1609"/>
                    <a:pt x="510" y="1609"/>
                  </a:cubicBezTo>
                  <a:cubicBezTo>
                    <a:pt x="510" y="1662"/>
                    <a:pt x="554" y="1706"/>
                    <a:pt x="607" y="1706"/>
                  </a:cubicBezTo>
                  <a:cubicBezTo>
                    <a:pt x="616" y="1706"/>
                    <a:pt x="616" y="1706"/>
                    <a:pt x="616" y="1706"/>
                  </a:cubicBezTo>
                  <a:cubicBezTo>
                    <a:pt x="668" y="1706"/>
                    <a:pt x="712" y="1662"/>
                    <a:pt x="712" y="1609"/>
                  </a:cubicBezTo>
                  <a:cubicBezTo>
                    <a:pt x="712" y="871"/>
                    <a:pt x="712" y="871"/>
                    <a:pt x="712" y="871"/>
                  </a:cubicBezTo>
                  <a:cubicBezTo>
                    <a:pt x="712" y="836"/>
                    <a:pt x="712" y="836"/>
                    <a:pt x="712" y="836"/>
                  </a:cubicBezTo>
                  <a:cubicBezTo>
                    <a:pt x="712" y="440"/>
                    <a:pt x="712" y="440"/>
                    <a:pt x="712" y="440"/>
                  </a:cubicBezTo>
                  <a:cubicBezTo>
                    <a:pt x="792" y="844"/>
                    <a:pt x="792" y="844"/>
                    <a:pt x="792" y="844"/>
                  </a:cubicBezTo>
                  <a:cubicBezTo>
                    <a:pt x="800" y="880"/>
                    <a:pt x="836" y="906"/>
                    <a:pt x="880" y="897"/>
                  </a:cubicBezTo>
                  <a:cubicBezTo>
                    <a:pt x="924" y="897"/>
                    <a:pt x="950" y="853"/>
                    <a:pt x="941" y="809"/>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44" name="Freeform 431"/>
            <p:cNvSpPr>
              <a:spLocks noChangeArrowheads="1"/>
            </p:cNvSpPr>
            <p:nvPr/>
          </p:nvSpPr>
          <p:spPr bwMode="auto">
            <a:xfrm>
              <a:off x="5577880" y="3115206"/>
              <a:ext cx="204521" cy="204521"/>
            </a:xfrm>
            <a:custGeom>
              <a:avLst/>
              <a:gdLst>
                <a:gd name="T0" fmla="*/ 202 w 396"/>
                <a:gd name="T1" fmla="*/ 396 h 397"/>
                <a:gd name="T2" fmla="*/ 202 w 396"/>
                <a:gd name="T3" fmla="*/ 396 h 397"/>
                <a:gd name="T4" fmla="*/ 395 w 396"/>
                <a:gd name="T5" fmla="*/ 203 h 397"/>
                <a:gd name="T6" fmla="*/ 202 w 396"/>
                <a:gd name="T7" fmla="*/ 0 h 397"/>
                <a:gd name="T8" fmla="*/ 0 w 396"/>
                <a:gd name="T9" fmla="*/ 203 h 397"/>
                <a:gd name="T10" fmla="*/ 202 w 396"/>
                <a:gd name="T11" fmla="*/ 396 h 397"/>
              </a:gdLst>
              <a:ahLst/>
              <a:cxnLst>
                <a:cxn ang="0">
                  <a:pos x="T0" y="T1"/>
                </a:cxn>
                <a:cxn ang="0">
                  <a:pos x="T2" y="T3"/>
                </a:cxn>
                <a:cxn ang="0">
                  <a:pos x="T4" y="T5"/>
                </a:cxn>
                <a:cxn ang="0">
                  <a:pos x="T6" y="T7"/>
                </a:cxn>
                <a:cxn ang="0">
                  <a:pos x="T8" y="T9"/>
                </a:cxn>
                <a:cxn ang="0">
                  <a:pos x="T10" y="T11"/>
                </a:cxn>
              </a:cxnLst>
              <a:rect l="0" t="0" r="r" b="b"/>
              <a:pathLst>
                <a:path w="396" h="397">
                  <a:moveTo>
                    <a:pt x="202" y="396"/>
                  </a:moveTo>
                  <a:lnTo>
                    <a:pt x="202" y="396"/>
                  </a:lnTo>
                  <a:cubicBezTo>
                    <a:pt x="308" y="396"/>
                    <a:pt x="395" y="308"/>
                    <a:pt x="395" y="203"/>
                  </a:cubicBezTo>
                  <a:cubicBezTo>
                    <a:pt x="395" y="88"/>
                    <a:pt x="308" y="0"/>
                    <a:pt x="202" y="0"/>
                  </a:cubicBezTo>
                  <a:cubicBezTo>
                    <a:pt x="88" y="0"/>
                    <a:pt x="0" y="88"/>
                    <a:pt x="0" y="203"/>
                  </a:cubicBezTo>
                  <a:cubicBezTo>
                    <a:pt x="0" y="308"/>
                    <a:pt x="88" y="396"/>
                    <a:pt x="202" y="396"/>
                  </a:cubicBezTo>
                </a:path>
              </a:pathLst>
            </a:custGeom>
            <a:solidFill>
              <a:srgbClr val="086575"/>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grpSp>
      <p:sp>
        <p:nvSpPr>
          <p:cNvPr id="547" name="Freeform 434"/>
          <p:cNvSpPr>
            <a:spLocks noChangeArrowheads="1"/>
          </p:cNvSpPr>
          <p:nvPr/>
        </p:nvSpPr>
        <p:spPr bwMode="auto">
          <a:xfrm>
            <a:off x="2980463" y="4987711"/>
            <a:ext cx="363593" cy="313599"/>
          </a:xfrm>
          <a:custGeom>
            <a:avLst/>
            <a:gdLst>
              <a:gd name="T0" fmla="*/ 352 w 705"/>
              <a:gd name="T1" fmla="*/ 607 h 608"/>
              <a:gd name="T2" fmla="*/ 352 w 705"/>
              <a:gd name="T3" fmla="*/ 607 h 608"/>
              <a:gd name="T4" fmla="*/ 335 w 705"/>
              <a:gd name="T5" fmla="*/ 598 h 608"/>
              <a:gd name="T6" fmla="*/ 97 w 705"/>
              <a:gd name="T7" fmla="*/ 370 h 608"/>
              <a:gd name="T8" fmla="*/ 97 w 705"/>
              <a:gd name="T9" fmla="*/ 370 h 608"/>
              <a:gd name="T10" fmla="*/ 53 w 705"/>
              <a:gd name="T11" fmla="*/ 317 h 608"/>
              <a:gd name="T12" fmla="*/ 0 w 705"/>
              <a:gd name="T13" fmla="*/ 185 h 608"/>
              <a:gd name="T14" fmla="*/ 53 w 705"/>
              <a:gd name="T15" fmla="*/ 53 h 608"/>
              <a:gd name="T16" fmla="*/ 185 w 705"/>
              <a:gd name="T17" fmla="*/ 0 h 608"/>
              <a:gd name="T18" fmla="*/ 317 w 705"/>
              <a:gd name="T19" fmla="*/ 53 h 608"/>
              <a:gd name="T20" fmla="*/ 352 w 705"/>
              <a:gd name="T21" fmla="*/ 79 h 608"/>
              <a:gd name="T22" fmla="*/ 379 w 705"/>
              <a:gd name="T23" fmla="*/ 53 h 608"/>
              <a:gd name="T24" fmla="*/ 519 w 705"/>
              <a:gd name="T25" fmla="*/ 0 h 608"/>
              <a:gd name="T26" fmla="*/ 651 w 705"/>
              <a:gd name="T27" fmla="*/ 53 h 608"/>
              <a:gd name="T28" fmla="*/ 704 w 705"/>
              <a:gd name="T29" fmla="*/ 185 h 608"/>
              <a:gd name="T30" fmla="*/ 651 w 705"/>
              <a:gd name="T31" fmla="*/ 317 h 608"/>
              <a:gd name="T32" fmla="*/ 651 w 705"/>
              <a:gd name="T33" fmla="*/ 317 h 608"/>
              <a:gd name="T34" fmla="*/ 607 w 705"/>
              <a:gd name="T35" fmla="*/ 370 h 608"/>
              <a:gd name="T36" fmla="*/ 599 w 705"/>
              <a:gd name="T37" fmla="*/ 370 h 608"/>
              <a:gd name="T38" fmla="*/ 370 w 705"/>
              <a:gd name="T39" fmla="*/ 598 h 608"/>
              <a:gd name="T40" fmla="*/ 352 w 705"/>
              <a:gd name="T41" fmla="*/ 607 h 608"/>
              <a:gd name="T42" fmla="*/ 132 w 705"/>
              <a:gd name="T43" fmla="*/ 334 h 608"/>
              <a:gd name="T44" fmla="*/ 132 w 705"/>
              <a:gd name="T45" fmla="*/ 334 h 608"/>
              <a:gd name="T46" fmla="*/ 352 w 705"/>
              <a:gd name="T47" fmla="*/ 554 h 608"/>
              <a:gd name="T48" fmla="*/ 572 w 705"/>
              <a:gd name="T49" fmla="*/ 334 h 608"/>
              <a:gd name="T50" fmla="*/ 572 w 705"/>
              <a:gd name="T51" fmla="*/ 334 h 608"/>
              <a:gd name="T52" fmla="*/ 616 w 705"/>
              <a:gd name="T53" fmla="*/ 291 h 608"/>
              <a:gd name="T54" fmla="*/ 660 w 705"/>
              <a:gd name="T55" fmla="*/ 185 h 608"/>
              <a:gd name="T56" fmla="*/ 616 w 705"/>
              <a:gd name="T57" fmla="*/ 88 h 608"/>
              <a:gd name="T58" fmla="*/ 519 w 705"/>
              <a:gd name="T59" fmla="*/ 44 h 608"/>
              <a:gd name="T60" fmla="*/ 414 w 705"/>
              <a:gd name="T61" fmla="*/ 88 h 608"/>
              <a:gd name="T62" fmla="*/ 370 w 705"/>
              <a:gd name="T63" fmla="*/ 132 h 608"/>
              <a:gd name="T64" fmla="*/ 352 w 705"/>
              <a:gd name="T65" fmla="*/ 141 h 608"/>
              <a:gd name="T66" fmla="*/ 335 w 705"/>
              <a:gd name="T67" fmla="*/ 132 h 608"/>
              <a:gd name="T68" fmla="*/ 291 w 705"/>
              <a:gd name="T69" fmla="*/ 88 h 608"/>
              <a:gd name="T70" fmla="*/ 185 w 705"/>
              <a:gd name="T71" fmla="*/ 44 h 608"/>
              <a:gd name="T72" fmla="*/ 88 w 705"/>
              <a:gd name="T73" fmla="*/ 88 h 608"/>
              <a:gd name="T74" fmla="*/ 44 w 705"/>
              <a:gd name="T75" fmla="*/ 185 h 608"/>
              <a:gd name="T76" fmla="*/ 88 w 705"/>
              <a:gd name="T77" fmla="*/ 291 h 608"/>
              <a:gd name="T78" fmla="*/ 132 w 705"/>
              <a:gd name="T79" fmla="*/ 334 h 608"/>
              <a:gd name="T80" fmla="*/ 634 w 705"/>
              <a:gd name="T81" fmla="*/ 308 h 608"/>
              <a:gd name="T82" fmla="*/ 634 w 705"/>
              <a:gd name="T83" fmla="*/ 30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5" h="608">
                <a:moveTo>
                  <a:pt x="352" y="607"/>
                </a:moveTo>
                <a:lnTo>
                  <a:pt x="352" y="607"/>
                </a:lnTo>
                <a:cubicBezTo>
                  <a:pt x="344" y="607"/>
                  <a:pt x="344" y="607"/>
                  <a:pt x="335" y="598"/>
                </a:cubicBezTo>
                <a:cubicBezTo>
                  <a:pt x="97" y="370"/>
                  <a:pt x="97" y="370"/>
                  <a:pt x="97" y="370"/>
                </a:cubicBezTo>
                <a:lnTo>
                  <a:pt x="97" y="370"/>
                </a:lnTo>
                <a:cubicBezTo>
                  <a:pt x="53" y="317"/>
                  <a:pt x="53" y="317"/>
                  <a:pt x="53" y="317"/>
                </a:cubicBezTo>
                <a:cubicBezTo>
                  <a:pt x="18" y="281"/>
                  <a:pt x="0" y="238"/>
                  <a:pt x="0" y="185"/>
                </a:cubicBezTo>
                <a:cubicBezTo>
                  <a:pt x="0" y="132"/>
                  <a:pt x="18" y="88"/>
                  <a:pt x="53" y="53"/>
                </a:cubicBezTo>
                <a:cubicBezTo>
                  <a:pt x="88" y="18"/>
                  <a:pt x="132" y="0"/>
                  <a:pt x="185" y="0"/>
                </a:cubicBezTo>
                <a:cubicBezTo>
                  <a:pt x="238" y="0"/>
                  <a:pt x="282" y="18"/>
                  <a:pt x="317" y="53"/>
                </a:cubicBezTo>
                <a:cubicBezTo>
                  <a:pt x="352" y="79"/>
                  <a:pt x="352" y="79"/>
                  <a:pt x="352" y="79"/>
                </a:cubicBezTo>
                <a:cubicBezTo>
                  <a:pt x="379" y="53"/>
                  <a:pt x="379" y="53"/>
                  <a:pt x="379" y="53"/>
                </a:cubicBezTo>
                <a:cubicBezTo>
                  <a:pt x="414" y="18"/>
                  <a:pt x="467" y="0"/>
                  <a:pt x="519" y="0"/>
                </a:cubicBezTo>
                <a:cubicBezTo>
                  <a:pt x="563" y="0"/>
                  <a:pt x="616" y="18"/>
                  <a:pt x="651" y="53"/>
                </a:cubicBezTo>
                <a:cubicBezTo>
                  <a:pt x="686" y="88"/>
                  <a:pt x="704" y="132"/>
                  <a:pt x="704" y="185"/>
                </a:cubicBezTo>
                <a:cubicBezTo>
                  <a:pt x="704" y="238"/>
                  <a:pt x="686" y="281"/>
                  <a:pt x="651" y="317"/>
                </a:cubicBezTo>
                <a:lnTo>
                  <a:pt x="651" y="317"/>
                </a:lnTo>
                <a:cubicBezTo>
                  <a:pt x="607" y="370"/>
                  <a:pt x="607" y="370"/>
                  <a:pt x="607" y="370"/>
                </a:cubicBezTo>
                <a:lnTo>
                  <a:pt x="599" y="370"/>
                </a:lnTo>
                <a:cubicBezTo>
                  <a:pt x="370" y="598"/>
                  <a:pt x="370" y="598"/>
                  <a:pt x="370" y="598"/>
                </a:cubicBezTo>
                <a:cubicBezTo>
                  <a:pt x="361" y="607"/>
                  <a:pt x="361" y="607"/>
                  <a:pt x="352" y="607"/>
                </a:cubicBezTo>
                <a:close/>
                <a:moveTo>
                  <a:pt x="132" y="334"/>
                </a:moveTo>
                <a:lnTo>
                  <a:pt x="132" y="334"/>
                </a:lnTo>
                <a:cubicBezTo>
                  <a:pt x="352" y="554"/>
                  <a:pt x="352" y="554"/>
                  <a:pt x="352" y="554"/>
                </a:cubicBezTo>
                <a:cubicBezTo>
                  <a:pt x="572" y="334"/>
                  <a:pt x="572" y="334"/>
                  <a:pt x="572" y="334"/>
                </a:cubicBezTo>
                <a:lnTo>
                  <a:pt x="572" y="334"/>
                </a:lnTo>
                <a:cubicBezTo>
                  <a:pt x="616" y="291"/>
                  <a:pt x="616" y="291"/>
                  <a:pt x="616" y="291"/>
                </a:cubicBezTo>
                <a:cubicBezTo>
                  <a:pt x="642" y="264"/>
                  <a:pt x="660" y="220"/>
                  <a:pt x="660" y="185"/>
                </a:cubicBezTo>
                <a:cubicBezTo>
                  <a:pt x="660" y="150"/>
                  <a:pt x="642" y="115"/>
                  <a:pt x="616" y="88"/>
                </a:cubicBezTo>
                <a:cubicBezTo>
                  <a:pt x="590" y="53"/>
                  <a:pt x="555" y="44"/>
                  <a:pt x="519" y="44"/>
                </a:cubicBezTo>
                <a:cubicBezTo>
                  <a:pt x="475" y="44"/>
                  <a:pt x="440" y="53"/>
                  <a:pt x="414" y="88"/>
                </a:cubicBezTo>
                <a:cubicBezTo>
                  <a:pt x="370" y="132"/>
                  <a:pt x="370" y="132"/>
                  <a:pt x="370" y="132"/>
                </a:cubicBezTo>
                <a:cubicBezTo>
                  <a:pt x="361" y="132"/>
                  <a:pt x="361" y="141"/>
                  <a:pt x="352" y="141"/>
                </a:cubicBezTo>
                <a:cubicBezTo>
                  <a:pt x="344" y="141"/>
                  <a:pt x="344" y="132"/>
                  <a:pt x="335" y="132"/>
                </a:cubicBezTo>
                <a:cubicBezTo>
                  <a:pt x="291" y="88"/>
                  <a:pt x="291" y="88"/>
                  <a:pt x="291" y="88"/>
                </a:cubicBezTo>
                <a:cubicBezTo>
                  <a:pt x="264" y="53"/>
                  <a:pt x="229" y="44"/>
                  <a:pt x="185" y="44"/>
                </a:cubicBezTo>
                <a:cubicBezTo>
                  <a:pt x="150" y="44"/>
                  <a:pt x="115" y="53"/>
                  <a:pt x="88" y="88"/>
                </a:cubicBezTo>
                <a:cubicBezTo>
                  <a:pt x="62" y="115"/>
                  <a:pt x="44" y="150"/>
                  <a:pt x="44" y="185"/>
                </a:cubicBezTo>
                <a:cubicBezTo>
                  <a:pt x="44" y="220"/>
                  <a:pt x="62" y="264"/>
                  <a:pt x="88" y="291"/>
                </a:cubicBezTo>
                <a:cubicBezTo>
                  <a:pt x="132" y="334"/>
                  <a:pt x="132" y="334"/>
                  <a:pt x="132" y="334"/>
                </a:cubicBezTo>
                <a:close/>
                <a:moveTo>
                  <a:pt x="634" y="308"/>
                </a:moveTo>
                <a:lnTo>
                  <a:pt x="634" y="308"/>
                </a:ln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86D6E"/>
              </a:solidFill>
              <a:effectLst/>
              <a:uLnTx/>
              <a:uFillTx/>
              <a:latin typeface="Calibri" panose="020F0502020204030204" pitchFamily="34" charset="0"/>
              <a:ea typeface="+mn-ea"/>
              <a:cs typeface="Calibri" panose="020F0502020204030204" pitchFamily="34" charset="0"/>
            </a:endParaRPr>
          </a:p>
        </p:txBody>
      </p:sp>
      <p:sp>
        <p:nvSpPr>
          <p:cNvPr id="555" name="CuadroTexto 554"/>
          <p:cNvSpPr txBox="1"/>
          <p:nvPr/>
        </p:nvSpPr>
        <p:spPr>
          <a:xfrm>
            <a:off x="769605" y="1665300"/>
            <a:ext cx="170569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Use this tool</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57" name="CuadroTexto 556"/>
          <p:cNvSpPr txBox="1"/>
          <p:nvPr/>
        </p:nvSpPr>
        <p:spPr>
          <a:xfrm>
            <a:off x="788176" y="4153561"/>
            <a:ext cx="178012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Download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1" name="CuadroTexto 560"/>
          <p:cNvSpPr txBox="1"/>
          <p:nvPr/>
        </p:nvSpPr>
        <p:spPr>
          <a:xfrm>
            <a:off x="8618463" y="946830"/>
            <a:ext cx="1191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Read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2" name="Rectángulo 561"/>
          <p:cNvSpPr/>
          <p:nvPr/>
        </p:nvSpPr>
        <p:spPr>
          <a:xfrm>
            <a:off x="8585283" y="1299189"/>
            <a:ext cx="2640170" cy="954107"/>
          </a:xfrm>
          <a:prstGeom prst="rect">
            <a:avLst/>
          </a:prstGeom>
        </p:spPr>
        <p:txBody>
          <a:bodyPr wrap="square">
            <a:spAutoFit/>
          </a:bodyPr>
          <a:lstStyle/>
          <a:p>
            <a:pPr>
              <a:defRPr/>
            </a:pPr>
            <a:r>
              <a:rPr lang="en-IE" sz="1400" b="1" dirty="0">
                <a:solidFill>
                  <a:srgbClr val="086D6E"/>
                </a:solidFill>
                <a:latin typeface="Calibri" panose="020F0502020204030204" pitchFamily="34" charset="0"/>
                <a:ea typeface="Lato" charset="0"/>
                <a:cs typeface="Calibri" panose="020F0502020204030204" pitchFamily="34" charset="0"/>
              </a:rPr>
              <a:t>This provides information on using Data Visualisation Tools</a:t>
            </a:r>
            <a:endParaRPr kumimoji="0" lang="en-US" sz="1400" b="1"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3"/>
              </a:rPr>
              <a:t>https://chartexpo.com/blog/excel-data-visualization-tool#</a:t>
            </a:r>
            <a:endParaRPr kumimoji="0" lang="en-IE"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563" name="CuadroTexto 562"/>
          <p:cNvSpPr txBox="1"/>
          <p:nvPr/>
        </p:nvSpPr>
        <p:spPr>
          <a:xfrm>
            <a:off x="9214132" y="2563663"/>
            <a:ext cx="1407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Watch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565" name="CuadroTexto 564"/>
          <p:cNvSpPr txBox="1"/>
          <p:nvPr/>
        </p:nvSpPr>
        <p:spPr>
          <a:xfrm>
            <a:off x="8585283" y="4444274"/>
            <a:ext cx="1641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rPr>
              <a:t>Listen to this</a:t>
            </a:r>
            <a:endParaRPr kumimoji="0" lang="en-US" sz="2000" b="1" i="0" u="none" strike="noStrike" kern="1200" cap="none" spc="0" normalizeH="0" baseline="0" noProof="0" dirty="0">
              <a:ln>
                <a:noFill/>
              </a:ln>
              <a:solidFill>
                <a:srgbClr val="086575"/>
              </a:solidFill>
              <a:effectLst/>
              <a:uLnTx/>
              <a:uFillTx/>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a:xfrm>
            <a:off x="-2" y="325041"/>
            <a:ext cx="12191999" cy="803654"/>
          </a:xfrm>
        </p:spPr>
        <p:txBody>
          <a:bodyPr/>
          <a:lstStyle/>
          <a:p>
            <a:r>
              <a:rPr lang="hr-BA" dirty="0">
                <a:latin typeface="Calibri" panose="020F0502020204030204" pitchFamily="34" charset="0"/>
                <a:cs typeface="Calibri" panose="020F0502020204030204" pitchFamily="34" charset="0"/>
              </a:rPr>
              <a:t>Here are some resources you can use</a:t>
            </a:r>
            <a:endParaRPr lang="en-US" dirty="0">
              <a:latin typeface="Calibri" panose="020F0502020204030204" pitchFamily="34" charset="0"/>
              <a:cs typeface="Calibri" panose="020F0502020204030204" pitchFamily="34" charset="0"/>
            </a:endParaRPr>
          </a:p>
        </p:txBody>
      </p:sp>
      <p:sp>
        <p:nvSpPr>
          <p:cNvPr id="6" name="Rectángulo 561">
            <a:extLst>
              <a:ext uri="{FF2B5EF4-FFF2-40B4-BE49-F238E27FC236}">
                <a16:creationId xmlns:a16="http://schemas.microsoft.com/office/drawing/2014/main" id="{DF15980D-F324-DBE7-9459-6ECCD501F958}"/>
              </a:ext>
            </a:extLst>
          </p:cNvPr>
          <p:cNvSpPr/>
          <p:nvPr/>
        </p:nvSpPr>
        <p:spPr>
          <a:xfrm>
            <a:off x="9234291" y="2946595"/>
            <a:ext cx="22158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This is a user-friendly video on this phase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4"/>
              </a:rPr>
              <a:t>https://www.youtube.com/watch?v=4AHO42Aq5fM</a:t>
            </a: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7" name="Rectángulo 561">
            <a:extLst>
              <a:ext uri="{FF2B5EF4-FFF2-40B4-BE49-F238E27FC236}">
                <a16:creationId xmlns:a16="http://schemas.microsoft.com/office/drawing/2014/main" id="{54D8E5DC-F0E5-F0DC-52A6-B3B1DA28D7DB}"/>
              </a:ext>
            </a:extLst>
          </p:cNvPr>
          <p:cNvSpPr/>
          <p:nvPr/>
        </p:nvSpPr>
        <p:spPr>
          <a:xfrm>
            <a:off x="8411452" y="4927564"/>
            <a:ext cx="3365769"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Podcast which outlines a real company who used design thinking to solve a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BA"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5"/>
              </a:rPr>
              <a:t>https://podcasts.apple.com/us/podcast/ep-33-solving-problems-through-design-thinking/id1528395292?i=1000516698648</a:t>
            </a:r>
            <a:endParaRPr kumimoji="0" lang="en-IE"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0" name="Rectángulo 561">
            <a:extLst>
              <a:ext uri="{FF2B5EF4-FFF2-40B4-BE49-F238E27FC236}">
                <a16:creationId xmlns:a16="http://schemas.microsoft.com/office/drawing/2014/main" id="{F8F5B9F4-05AD-1422-45E3-63BD0E7A99FC}"/>
              </a:ext>
            </a:extLst>
          </p:cNvPr>
          <p:cNvSpPr/>
          <p:nvPr/>
        </p:nvSpPr>
        <p:spPr>
          <a:xfrm>
            <a:off x="966547" y="2077613"/>
            <a:ext cx="1817348"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rPr>
              <a:t>Canva is a good tool for creating a problem </a:t>
            </a:r>
            <a:r>
              <a:rPr lang="en-IE" sz="1400" b="1" dirty="0">
                <a:solidFill>
                  <a:srgbClr val="086D6E"/>
                </a:solidFill>
                <a:latin typeface="Calibri" panose="020F0502020204030204" pitchFamily="34" charset="0"/>
                <a:ea typeface="Lato" charset="0"/>
                <a:cs typeface="Calibri" panose="020F0502020204030204" pitchFamily="34" charset="0"/>
              </a:rPr>
              <a:t>or user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hlinkClick r:id="rId6"/>
              </a:rPr>
              <a:t>https://www.youtube.com/watch?v=w7l8qEj1JX0</a:t>
            </a:r>
            <a:endParaRPr kumimoji="0" lang="en-IE"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86D6E"/>
              </a:solidFill>
              <a:effectLst/>
              <a:uLnTx/>
              <a:uFillTx/>
              <a:latin typeface="Calibri" panose="020F0502020204030204" pitchFamily="34" charset="0"/>
              <a:ea typeface="Lato" charset="0"/>
              <a:cs typeface="Calibri" panose="020F0502020204030204" pitchFamily="34" charset="0"/>
            </a:endParaRPr>
          </a:p>
        </p:txBody>
      </p:sp>
      <p:sp>
        <p:nvSpPr>
          <p:cNvPr id="13" name="TextBox 12">
            <a:extLst>
              <a:ext uri="{FF2B5EF4-FFF2-40B4-BE49-F238E27FC236}">
                <a16:creationId xmlns:a16="http://schemas.microsoft.com/office/drawing/2014/main" id="{18DE6032-342D-74C8-6992-93AA0AEF605C}"/>
              </a:ext>
            </a:extLst>
          </p:cNvPr>
          <p:cNvSpPr txBox="1"/>
          <p:nvPr/>
        </p:nvSpPr>
        <p:spPr>
          <a:xfrm>
            <a:off x="819928" y="4553671"/>
            <a:ext cx="2299335" cy="1384995"/>
          </a:xfrm>
          <a:prstGeom prst="rect">
            <a:avLst/>
          </a:prstGeom>
          <a:noFill/>
        </p:spPr>
        <p:txBody>
          <a:bodyPr wrap="square">
            <a:spAutoFit/>
          </a:bodyPr>
          <a:lstStyle/>
          <a:p>
            <a:r>
              <a:rPr lang="en-IE" sz="1400" b="1" i="0" dirty="0">
                <a:solidFill>
                  <a:srgbClr val="000000"/>
                </a:solidFill>
                <a:effectLst/>
              </a:rPr>
              <a:t>Mural is an intuitive digital whiteboard to allow groups to collaborate </a:t>
            </a:r>
            <a:r>
              <a:rPr lang="en-IE" sz="1400" b="1" dirty="0">
                <a:solidFill>
                  <a:srgbClr val="000000"/>
                </a:solidFill>
              </a:rPr>
              <a:t>to solve problems </a:t>
            </a:r>
          </a:p>
          <a:p>
            <a:r>
              <a:rPr lang="en-IE" sz="1400" dirty="0">
                <a:solidFill>
                  <a:srgbClr val="000000"/>
                </a:solidFill>
                <a:hlinkClick r:id="rId7"/>
              </a:rPr>
              <a:t>https://mural.co/</a:t>
            </a:r>
            <a:endParaRPr lang="en-IE" sz="1400" dirty="0">
              <a:solidFill>
                <a:srgbClr val="000000"/>
              </a:solidFill>
            </a:endParaRPr>
          </a:p>
          <a:p>
            <a:endParaRPr lang="en-IE" sz="1400" dirty="0">
              <a:solidFill>
                <a:srgbClr val="000000"/>
              </a:solidFill>
            </a:endParaRPr>
          </a:p>
        </p:txBody>
      </p:sp>
      <p:pic>
        <p:nvPicPr>
          <p:cNvPr id="8" name="Graphic 7" descr="Books with solid fill">
            <a:extLst>
              <a:ext uri="{FF2B5EF4-FFF2-40B4-BE49-F238E27FC236}">
                <a16:creationId xmlns:a16="http://schemas.microsoft.com/office/drawing/2014/main" id="{22F32A83-92CB-7503-670B-D1B8A446C5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95775" y="1142521"/>
            <a:ext cx="472672" cy="472672"/>
          </a:xfrm>
          <a:prstGeom prst="rect">
            <a:avLst/>
          </a:prstGeom>
        </p:spPr>
      </p:pic>
      <p:pic>
        <p:nvPicPr>
          <p:cNvPr id="9" name="Graphic 8" descr="Books with solid fill">
            <a:extLst>
              <a:ext uri="{FF2B5EF4-FFF2-40B4-BE49-F238E27FC236}">
                <a16:creationId xmlns:a16="http://schemas.microsoft.com/office/drawing/2014/main" id="{DC3D920B-ED69-7530-E5C0-E2B06B2CEE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19242" y="2418979"/>
            <a:ext cx="472672" cy="472672"/>
          </a:xfrm>
          <a:prstGeom prst="rect">
            <a:avLst/>
          </a:prstGeom>
        </p:spPr>
      </p:pic>
      <p:pic>
        <p:nvPicPr>
          <p:cNvPr id="11" name="Graphic 10" descr="Eye with solid fill">
            <a:extLst>
              <a:ext uri="{FF2B5EF4-FFF2-40B4-BE49-F238E27FC236}">
                <a16:creationId xmlns:a16="http://schemas.microsoft.com/office/drawing/2014/main" id="{6661422B-6B6C-D5F4-7E46-8F55DD8C23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45368" y="2954097"/>
            <a:ext cx="488577" cy="488577"/>
          </a:xfrm>
          <a:prstGeom prst="rect">
            <a:avLst/>
          </a:prstGeom>
        </p:spPr>
      </p:pic>
      <p:pic>
        <p:nvPicPr>
          <p:cNvPr id="12" name="Graphic 11" descr="Eye with solid fill">
            <a:extLst>
              <a:ext uri="{FF2B5EF4-FFF2-40B4-BE49-F238E27FC236}">
                <a16:creationId xmlns:a16="http://schemas.microsoft.com/office/drawing/2014/main" id="{FA05DDC7-0B0F-4387-FA47-4D76B772D3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65962" y="3402674"/>
            <a:ext cx="488577" cy="488577"/>
          </a:xfrm>
          <a:prstGeom prst="rect">
            <a:avLst/>
          </a:prstGeom>
        </p:spPr>
      </p:pic>
      <p:pic>
        <p:nvPicPr>
          <p:cNvPr id="14" name="Graphic 13" descr="Ear with solid fill">
            <a:extLst>
              <a:ext uri="{FF2B5EF4-FFF2-40B4-BE49-F238E27FC236}">
                <a16:creationId xmlns:a16="http://schemas.microsoft.com/office/drawing/2014/main" id="{52CF290C-B240-ACB4-CF9C-495EA5D0E9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18831" y="4513587"/>
            <a:ext cx="516478" cy="516478"/>
          </a:xfrm>
          <a:prstGeom prst="rect">
            <a:avLst/>
          </a:prstGeom>
        </p:spPr>
      </p:pic>
      <p:pic>
        <p:nvPicPr>
          <p:cNvPr id="15" name="Graphic 14" descr="Ear with solid fill">
            <a:extLst>
              <a:ext uri="{FF2B5EF4-FFF2-40B4-BE49-F238E27FC236}">
                <a16:creationId xmlns:a16="http://schemas.microsoft.com/office/drawing/2014/main" id="{89CAB47E-05F7-75F9-FF7B-8DAF489D64B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41312" y="4870207"/>
            <a:ext cx="516478" cy="516478"/>
          </a:xfrm>
          <a:prstGeom prst="rect">
            <a:avLst/>
          </a:prstGeom>
        </p:spPr>
      </p:pic>
      <p:pic>
        <p:nvPicPr>
          <p:cNvPr id="16" name="Graphic 15" descr="Monitor with solid fill">
            <a:extLst>
              <a:ext uri="{FF2B5EF4-FFF2-40B4-BE49-F238E27FC236}">
                <a16:creationId xmlns:a16="http://schemas.microsoft.com/office/drawing/2014/main" id="{E761AD49-4660-8D1E-2469-CA51839D072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22592" y="3916315"/>
            <a:ext cx="422546" cy="422546"/>
          </a:xfrm>
          <a:prstGeom prst="rect">
            <a:avLst/>
          </a:prstGeom>
        </p:spPr>
      </p:pic>
      <p:pic>
        <p:nvPicPr>
          <p:cNvPr id="17" name="Graphic 16" descr="Arrow: Straight with solid fill">
            <a:extLst>
              <a:ext uri="{FF2B5EF4-FFF2-40B4-BE49-F238E27FC236}">
                <a16:creationId xmlns:a16="http://schemas.microsoft.com/office/drawing/2014/main" id="{4F08C335-169C-9E7E-9C17-8863457A23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6200000">
            <a:off x="2906006" y="3872259"/>
            <a:ext cx="260780" cy="260780"/>
          </a:xfrm>
          <a:prstGeom prst="rect">
            <a:avLst/>
          </a:prstGeom>
        </p:spPr>
      </p:pic>
      <p:pic>
        <p:nvPicPr>
          <p:cNvPr id="18" name="Graphic 17" descr="Monitor with solid fill">
            <a:extLst>
              <a:ext uri="{FF2B5EF4-FFF2-40B4-BE49-F238E27FC236}">
                <a16:creationId xmlns:a16="http://schemas.microsoft.com/office/drawing/2014/main" id="{1D9EE2BB-A16C-FC3F-FEE4-9BAE5914AA7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29412" y="4368555"/>
            <a:ext cx="422546" cy="422546"/>
          </a:xfrm>
          <a:prstGeom prst="rect">
            <a:avLst/>
          </a:prstGeom>
        </p:spPr>
      </p:pic>
      <p:pic>
        <p:nvPicPr>
          <p:cNvPr id="19" name="Graphic 18" descr="Arrow: Straight with solid fill">
            <a:extLst>
              <a:ext uri="{FF2B5EF4-FFF2-40B4-BE49-F238E27FC236}">
                <a16:creationId xmlns:a16="http://schemas.microsoft.com/office/drawing/2014/main" id="{4A605579-CFD9-CF7D-A3C8-851C623BC8C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6200000">
            <a:off x="4512826" y="4324499"/>
            <a:ext cx="260780" cy="260780"/>
          </a:xfrm>
          <a:prstGeom prst="rect">
            <a:avLst/>
          </a:prstGeom>
        </p:spPr>
      </p:pic>
      <p:pic>
        <p:nvPicPr>
          <p:cNvPr id="20" name="Graphic 19" descr="Teacher with solid fill">
            <a:extLst>
              <a:ext uri="{FF2B5EF4-FFF2-40B4-BE49-F238E27FC236}">
                <a16:creationId xmlns:a16="http://schemas.microsoft.com/office/drawing/2014/main" id="{C7B3C417-DE9A-5F60-8F5D-08259DC9924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844593" y="1438437"/>
            <a:ext cx="495212" cy="495212"/>
          </a:xfrm>
          <a:prstGeom prst="rect">
            <a:avLst/>
          </a:prstGeom>
        </p:spPr>
      </p:pic>
      <p:pic>
        <p:nvPicPr>
          <p:cNvPr id="21" name="Graphic 20" descr="Tools with solid fill">
            <a:extLst>
              <a:ext uri="{FF2B5EF4-FFF2-40B4-BE49-F238E27FC236}">
                <a16:creationId xmlns:a16="http://schemas.microsoft.com/office/drawing/2014/main" id="{B9427853-A587-87FC-DF04-94574E865E5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039416" y="1565943"/>
            <a:ext cx="189050" cy="189050"/>
          </a:xfrm>
          <a:prstGeom prst="rect">
            <a:avLst/>
          </a:prstGeom>
        </p:spPr>
      </p:pic>
      <p:pic>
        <p:nvPicPr>
          <p:cNvPr id="22" name="Graphic 21" descr="Teacher with solid fill">
            <a:extLst>
              <a:ext uri="{FF2B5EF4-FFF2-40B4-BE49-F238E27FC236}">
                <a16:creationId xmlns:a16="http://schemas.microsoft.com/office/drawing/2014/main" id="{A6B42B87-C845-7DFC-7E17-9421401AB53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408407" y="2383659"/>
            <a:ext cx="495212" cy="495212"/>
          </a:xfrm>
          <a:prstGeom prst="rect">
            <a:avLst/>
          </a:prstGeom>
        </p:spPr>
      </p:pic>
      <p:pic>
        <p:nvPicPr>
          <p:cNvPr id="23" name="Graphic 22" descr="Tools with solid fill">
            <a:extLst>
              <a:ext uri="{FF2B5EF4-FFF2-40B4-BE49-F238E27FC236}">
                <a16:creationId xmlns:a16="http://schemas.microsoft.com/office/drawing/2014/main" id="{BA4BE1F4-B526-11CD-3ACC-A6323199D77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603230" y="2511165"/>
            <a:ext cx="189050" cy="189050"/>
          </a:xfrm>
          <a:prstGeom prst="rect">
            <a:avLst/>
          </a:prstGeom>
        </p:spPr>
      </p:pic>
    </p:spTree>
    <p:extLst>
      <p:ext uri="{BB962C8B-B14F-4D97-AF65-F5344CB8AC3E}">
        <p14:creationId xmlns:p14="http://schemas.microsoft.com/office/powerpoint/2010/main" val="35252322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hr-BA" dirty="0"/>
              <a:t>In one sentence please summarise what did you learn</a:t>
            </a:r>
            <a:r>
              <a:rPr lang="en-IE" dirty="0"/>
              <a:t> about defining a problem</a:t>
            </a:r>
            <a:r>
              <a:rPr lang="hr-BA" dirty="0"/>
              <a:t>?</a:t>
            </a:r>
          </a:p>
          <a:p>
            <a:endParaRPr lang="hr-BA" dirty="0"/>
          </a:p>
          <a:p>
            <a:r>
              <a:rPr lang="hr-BA" dirty="0"/>
              <a:t>______________________________________________________________________________________________________________________________________</a:t>
            </a:r>
          </a:p>
          <a:p>
            <a:endParaRPr lang="hr-BA" dirty="0"/>
          </a:p>
          <a:p>
            <a:r>
              <a:rPr lang="en-IE" dirty="0"/>
              <a:t>Are you aware of the methods you can use to engage with individuals to </a:t>
            </a:r>
            <a:r>
              <a:rPr lang="en-IE"/>
              <a:t>better </a:t>
            </a:r>
          </a:p>
          <a:p>
            <a:r>
              <a:rPr lang="en-IE"/>
              <a:t>identify </a:t>
            </a:r>
            <a:r>
              <a:rPr lang="en-IE" dirty="0"/>
              <a:t>their needs</a:t>
            </a:r>
            <a:r>
              <a:rPr lang="hr-BA" dirty="0"/>
              <a:t>?</a:t>
            </a:r>
          </a:p>
          <a:p>
            <a:r>
              <a:rPr lang="hr-BA" dirty="0"/>
              <a:t>______________________________________________________________________________________________________________________________________</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hr-BA" dirty="0"/>
              <a:t>It is time to write down what did you learn?</a:t>
            </a:r>
            <a:endParaRPr lang="en-US" dirty="0"/>
          </a:p>
          <a:p>
            <a:endParaRPr lang="en-US" dirty="0"/>
          </a:p>
        </p:txBody>
      </p:sp>
    </p:spTree>
    <p:extLst>
      <p:ext uri="{BB962C8B-B14F-4D97-AF65-F5344CB8AC3E}">
        <p14:creationId xmlns:p14="http://schemas.microsoft.com/office/powerpoint/2010/main" val="3758109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p:txBody>
          <a:bodyPr/>
          <a:lstStyle/>
          <a:p>
            <a:r>
              <a:rPr lang="en-US" dirty="0"/>
              <a:t>Check out these case studies to learn more</a:t>
            </a:r>
          </a:p>
          <a:p>
            <a:endParaRPr lang="en-US" dirty="0"/>
          </a:p>
          <a:p>
            <a:r>
              <a:rPr lang="en-US" dirty="0">
                <a:hlinkClick r:id="rId2"/>
              </a:rPr>
              <a:t>https://www.innovating.ie/design-thinking</a:t>
            </a:r>
            <a:endParaRPr lang="en-US" dirty="0"/>
          </a:p>
          <a:p>
            <a:endParaRPr lang="en-US" dirty="0"/>
          </a:p>
          <a:p>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p:txBody>
          <a:bodyPr/>
          <a:lstStyle/>
          <a:p>
            <a:r>
              <a:rPr lang="hr-BA" dirty="0"/>
              <a:t>Get inspired</a:t>
            </a:r>
            <a:endParaRPr lang="en-US" dirty="0"/>
          </a:p>
          <a:p>
            <a:endParaRPr lang="en-US" dirty="0"/>
          </a:p>
        </p:txBody>
      </p:sp>
      <p:pic>
        <p:nvPicPr>
          <p:cNvPr id="7" name="Picture Placeholder 6">
            <a:extLst>
              <a:ext uri="{FF2B5EF4-FFF2-40B4-BE49-F238E27FC236}">
                <a16:creationId xmlns:a16="http://schemas.microsoft.com/office/drawing/2014/main" id="{06F20C3B-3161-4744-90C2-4D7C1093BEB0}"/>
              </a:ext>
            </a:extLst>
          </p:cNvPr>
          <p:cNvPicPr>
            <a:picLocks noGrp="1" noChangeAspect="1"/>
          </p:cNvPicPr>
          <p:nvPr>
            <p:ph type="pic" sz="quarter" idx="10"/>
          </p:nvPr>
        </p:nvPicPr>
        <p:blipFill>
          <a:blip r:embed="rId3"/>
          <a:srcRect l="7723" r="7723"/>
          <a:stretch>
            <a:fillRect/>
          </a:stretch>
        </p:blipFill>
        <p:spPr>
          <a:xfrm>
            <a:off x="8912202" y="1228033"/>
            <a:ext cx="2444127" cy="4382353"/>
          </a:xfrm>
        </p:spPr>
      </p:pic>
    </p:spTree>
    <p:extLst>
      <p:ext uri="{BB962C8B-B14F-4D97-AF65-F5344CB8AC3E}">
        <p14:creationId xmlns:p14="http://schemas.microsoft.com/office/powerpoint/2010/main" val="484801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adroTexto 553">
            <a:extLst>
              <a:ext uri="{FF2B5EF4-FFF2-40B4-BE49-F238E27FC236}">
                <a16:creationId xmlns:a16="http://schemas.microsoft.com/office/drawing/2014/main" id="{EEE6706D-6D14-94BF-1F5C-3526F9A104D4}"/>
              </a:ext>
            </a:extLst>
          </p:cNvPr>
          <p:cNvSpPr txBox="1"/>
          <p:nvPr/>
        </p:nvSpPr>
        <p:spPr>
          <a:xfrm>
            <a:off x="939179" y="8646362"/>
            <a:ext cx="2466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One</a:t>
            </a:r>
          </a:p>
        </p:txBody>
      </p:sp>
      <p:sp>
        <p:nvSpPr>
          <p:cNvPr id="64" name="CuadroTexto 555">
            <a:extLst>
              <a:ext uri="{FF2B5EF4-FFF2-40B4-BE49-F238E27FC236}">
                <a16:creationId xmlns:a16="http://schemas.microsoft.com/office/drawing/2014/main" id="{8EE0D25A-8FDA-7515-D759-6744B7CC5BD0}"/>
              </a:ext>
            </a:extLst>
          </p:cNvPr>
          <p:cNvSpPr txBox="1"/>
          <p:nvPr/>
        </p:nvSpPr>
        <p:spPr>
          <a:xfrm>
            <a:off x="3603468" y="8646362"/>
            <a:ext cx="2483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Two</a:t>
            </a:r>
          </a:p>
        </p:txBody>
      </p:sp>
      <p:sp>
        <p:nvSpPr>
          <p:cNvPr id="65" name="CuadroTexto 557">
            <a:extLst>
              <a:ext uri="{FF2B5EF4-FFF2-40B4-BE49-F238E27FC236}">
                <a16:creationId xmlns:a16="http://schemas.microsoft.com/office/drawing/2014/main" id="{2D12D064-D89D-B616-3B62-761422321353}"/>
              </a:ext>
            </a:extLst>
          </p:cNvPr>
          <p:cNvSpPr txBox="1"/>
          <p:nvPr/>
        </p:nvSpPr>
        <p:spPr>
          <a:xfrm>
            <a:off x="6203441" y="8646362"/>
            <a:ext cx="25130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Three</a:t>
            </a:r>
          </a:p>
        </p:txBody>
      </p:sp>
      <p:sp>
        <p:nvSpPr>
          <p:cNvPr id="66" name="CuadroTexto 559">
            <a:extLst>
              <a:ext uri="{FF2B5EF4-FFF2-40B4-BE49-F238E27FC236}">
                <a16:creationId xmlns:a16="http://schemas.microsoft.com/office/drawing/2014/main" id="{2FDE5074-5B10-C9C2-F628-CFB06F171893}"/>
              </a:ext>
            </a:extLst>
          </p:cNvPr>
          <p:cNvSpPr txBox="1"/>
          <p:nvPr/>
        </p:nvSpPr>
        <p:spPr>
          <a:xfrm>
            <a:off x="8832950" y="8646362"/>
            <a:ext cx="25130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charset="0"/>
                <a:ea typeface="Lato" charset="0"/>
                <a:cs typeface="Lato" charset="0"/>
              </a:rPr>
              <a:t>Title Four</a:t>
            </a:r>
          </a:p>
        </p:txBody>
      </p:sp>
      <p:sp>
        <p:nvSpPr>
          <p:cNvPr id="2" name="Text Placeholder 1">
            <a:extLst>
              <a:ext uri="{FF2B5EF4-FFF2-40B4-BE49-F238E27FC236}">
                <a16:creationId xmlns:a16="http://schemas.microsoft.com/office/drawing/2014/main" id="{D8EBC7BD-54B5-121A-8017-6CBF18AD7EDF}"/>
              </a:ext>
            </a:extLst>
          </p:cNvPr>
          <p:cNvSpPr>
            <a:spLocks noGrp="1"/>
          </p:cNvSpPr>
          <p:nvPr>
            <p:ph type="body" sz="quarter" idx="16"/>
          </p:nvPr>
        </p:nvSpPr>
        <p:spPr>
          <a:xfrm>
            <a:off x="723900" y="375841"/>
            <a:ext cx="11468097" cy="803654"/>
          </a:xfrm>
        </p:spPr>
        <p:txBody>
          <a:bodyPr/>
          <a:lstStyle/>
          <a:p>
            <a:r>
              <a:rPr lang="hr-BA" dirty="0"/>
              <a:t>Now that you know what to do, let’s plan how to do it. Time to ACT!</a:t>
            </a:r>
          </a:p>
          <a:p>
            <a:r>
              <a:rPr lang="en-GB" sz="2400" dirty="0"/>
              <a:t>On the next slide, there is space for you to get all your thoughts down on paper. </a:t>
            </a:r>
          </a:p>
          <a:p>
            <a:r>
              <a:rPr lang="en-GB" sz="2400" dirty="0"/>
              <a:t>Think of a challenge or challenges within your community, write it in the middle circle and work out how to solve it using design thinking. </a:t>
            </a:r>
            <a:endParaRPr lang="en-US" sz="2400" dirty="0"/>
          </a:p>
        </p:txBody>
      </p:sp>
      <p:sp>
        <p:nvSpPr>
          <p:cNvPr id="10" name="CuadroTexto 553">
            <a:extLst>
              <a:ext uri="{FF2B5EF4-FFF2-40B4-BE49-F238E27FC236}">
                <a16:creationId xmlns:a16="http://schemas.microsoft.com/office/drawing/2014/main" id="{68A52C10-E912-D5CF-FF5C-A37BF2326A1E}"/>
              </a:ext>
            </a:extLst>
          </p:cNvPr>
          <p:cNvSpPr txBox="1"/>
          <p:nvPr/>
        </p:nvSpPr>
        <p:spPr>
          <a:xfrm>
            <a:off x="4984998" y="3158569"/>
            <a:ext cx="2305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STEP 2: _________________________________________________________________________</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
        <p:nvSpPr>
          <p:cNvPr id="11" name="CuadroTexto 553">
            <a:extLst>
              <a:ext uri="{FF2B5EF4-FFF2-40B4-BE49-F238E27FC236}">
                <a16:creationId xmlns:a16="http://schemas.microsoft.com/office/drawing/2014/main" id="{A6471D27-37C8-19D7-296D-8A02AC7381DD}"/>
              </a:ext>
            </a:extLst>
          </p:cNvPr>
          <p:cNvSpPr txBox="1"/>
          <p:nvPr/>
        </p:nvSpPr>
        <p:spPr>
          <a:xfrm>
            <a:off x="8775132" y="2977921"/>
            <a:ext cx="2305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rPr>
              <a:t>STEP 3: _________________________________________________________________________</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20982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FD71D8B-A7D4-699D-8817-C6A0A9B71387}"/>
              </a:ext>
            </a:extLst>
          </p:cNvPr>
          <p:cNvSpPr/>
          <p:nvPr/>
        </p:nvSpPr>
        <p:spPr>
          <a:xfrm>
            <a:off x="5030525" y="2138901"/>
            <a:ext cx="2130950" cy="21309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 name="Straight Connector 5">
            <a:extLst>
              <a:ext uri="{FF2B5EF4-FFF2-40B4-BE49-F238E27FC236}">
                <a16:creationId xmlns:a16="http://schemas.microsoft.com/office/drawing/2014/main" id="{06860C2A-5304-8824-F1F2-D85626AB14A8}"/>
              </a:ext>
            </a:extLst>
          </p:cNvPr>
          <p:cNvCxnSpPr>
            <a:cxnSpLocks/>
            <a:endCxn id="4" idx="2"/>
          </p:cNvCxnSpPr>
          <p:nvPr/>
        </p:nvCxnSpPr>
        <p:spPr>
          <a:xfrm>
            <a:off x="397565" y="3204376"/>
            <a:ext cx="46329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B28185-B64A-2368-DC89-B7EAAD011A1E}"/>
              </a:ext>
            </a:extLst>
          </p:cNvPr>
          <p:cNvCxnSpPr>
            <a:cxnSpLocks/>
          </p:cNvCxnSpPr>
          <p:nvPr/>
        </p:nvCxnSpPr>
        <p:spPr>
          <a:xfrm>
            <a:off x="7161475" y="3189799"/>
            <a:ext cx="4741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A1CBA1-363F-B3AF-897F-625613EEC132}"/>
              </a:ext>
            </a:extLst>
          </p:cNvPr>
          <p:cNvCxnSpPr>
            <a:cxnSpLocks/>
          </p:cNvCxnSpPr>
          <p:nvPr/>
        </p:nvCxnSpPr>
        <p:spPr>
          <a:xfrm>
            <a:off x="6024438" y="326003"/>
            <a:ext cx="0" cy="18128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09BFC7-512A-434D-5295-CFDB86359FF6}"/>
              </a:ext>
            </a:extLst>
          </p:cNvPr>
          <p:cNvCxnSpPr>
            <a:cxnSpLocks/>
          </p:cNvCxnSpPr>
          <p:nvPr/>
        </p:nvCxnSpPr>
        <p:spPr>
          <a:xfrm>
            <a:off x="6096000" y="4269851"/>
            <a:ext cx="0" cy="181289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453DF5-7191-B7DF-3FD9-C5F39C292BB9}"/>
              </a:ext>
            </a:extLst>
          </p:cNvPr>
          <p:cNvSpPr txBox="1"/>
          <p:nvPr/>
        </p:nvSpPr>
        <p:spPr>
          <a:xfrm>
            <a:off x="5412190" y="2231149"/>
            <a:ext cx="1367619" cy="369332"/>
          </a:xfrm>
          <a:prstGeom prst="rect">
            <a:avLst/>
          </a:prstGeom>
          <a:noFill/>
        </p:spPr>
        <p:txBody>
          <a:bodyPr wrap="square" rtlCol="0">
            <a:spAutoFit/>
          </a:bodyPr>
          <a:lstStyle/>
          <a:p>
            <a:pPr algn="ctr"/>
            <a:r>
              <a:rPr lang="en-IE" dirty="0"/>
              <a:t>Challenge</a:t>
            </a:r>
          </a:p>
        </p:txBody>
      </p:sp>
      <p:sp>
        <p:nvSpPr>
          <p:cNvPr id="14" name="TextBox 13">
            <a:extLst>
              <a:ext uri="{FF2B5EF4-FFF2-40B4-BE49-F238E27FC236}">
                <a16:creationId xmlns:a16="http://schemas.microsoft.com/office/drawing/2014/main" id="{0B456A5E-87A1-4130-53D2-16D92FF4A699}"/>
              </a:ext>
            </a:extLst>
          </p:cNvPr>
          <p:cNvSpPr txBox="1"/>
          <p:nvPr/>
        </p:nvSpPr>
        <p:spPr>
          <a:xfrm>
            <a:off x="397563" y="3244334"/>
            <a:ext cx="1367619" cy="369332"/>
          </a:xfrm>
          <a:prstGeom prst="rect">
            <a:avLst/>
          </a:prstGeom>
          <a:noFill/>
        </p:spPr>
        <p:txBody>
          <a:bodyPr wrap="square" rtlCol="0">
            <a:spAutoFit/>
          </a:bodyPr>
          <a:lstStyle/>
          <a:p>
            <a:pPr algn="ctr"/>
            <a:r>
              <a:rPr lang="en-IE" dirty="0"/>
              <a:t>Test</a:t>
            </a:r>
          </a:p>
        </p:txBody>
      </p:sp>
      <p:sp>
        <p:nvSpPr>
          <p:cNvPr id="15" name="TextBox 14">
            <a:extLst>
              <a:ext uri="{FF2B5EF4-FFF2-40B4-BE49-F238E27FC236}">
                <a16:creationId xmlns:a16="http://schemas.microsoft.com/office/drawing/2014/main" id="{A92AD5D9-F376-1C1F-1C06-FE04C47A1163}"/>
              </a:ext>
            </a:extLst>
          </p:cNvPr>
          <p:cNvSpPr txBox="1"/>
          <p:nvPr/>
        </p:nvSpPr>
        <p:spPr>
          <a:xfrm>
            <a:off x="5869389" y="463309"/>
            <a:ext cx="1367619" cy="369332"/>
          </a:xfrm>
          <a:prstGeom prst="rect">
            <a:avLst/>
          </a:prstGeom>
          <a:noFill/>
        </p:spPr>
        <p:txBody>
          <a:bodyPr wrap="square" rtlCol="0">
            <a:spAutoFit/>
          </a:bodyPr>
          <a:lstStyle/>
          <a:p>
            <a:pPr algn="ctr"/>
            <a:r>
              <a:rPr lang="en-IE" dirty="0"/>
              <a:t>Act</a:t>
            </a:r>
          </a:p>
        </p:txBody>
      </p:sp>
      <p:sp>
        <p:nvSpPr>
          <p:cNvPr id="16" name="TextBox 15">
            <a:extLst>
              <a:ext uri="{FF2B5EF4-FFF2-40B4-BE49-F238E27FC236}">
                <a16:creationId xmlns:a16="http://schemas.microsoft.com/office/drawing/2014/main" id="{B68AD6AD-0256-F1FE-0DEF-5334F8C0B0D6}"/>
              </a:ext>
            </a:extLst>
          </p:cNvPr>
          <p:cNvSpPr txBox="1"/>
          <p:nvPr/>
        </p:nvSpPr>
        <p:spPr>
          <a:xfrm>
            <a:off x="6966670" y="3244334"/>
            <a:ext cx="1367619" cy="369332"/>
          </a:xfrm>
          <a:prstGeom prst="rect">
            <a:avLst/>
          </a:prstGeom>
          <a:noFill/>
        </p:spPr>
        <p:txBody>
          <a:bodyPr wrap="square" rtlCol="0">
            <a:spAutoFit/>
          </a:bodyPr>
          <a:lstStyle/>
          <a:p>
            <a:pPr algn="ctr"/>
            <a:r>
              <a:rPr lang="en-IE" dirty="0"/>
              <a:t>Result</a:t>
            </a:r>
          </a:p>
        </p:txBody>
      </p:sp>
      <p:sp>
        <p:nvSpPr>
          <p:cNvPr id="17" name="TextBox 16">
            <a:extLst>
              <a:ext uri="{FF2B5EF4-FFF2-40B4-BE49-F238E27FC236}">
                <a16:creationId xmlns:a16="http://schemas.microsoft.com/office/drawing/2014/main" id="{78B68533-6B7E-0192-2797-3D504EBE291E}"/>
              </a:ext>
            </a:extLst>
          </p:cNvPr>
          <p:cNvSpPr txBox="1"/>
          <p:nvPr/>
        </p:nvSpPr>
        <p:spPr>
          <a:xfrm>
            <a:off x="397564" y="463309"/>
            <a:ext cx="1367619" cy="369332"/>
          </a:xfrm>
          <a:prstGeom prst="rect">
            <a:avLst/>
          </a:prstGeom>
          <a:noFill/>
        </p:spPr>
        <p:txBody>
          <a:bodyPr wrap="square" rtlCol="0">
            <a:spAutoFit/>
          </a:bodyPr>
          <a:lstStyle/>
          <a:p>
            <a:pPr algn="ctr"/>
            <a:r>
              <a:rPr lang="en-IE" dirty="0"/>
              <a:t>Define</a:t>
            </a:r>
          </a:p>
        </p:txBody>
      </p:sp>
    </p:spTree>
    <p:extLst>
      <p:ext uri="{BB962C8B-B14F-4D97-AF65-F5344CB8AC3E}">
        <p14:creationId xmlns:p14="http://schemas.microsoft.com/office/powerpoint/2010/main" val="877047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282358" y="5124720"/>
            <a:ext cx="4830474" cy="731140"/>
          </a:xfrm>
        </p:spPr>
        <p:txBody>
          <a:bodyPr>
            <a:normAutofit/>
          </a:bodyPr>
          <a:lstStyle/>
          <a:p>
            <a:r>
              <a:rPr lang="hr-BA" dirty="0"/>
              <a:t>You have solved the challenge</a:t>
            </a:r>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89740" y="2835293"/>
            <a:ext cx="4752415" cy="1377574"/>
          </a:xfrm>
        </p:spPr>
        <p:txBody>
          <a:bodyPr>
            <a:normAutofit/>
          </a:bodyPr>
          <a:lstStyle/>
          <a:p>
            <a:r>
              <a:rPr lang="hr-BA" dirty="0"/>
              <a:t>Congratulations!</a:t>
            </a:r>
            <a:endParaRPr lang="en-US" dirty="0"/>
          </a:p>
        </p:txBody>
      </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81748" y="621639"/>
            <a:ext cx="5369441" cy="2963216"/>
          </a:xfrm>
        </p:spPr>
        <p:txBody>
          <a:bodyPr lIns="91440" tIns="45720" rIns="91440" bIns="45720" anchor="t"/>
          <a:lstStyle/>
          <a:p>
            <a:pPr marL="285750" indent="-285750">
              <a:lnSpc>
                <a:spcPct val="100000"/>
              </a:lnSpc>
              <a:buFontTx/>
              <a:buChar char="-"/>
            </a:pPr>
            <a:r>
              <a:rPr lang="en-IE" sz="2000" b="1" dirty="0">
                <a:ea typeface="Calibri"/>
                <a:cs typeface="Calibri"/>
              </a:rPr>
              <a:t>Actively Listen: </a:t>
            </a:r>
            <a:r>
              <a:rPr lang="en-IE" sz="2000" dirty="0">
                <a:ea typeface="Calibri"/>
                <a:cs typeface="Calibri"/>
              </a:rPr>
              <a:t>Pay attention to what they are saying, their body language and tone of voice. Try not to interrupt.</a:t>
            </a:r>
          </a:p>
          <a:p>
            <a:pPr marL="285750" indent="-285750">
              <a:lnSpc>
                <a:spcPct val="100000"/>
              </a:lnSpc>
              <a:buFontTx/>
              <a:buChar char="-"/>
            </a:pPr>
            <a:r>
              <a:rPr lang="en-IE" sz="2000" b="1" dirty="0">
                <a:ea typeface="Calibri"/>
                <a:cs typeface="Calibri"/>
              </a:rPr>
              <a:t>Be Openminded: </a:t>
            </a:r>
            <a:r>
              <a:rPr lang="en-IE" sz="2000" dirty="0">
                <a:ea typeface="Calibri"/>
                <a:cs typeface="Calibri"/>
              </a:rPr>
              <a:t>Forget about your own experiences or thoughts that might hinder you from truly understanding your community. </a:t>
            </a:r>
            <a:endParaRPr lang="en-IE" sz="2000" b="1" dirty="0">
              <a:ea typeface="Calibri"/>
              <a:cs typeface="Calibri"/>
            </a:endParaRPr>
          </a:p>
          <a:p>
            <a:pPr marL="285750" indent="-285750">
              <a:lnSpc>
                <a:spcPct val="100000"/>
              </a:lnSpc>
              <a:buFontTx/>
              <a:buChar char="-"/>
            </a:pPr>
            <a:r>
              <a:rPr lang="en-IE" sz="2000" b="1" dirty="0">
                <a:ea typeface="Calibri"/>
                <a:cs typeface="Calibri"/>
              </a:rPr>
              <a:t>Ask Open Questions: </a:t>
            </a:r>
            <a:r>
              <a:rPr lang="en-IE" sz="2000" dirty="0">
                <a:ea typeface="Calibri"/>
                <a:cs typeface="Calibri"/>
              </a:rPr>
              <a:t>Ask questions that encourage your community to share their experiences and thoughts.</a:t>
            </a:r>
          </a:p>
          <a:p>
            <a:pPr marL="285750" indent="-285750">
              <a:lnSpc>
                <a:spcPct val="100000"/>
              </a:lnSpc>
              <a:buFontTx/>
              <a:buChar char="-"/>
            </a:pPr>
            <a:r>
              <a:rPr lang="en-IE" sz="2000" b="1" dirty="0">
                <a:ea typeface="Calibri"/>
                <a:cs typeface="Calibri"/>
              </a:rPr>
              <a:t>Avoid Judgement: </a:t>
            </a:r>
            <a:r>
              <a:rPr lang="en-IE" sz="2000" dirty="0">
                <a:ea typeface="Calibri"/>
                <a:cs typeface="Calibri"/>
              </a:rPr>
              <a:t>It’s important not to judge when observing your community, everyone has a story and an opinion, it is for you to listen. </a:t>
            </a:r>
          </a:p>
          <a:p>
            <a:pPr marL="285750" indent="-285750">
              <a:lnSpc>
                <a:spcPct val="100000"/>
              </a:lnSpc>
              <a:buFontTx/>
              <a:buChar char="-"/>
            </a:pPr>
            <a:r>
              <a:rPr lang="en-IE" sz="2000" b="1" dirty="0">
                <a:ea typeface="Calibri"/>
                <a:cs typeface="Calibri"/>
              </a:rPr>
              <a:t>Role Reversal: </a:t>
            </a:r>
            <a:r>
              <a:rPr lang="en-IE" sz="2000" dirty="0">
                <a:ea typeface="Calibri"/>
                <a:cs typeface="Calibri"/>
              </a:rPr>
              <a:t>Imagine yourself in their position, how would you feel?, how would you tackle the challenges?</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201002" y="38773"/>
            <a:ext cx="4990998" cy="992652"/>
          </a:xfrm>
        </p:spPr>
        <p:txBody>
          <a:bodyPr lIns="91440" tIns="45720" rIns="91440" bIns="45720" anchor="t">
            <a:noAutofit/>
          </a:bodyPr>
          <a:lstStyle/>
          <a:p>
            <a:r>
              <a:rPr lang="en-IE" b="1" dirty="0">
                <a:solidFill>
                  <a:schemeClr val="tx1"/>
                </a:solidFill>
              </a:rPr>
              <a:t>When observing your community, you should:</a:t>
            </a:r>
            <a:endParaRPr lang="en-IE" b="1" dirty="0">
              <a:solidFill>
                <a:schemeClr val="tx1"/>
              </a:solidFill>
              <a:ea typeface="Calibri"/>
              <a:cs typeface="Calibri"/>
            </a:endParaRP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3" name="Picture Placeholder 2"/>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t="24896" b="24896"/>
          <a:stretch/>
        </p:blipFill>
        <p:spPr/>
      </p:pic>
    </p:spTree>
    <p:extLst>
      <p:ext uri="{BB962C8B-B14F-4D97-AF65-F5344CB8AC3E}">
        <p14:creationId xmlns:p14="http://schemas.microsoft.com/office/powerpoint/2010/main" val="25664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96257" y="1528516"/>
            <a:ext cx="5639406" cy="3043695"/>
          </a:xfrm>
        </p:spPr>
        <p:txBody>
          <a:bodyPr lIns="91440" tIns="45720" rIns="91440" bIns="45720" anchor="t"/>
          <a:lstStyle/>
          <a:p>
            <a:pPr algn="just"/>
            <a:r>
              <a:rPr lang="en-IE" sz="2100" dirty="0"/>
              <a:t>1.</a:t>
            </a:r>
            <a:r>
              <a:rPr lang="en-IE" sz="2100" b="1" dirty="0"/>
              <a:t>Be generous with your time</a:t>
            </a:r>
            <a:r>
              <a:rPr lang="en-IE" sz="2100" dirty="0"/>
              <a:t> as you help others. </a:t>
            </a:r>
            <a:endParaRPr lang="en-IE" sz="2100" dirty="0">
              <a:ea typeface="Calibri"/>
              <a:cs typeface="Calibri"/>
            </a:endParaRPr>
          </a:p>
          <a:p>
            <a:pPr algn="just"/>
            <a:r>
              <a:rPr lang="en-IE" sz="2100" dirty="0"/>
              <a:t>2.  Spend time with people </a:t>
            </a:r>
            <a:r>
              <a:rPr lang="en-IE" sz="2100" b="1" dirty="0"/>
              <a:t>different from you.</a:t>
            </a:r>
            <a:endParaRPr lang="en-IE" sz="2100" b="1" dirty="0">
              <a:ea typeface="Calibri"/>
              <a:cs typeface="Calibri"/>
            </a:endParaRPr>
          </a:p>
          <a:p>
            <a:pPr algn="just"/>
            <a:r>
              <a:rPr lang="en-IE" sz="2100" b="1" dirty="0"/>
              <a:t>3.</a:t>
            </a:r>
            <a:r>
              <a:rPr lang="en-IE" sz="2100" dirty="0"/>
              <a:t>Find </a:t>
            </a:r>
            <a:r>
              <a:rPr lang="en-IE" sz="2100" b="1" dirty="0"/>
              <a:t>similarities/common interests</a:t>
            </a:r>
            <a:r>
              <a:rPr lang="en-IE" sz="2100" dirty="0"/>
              <a:t> with others. </a:t>
            </a:r>
            <a:endParaRPr lang="en-IE" sz="2100" dirty="0">
              <a:ea typeface="Calibri"/>
              <a:cs typeface="Calibri"/>
            </a:endParaRPr>
          </a:p>
          <a:p>
            <a:pPr algn="just"/>
            <a:r>
              <a:rPr lang="en-IE" sz="2100" dirty="0"/>
              <a:t>4, </a:t>
            </a:r>
            <a:r>
              <a:rPr lang="en-IE" sz="2100" b="1" dirty="0"/>
              <a:t>Identify and challenge</a:t>
            </a:r>
            <a:r>
              <a:rPr lang="en-IE" sz="2100" dirty="0"/>
              <a:t> your own prejudices and biases.</a:t>
            </a:r>
            <a:endParaRPr lang="en-IE" sz="2100" dirty="0">
              <a:ea typeface="Calibri"/>
              <a:cs typeface="Calibri"/>
            </a:endParaRPr>
          </a:p>
          <a:p>
            <a:pPr algn="just"/>
            <a:r>
              <a:rPr lang="en-IE" sz="2100" dirty="0"/>
              <a:t>5. </a:t>
            </a:r>
            <a:r>
              <a:rPr lang="en-IE" sz="2100" b="1" dirty="0"/>
              <a:t>Spend more time</a:t>
            </a:r>
            <a:r>
              <a:rPr lang="en-IE" sz="2100" dirty="0"/>
              <a:t> with your community.</a:t>
            </a:r>
            <a:endParaRPr lang="en-IE" sz="2100" dirty="0">
              <a:ea typeface="Calibri"/>
              <a:cs typeface="Calibri"/>
            </a:endParaRPr>
          </a:p>
          <a:p>
            <a:pPr algn="just"/>
            <a:r>
              <a:rPr lang="en-IE" sz="2100" dirty="0"/>
              <a:t>6. </a:t>
            </a:r>
            <a:r>
              <a:rPr lang="en-IE" sz="2100" b="1" dirty="0"/>
              <a:t>Teach someone</a:t>
            </a:r>
            <a:r>
              <a:rPr lang="en-IE" sz="2100" dirty="0"/>
              <a:t> a new skill.  </a:t>
            </a:r>
            <a:endParaRPr lang="en-IE" sz="2100" dirty="0">
              <a:ea typeface="Calibri"/>
              <a:cs typeface="Calibri"/>
            </a:endParaRPr>
          </a:p>
          <a:p>
            <a:pPr algn="just"/>
            <a:r>
              <a:rPr lang="en-IE" sz="2100" dirty="0"/>
              <a:t>7. </a:t>
            </a:r>
            <a:r>
              <a:rPr lang="en-IE" sz="2100" b="1" dirty="0"/>
              <a:t>Volunteer</a:t>
            </a:r>
            <a:r>
              <a:rPr lang="en-IE" sz="2100" dirty="0"/>
              <a:t> service to a disadvantaged individual or group.</a:t>
            </a:r>
            <a:endParaRPr lang="en-IE" sz="2100" dirty="0">
              <a:ea typeface="Calibri"/>
              <a:cs typeface="Calibri"/>
            </a:endParaRPr>
          </a:p>
          <a:p>
            <a:pPr algn="just"/>
            <a:r>
              <a:rPr lang="en-IE" sz="2100" dirty="0"/>
              <a:t>8. </a:t>
            </a:r>
            <a:r>
              <a:rPr lang="en-IE" sz="2100" b="1" dirty="0"/>
              <a:t>Ask someone</a:t>
            </a:r>
            <a:r>
              <a:rPr lang="en-IE" sz="2100" dirty="0"/>
              <a:t> to tell you their life story.</a:t>
            </a:r>
            <a:endParaRPr lang="en-IE" sz="2100" dirty="0">
              <a:ea typeface="Calibri"/>
              <a:cs typeface="Calibri"/>
            </a:endParaRP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55740" y="465784"/>
            <a:ext cx="4990998" cy="992652"/>
          </a:xfrm>
        </p:spPr>
        <p:txBody>
          <a:bodyPr lIns="91440" tIns="45720" rIns="91440" bIns="45720" anchor="t">
            <a:noAutofit/>
          </a:bodyPr>
          <a:lstStyle/>
          <a:p>
            <a:r>
              <a:rPr lang="en-IE" dirty="0"/>
              <a:t>How to empathise with a diverse community</a:t>
            </a:r>
            <a:endParaRPr lang="en-IE" dirty="0">
              <a:ea typeface="Calibri"/>
              <a:cs typeface="Calibri"/>
            </a:endParaRP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2" name="Picture Placeholder 1"/>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12517" r="12517"/>
          <a:stretch>
            <a:fillRect/>
          </a:stretch>
        </p:blipFill>
        <p:spPr>
          <a:xfrm>
            <a:off x="6891049" y="1389830"/>
            <a:ext cx="5329170" cy="4394281"/>
          </a:xfrm>
        </p:spPr>
      </p:pic>
    </p:spTree>
    <p:extLst>
      <p:ext uri="{BB962C8B-B14F-4D97-AF65-F5344CB8AC3E}">
        <p14:creationId xmlns:p14="http://schemas.microsoft.com/office/powerpoint/2010/main" val="3059401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822459" y="1863431"/>
            <a:ext cx="5635446" cy="3291086"/>
          </a:xfrm>
        </p:spPr>
        <p:txBody>
          <a:bodyPr/>
          <a:lstStyle/>
          <a:p>
            <a:r>
              <a:rPr lang="hr-BA" dirty="0"/>
              <a:t>In this example </a:t>
            </a:r>
            <a:r>
              <a:rPr lang="en-GB" dirty="0"/>
              <a:t>of Observation in Design Thinking, we learn some tips on how to use it effectively. </a:t>
            </a:r>
            <a:endParaRPr lang="hr-BA" dirty="0"/>
          </a:p>
          <a:p>
            <a:endParaRPr lang="en-GB" dirty="0"/>
          </a:p>
          <a:p>
            <a:r>
              <a:rPr lang="en-GB" dirty="0"/>
              <a:t>Click on the image on the right to watch, or access via </a:t>
            </a:r>
            <a:r>
              <a:rPr lang="en-IE" dirty="0">
                <a:hlinkClick r:id="rId2"/>
              </a:rPr>
              <a:t>https://youtu.be/kkhoq6Hq12M</a:t>
            </a:r>
            <a:r>
              <a:rPr lang="en-GB" dirty="0"/>
              <a:t> </a:t>
            </a:r>
            <a:endParaRPr lang="hr-BA"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p:txBody>
          <a:bodyPr/>
          <a:lstStyle/>
          <a:p>
            <a:r>
              <a:rPr lang="en-IE" dirty="0"/>
              <a:t>What</a:t>
            </a:r>
            <a:r>
              <a:rPr lang="hr-BA" dirty="0"/>
              <a:t> it looks like?</a:t>
            </a:r>
            <a:endParaRPr lang="en-US" dirty="0"/>
          </a:p>
          <a:p>
            <a:endParaRPr lang="en-US" dirty="0"/>
          </a:p>
        </p:txBody>
      </p:sp>
      <p:pic>
        <p:nvPicPr>
          <p:cNvPr id="8" name="Picture Placeholder 7">
            <a:hlinkClick r:id="rId2"/>
            <a:extLst>
              <a:ext uri="{FF2B5EF4-FFF2-40B4-BE49-F238E27FC236}">
                <a16:creationId xmlns:a16="http://schemas.microsoft.com/office/drawing/2014/main" id="{218DD10D-2F62-3F1C-3B17-7DC1A916970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628" r="15628"/>
          <a:stretch>
            <a:fillRect/>
          </a:stretch>
        </p:blipFill>
        <p:spPr/>
      </p:pic>
    </p:spTree>
    <p:extLst>
      <p:ext uri="{BB962C8B-B14F-4D97-AF65-F5344CB8AC3E}">
        <p14:creationId xmlns:p14="http://schemas.microsoft.com/office/powerpoint/2010/main" val="729500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11069" y="1411132"/>
            <a:ext cx="5089559" cy="3025975"/>
          </a:xfrm>
        </p:spPr>
        <p:txBody>
          <a:bodyPr lIns="91440" tIns="45720" rIns="91440" bIns="45720" anchor="t"/>
          <a:lstStyle/>
          <a:p>
            <a:pPr marL="0" indent="0"/>
            <a:r>
              <a:rPr lang="en-IE" dirty="0"/>
              <a:t>After you have used empathy to Observe your community, you will then need to use the observations you have gathered to define the core problems and opportunities you aim to address.</a:t>
            </a:r>
          </a:p>
          <a:p>
            <a:pPr marL="0" indent="0"/>
            <a:r>
              <a:rPr lang="en-IE" dirty="0"/>
              <a:t>Review your observations and stories gathered, look for recurring themes, emotions and challenges. This will give you a proper indication of what is the most pressing challenge within your community.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19335" y="610287"/>
            <a:ext cx="5473028" cy="992652"/>
          </a:xfrm>
        </p:spPr>
        <p:txBody>
          <a:bodyPr lIns="91440" tIns="45720" rIns="91440" bIns="45720" anchor="t">
            <a:noAutofit/>
          </a:bodyPr>
          <a:lstStyle/>
          <a:p>
            <a:r>
              <a:rPr lang="en-IE" dirty="0"/>
              <a:t>Defining your Observations</a:t>
            </a:r>
            <a:endParaRPr lang="en-IE" dirty="0">
              <a:ea typeface="Calibri"/>
              <a:cs typeface="Calibri"/>
            </a:endParaRP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3" name="Picture Placeholder 2"/>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6985" r="6985"/>
          <a:stretch/>
        </p:blipFill>
        <p:spPr/>
      </p:pic>
    </p:spTree>
    <p:extLst>
      <p:ext uri="{BB962C8B-B14F-4D97-AF65-F5344CB8AC3E}">
        <p14:creationId xmlns:p14="http://schemas.microsoft.com/office/powerpoint/2010/main" val="797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03737" y="1329070"/>
            <a:ext cx="5562388" cy="3025975"/>
          </a:xfrm>
        </p:spPr>
        <p:txBody>
          <a:bodyPr lIns="91440" tIns="45720" rIns="91440" bIns="45720" anchor="t"/>
          <a:lstStyle/>
          <a:p>
            <a:pPr marL="0" indent="0"/>
            <a:r>
              <a:rPr lang="en-GB" dirty="0"/>
              <a:t>Ideation is  a structured process of guiding the right people through a number of carefully designed exercises to come up with innovative ideas. </a:t>
            </a:r>
          </a:p>
          <a:p>
            <a:pPr marL="0" indent="0"/>
            <a:r>
              <a:rPr lang="en-GB" dirty="0"/>
              <a:t>Gather a diverse group of your community members, designers, experts, and others who can contribute creative ideas. The question </a:t>
            </a:r>
            <a:r>
              <a:rPr lang="en-IE" b="1" i="1" dirty="0">
                <a:effectLst/>
                <a:latin typeface="Tiempos Text"/>
              </a:rPr>
              <a:t>#Whatif </a:t>
            </a:r>
            <a:r>
              <a:rPr lang="en-IE" b="0" i="1" dirty="0">
                <a:effectLst/>
                <a:latin typeface="Tiempos Text"/>
              </a:rPr>
              <a:t>is very powerful.</a:t>
            </a:r>
            <a:endParaRPr lang="en-GB" dirty="0"/>
          </a:p>
          <a:p>
            <a:pPr marL="0" indent="0"/>
            <a:r>
              <a:rPr lang="en-GB" dirty="0"/>
              <a:t>Brainstorm and generate a wide range of ideas to address the defined challenges. </a:t>
            </a:r>
          </a:p>
          <a:p>
            <a:pPr marL="0" indent="0"/>
            <a:r>
              <a:rPr lang="en-GB" dirty="0"/>
              <a:t>Encourage an open and non-judgmental atmosphere where all ideas are welcomed.</a:t>
            </a:r>
            <a:endParaRPr lang="en-IE"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19335" y="610287"/>
            <a:ext cx="5473028" cy="992652"/>
          </a:xfrm>
        </p:spPr>
        <p:txBody>
          <a:bodyPr lIns="91440" tIns="45720" rIns="91440" bIns="45720" anchor="t">
            <a:noAutofit/>
          </a:bodyPr>
          <a:lstStyle/>
          <a:p>
            <a:r>
              <a:rPr lang="en-IE" dirty="0"/>
              <a:t>Ideating your Observations</a:t>
            </a:r>
            <a:endParaRPr lang="en-IE" dirty="0">
              <a:ea typeface="Calibri"/>
              <a:cs typeface="Calibri"/>
            </a:endParaRPr>
          </a:p>
        </p:txBody>
      </p:sp>
      <p:grpSp>
        <p:nvGrpSpPr>
          <p:cNvPr id="14" name="Group 13">
            <a:extLst>
              <a:ext uri="{FF2B5EF4-FFF2-40B4-BE49-F238E27FC236}">
                <a16:creationId xmlns:a16="http://schemas.microsoft.com/office/drawing/2014/main" id="{415F00E2-DA96-DE45-8E3B-2D39DD58A916}"/>
              </a:ext>
            </a:extLst>
          </p:cNvPr>
          <p:cNvGrpSpPr/>
          <p:nvPr/>
        </p:nvGrpSpPr>
        <p:grpSpPr>
          <a:xfrm>
            <a:off x="0" y="3749855"/>
            <a:ext cx="824405" cy="2642361"/>
            <a:chOff x="-57656" y="7752056"/>
            <a:chExt cx="824405" cy="2642361"/>
          </a:xfrm>
        </p:grpSpPr>
        <p:sp>
          <p:nvSpPr>
            <p:cNvPr id="15" name="Freeform 14">
              <a:extLst>
                <a:ext uri="{FF2B5EF4-FFF2-40B4-BE49-F238E27FC236}">
                  <a16:creationId xmlns:a16="http://schemas.microsoft.com/office/drawing/2014/main" id="{282EF05E-AAD1-F542-BBDD-60D8A81C2615}"/>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9364BA42-F1E3-3A49-94B5-D49F19244D60}"/>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solidFill>
              <a:srgbClr val="E25684"/>
            </a:solid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28862B9-716B-E042-BC57-AAC13685B04E}"/>
              </a:ext>
            </a:extLst>
          </p:cNvPr>
          <p:cNvGrpSpPr/>
          <p:nvPr/>
        </p:nvGrpSpPr>
        <p:grpSpPr>
          <a:xfrm rot="10800000">
            <a:off x="11367595" y="1602940"/>
            <a:ext cx="824405" cy="2642361"/>
            <a:chOff x="-57656" y="7752056"/>
            <a:chExt cx="824405" cy="2642361"/>
          </a:xfrm>
          <a:solidFill>
            <a:srgbClr val="F1983D"/>
          </a:solidFill>
        </p:grpSpPr>
        <p:sp>
          <p:nvSpPr>
            <p:cNvPr id="21" name="Freeform 20">
              <a:extLst>
                <a:ext uri="{FF2B5EF4-FFF2-40B4-BE49-F238E27FC236}">
                  <a16:creationId xmlns:a16="http://schemas.microsoft.com/office/drawing/2014/main" id="{BD9CFCED-9510-D84A-AD1A-466FC4EF5F16}"/>
                </a:ext>
              </a:extLst>
            </p:cNvPr>
            <p:cNvSpPr/>
            <p:nvPr/>
          </p:nvSpPr>
          <p:spPr>
            <a:xfrm>
              <a:off x="-57656" y="7752056"/>
              <a:ext cx="824405" cy="2642361"/>
            </a:xfrm>
            <a:custGeom>
              <a:avLst/>
              <a:gdLst>
                <a:gd name="connsiteX0" fmla="*/ 0 w 824405"/>
                <a:gd name="connsiteY0" fmla="*/ 0 h 2642361"/>
                <a:gd name="connsiteX1" fmla="*/ 87049 w 824405"/>
                <a:gd name="connsiteY1" fmla="*/ 42912 h 2642361"/>
                <a:gd name="connsiteX2" fmla="*/ 324400 w 824405"/>
                <a:gd name="connsiteY2" fmla="*/ 205794 h 2642361"/>
                <a:gd name="connsiteX3" fmla="*/ 686732 w 824405"/>
                <a:gd name="connsiteY3" fmla="*/ 671495 h 2642361"/>
                <a:gd name="connsiteX4" fmla="*/ 824327 w 824405"/>
                <a:gd name="connsiteY4" fmla="*/ 1325317 h 2642361"/>
                <a:gd name="connsiteX5" fmla="*/ 686732 w 824405"/>
                <a:gd name="connsiteY5" fmla="*/ 1974550 h 2642361"/>
                <a:gd name="connsiteX6" fmla="*/ 324400 w 824405"/>
                <a:gd name="connsiteY6" fmla="*/ 2437957 h 2642361"/>
                <a:gd name="connsiteX7" fmla="*/ 86190 w 824405"/>
                <a:gd name="connsiteY7" fmla="*/ 2599980 h 2642361"/>
                <a:gd name="connsiteX8" fmla="*/ 0 w 824405"/>
                <a:gd name="connsiteY8" fmla="*/ 2642361 h 2642361"/>
                <a:gd name="connsiteX9" fmla="*/ 0 w 824405"/>
                <a:gd name="connsiteY9" fmla="*/ 2575738 h 2642361"/>
                <a:gd name="connsiteX10" fmla="*/ 59531 w 824405"/>
                <a:gd name="connsiteY10" fmla="*/ 2546355 h 2642361"/>
                <a:gd name="connsiteX11" fmla="*/ 287710 w 824405"/>
                <a:gd name="connsiteY11" fmla="*/ 2389782 h 2642361"/>
                <a:gd name="connsiteX12" fmla="*/ 633988 w 824405"/>
                <a:gd name="connsiteY12" fmla="*/ 1944724 h 2642361"/>
                <a:gd name="connsiteX13" fmla="*/ 766995 w 824405"/>
                <a:gd name="connsiteY13" fmla="*/ 1320728 h 2642361"/>
                <a:gd name="connsiteX14" fmla="*/ 633988 w 824405"/>
                <a:gd name="connsiteY14" fmla="*/ 699026 h 2642361"/>
                <a:gd name="connsiteX15" fmla="*/ 287710 w 824405"/>
                <a:gd name="connsiteY15" fmla="*/ 253969 h 2642361"/>
                <a:gd name="connsiteX16" fmla="*/ 57811 w 824405"/>
                <a:gd name="connsiteY16" fmla="*/ 97397 h 2642361"/>
                <a:gd name="connsiteX17" fmla="*/ 0 w 824405"/>
                <a:gd name="connsiteY17" fmla="*/ 68764 h 2642361"/>
                <a:gd name="connsiteX18" fmla="*/ 0 w 824405"/>
                <a:gd name="connsiteY18" fmla="*/ 0 h 264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405" h="2642361">
                  <a:moveTo>
                    <a:pt x="0" y="0"/>
                  </a:moveTo>
                  <a:lnTo>
                    <a:pt x="87049" y="42912"/>
                  </a:lnTo>
                  <a:cubicBezTo>
                    <a:pt x="170753" y="89367"/>
                    <a:pt x="249870" y="143852"/>
                    <a:pt x="324400" y="205794"/>
                  </a:cubicBezTo>
                  <a:cubicBezTo>
                    <a:pt x="473460" y="329675"/>
                    <a:pt x="595004" y="487969"/>
                    <a:pt x="686732" y="671495"/>
                  </a:cubicBezTo>
                  <a:cubicBezTo>
                    <a:pt x="778463" y="857318"/>
                    <a:pt x="826621" y="1075260"/>
                    <a:pt x="824327" y="1325317"/>
                  </a:cubicBezTo>
                  <a:cubicBezTo>
                    <a:pt x="824327" y="1573081"/>
                    <a:pt x="778463" y="1791021"/>
                    <a:pt x="686732" y="1974550"/>
                  </a:cubicBezTo>
                  <a:cubicBezTo>
                    <a:pt x="595004" y="2158078"/>
                    <a:pt x="473460" y="2314076"/>
                    <a:pt x="324400" y="2437957"/>
                  </a:cubicBezTo>
                  <a:cubicBezTo>
                    <a:pt x="249870" y="2499899"/>
                    <a:pt x="170180" y="2553811"/>
                    <a:pt x="86190" y="2599980"/>
                  </a:cubicBezTo>
                  <a:lnTo>
                    <a:pt x="0" y="2642361"/>
                  </a:lnTo>
                  <a:lnTo>
                    <a:pt x="0" y="2575738"/>
                  </a:lnTo>
                  <a:lnTo>
                    <a:pt x="59531" y="2546355"/>
                  </a:lnTo>
                  <a:cubicBezTo>
                    <a:pt x="140368" y="2501620"/>
                    <a:pt x="216619" y="2449428"/>
                    <a:pt x="287710" y="2389782"/>
                  </a:cubicBezTo>
                  <a:cubicBezTo>
                    <a:pt x="429890" y="2270489"/>
                    <a:pt x="546846" y="2121371"/>
                    <a:pt x="633988" y="1944724"/>
                  </a:cubicBezTo>
                  <a:cubicBezTo>
                    <a:pt x="723425" y="1768080"/>
                    <a:pt x="766995" y="1559314"/>
                    <a:pt x="766995" y="1320728"/>
                  </a:cubicBezTo>
                  <a:cubicBezTo>
                    <a:pt x="766995" y="1084436"/>
                    <a:pt x="721131" y="875673"/>
                    <a:pt x="633988" y="699026"/>
                  </a:cubicBezTo>
                  <a:cubicBezTo>
                    <a:pt x="546846" y="522380"/>
                    <a:pt x="429890" y="373262"/>
                    <a:pt x="287710" y="253969"/>
                  </a:cubicBezTo>
                  <a:cubicBezTo>
                    <a:pt x="215473" y="194322"/>
                    <a:pt x="138648" y="142132"/>
                    <a:pt x="57811" y="97397"/>
                  </a:cubicBezTo>
                  <a:lnTo>
                    <a:pt x="0" y="68764"/>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5C2FCFCE-CA1D-9B4A-8F17-9810DE904EA1}"/>
                </a:ext>
              </a:extLst>
            </p:cNvPr>
            <p:cNvSpPr/>
            <p:nvPr/>
          </p:nvSpPr>
          <p:spPr>
            <a:xfrm>
              <a:off x="-57656" y="8247502"/>
              <a:ext cx="402371" cy="1646607"/>
            </a:xfrm>
            <a:custGeom>
              <a:avLst/>
              <a:gdLst>
                <a:gd name="connsiteX0" fmla="*/ 0 w 402371"/>
                <a:gd name="connsiteY0" fmla="*/ 0 h 1646607"/>
                <a:gd name="connsiteX1" fmla="*/ 53796 w 402371"/>
                <a:gd name="connsiteY1" fmla="*/ 40700 h 1646607"/>
                <a:gd name="connsiteX2" fmla="*/ 306055 w 402371"/>
                <a:gd name="connsiteY2" fmla="*/ 366463 h 1646607"/>
                <a:gd name="connsiteX3" fmla="*/ 402371 w 402371"/>
                <a:gd name="connsiteY3" fmla="*/ 820697 h 1646607"/>
                <a:gd name="connsiteX4" fmla="*/ 308347 w 402371"/>
                <a:gd name="connsiteY4" fmla="*/ 1279516 h 1646607"/>
                <a:gd name="connsiteX5" fmla="*/ 53796 w 402371"/>
                <a:gd name="connsiteY5" fmla="*/ 1605281 h 1646607"/>
                <a:gd name="connsiteX6" fmla="*/ 0 w 402371"/>
                <a:gd name="connsiteY6" fmla="*/ 1646607 h 1646607"/>
                <a:gd name="connsiteX7" fmla="*/ 0 w 402371"/>
                <a:gd name="connsiteY7" fmla="*/ 1574594 h 1646607"/>
                <a:gd name="connsiteX8" fmla="*/ 17106 w 402371"/>
                <a:gd name="connsiteY8" fmla="*/ 1561692 h 1646607"/>
                <a:gd name="connsiteX9" fmla="*/ 255603 w 402371"/>
                <a:gd name="connsiteY9" fmla="*/ 1254282 h 1646607"/>
                <a:gd name="connsiteX10" fmla="*/ 342745 w 402371"/>
                <a:gd name="connsiteY10" fmla="*/ 822991 h 1646607"/>
                <a:gd name="connsiteX11" fmla="*/ 255603 w 402371"/>
                <a:gd name="connsiteY11" fmla="*/ 391697 h 1646607"/>
                <a:gd name="connsiteX12" fmla="*/ 17106 w 402371"/>
                <a:gd name="connsiteY12" fmla="*/ 84287 h 1646607"/>
                <a:gd name="connsiteX13" fmla="*/ 0 w 402371"/>
                <a:gd name="connsiteY13" fmla="*/ 71455 h 1646607"/>
                <a:gd name="connsiteX14" fmla="*/ 0 w 402371"/>
                <a:gd name="connsiteY14" fmla="*/ 0 h 164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371" h="1646607">
                  <a:moveTo>
                    <a:pt x="0" y="0"/>
                  </a:moveTo>
                  <a:lnTo>
                    <a:pt x="53796" y="40700"/>
                  </a:lnTo>
                  <a:cubicBezTo>
                    <a:pt x="156993" y="125583"/>
                    <a:pt x="239549" y="233405"/>
                    <a:pt x="306055" y="366463"/>
                  </a:cubicBezTo>
                  <a:cubicBezTo>
                    <a:pt x="367973" y="490344"/>
                    <a:pt x="400077" y="644050"/>
                    <a:pt x="402371" y="820697"/>
                  </a:cubicBezTo>
                  <a:cubicBezTo>
                    <a:pt x="402371" y="1001932"/>
                    <a:pt x="370264" y="1155635"/>
                    <a:pt x="308347" y="1279516"/>
                  </a:cubicBezTo>
                  <a:cubicBezTo>
                    <a:pt x="241844" y="1412576"/>
                    <a:pt x="159287" y="1518105"/>
                    <a:pt x="53796" y="1605281"/>
                  </a:cubicBezTo>
                  <a:lnTo>
                    <a:pt x="0" y="1646607"/>
                  </a:lnTo>
                  <a:lnTo>
                    <a:pt x="0" y="1574594"/>
                  </a:lnTo>
                  <a:lnTo>
                    <a:pt x="17106" y="1561692"/>
                  </a:lnTo>
                  <a:cubicBezTo>
                    <a:pt x="115714" y="1479104"/>
                    <a:pt x="193685" y="1378163"/>
                    <a:pt x="255603" y="1254282"/>
                  </a:cubicBezTo>
                  <a:cubicBezTo>
                    <a:pt x="312932" y="1139577"/>
                    <a:pt x="342745" y="995047"/>
                    <a:pt x="342745" y="822991"/>
                  </a:cubicBezTo>
                  <a:cubicBezTo>
                    <a:pt x="342745" y="655520"/>
                    <a:pt x="312932" y="508699"/>
                    <a:pt x="255603" y="391697"/>
                  </a:cubicBezTo>
                  <a:cubicBezTo>
                    <a:pt x="193685" y="265522"/>
                    <a:pt x="115714" y="164581"/>
                    <a:pt x="17106" y="84287"/>
                  </a:cubicBezTo>
                  <a:lnTo>
                    <a:pt x="0" y="71455"/>
                  </a:lnTo>
                  <a:lnTo>
                    <a:pt x="0" y="0"/>
                  </a:lnTo>
                  <a:close/>
                </a:path>
              </a:pathLst>
            </a:custGeom>
            <a:grpFill/>
            <a:ln w="94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3" name="Picture Placeholder 2"/>
          <p:cNvPicPr>
            <a:picLocks noGrp="1" noChangeAspect="1"/>
          </p:cNvPicPr>
          <p:nvPr>
            <p:ph type="pic" sz="quarter" idx="42"/>
          </p:nvPr>
        </p:nvPicPr>
        <p:blipFill>
          <a:blip r:embed="rId2">
            <a:extLst>
              <a:ext uri="{28A0092B-C50C-407E-A947-70E740481C1C}">
                <a14:useLocalDpi xmlns:a14="http://schemas.microsoft.com/office/drawing/2010/main" val="0"/>
              </a:ext>
            </a:extLst>
          </a:blip>
          <a:srcRect l="9580" r="9580"/>
          <a:stretch/>
        </p:blipFill>
        <p:spPr>
          <a:xfrm>
            <a:off x="7248380" y="1452563"/>
            <a:ext cx="4943620" cy="4076367"/>
          </a:xfrm>
        </p:spPr>
      </p:pic>
      <p:sp>
        <p:nvSpPr>
          <p:cNvPr id="2" name="TextBox 1">
            <a:extLst>
              <a:ext uri="{FF2B5EF4-FFF2-40B4-BE49-F238E27FC236}">
                <a16:creationId xmlns:a16="http://schemas.microsoft.com/office/drawing/2014/main" id="{16BACD53-23AA-FB54-F3B9-355BBB77EC23}"/>
              </a:ext>
            </a:extLst>
          </p:cNvPr>
          <p:cNvSpPr txBox="1"/>
          <p:nvPr/>
        </p:nvSpPr>
        <p:spPr>
          <a:xfrm>
            <a:off x="7248380" y="5233627"/>
            <a:ext cx="4943620" cy="830997"/>
          </a:xfrm>
          <a:prstGeom prst="rect">
            <a:avLst/>
          </a:prstGeom>
          <a:solidFill>
            <a:schemeClr val="tx1">
              <a:lumMod val="20000"/>
              <a:lumOff val="80000"/>
            </a:schemeClr>
          </a:solidFill>
        </p:spPr>
        <p:txBody>
          <a:bodyPr wrap="square" rtlCol="0">
            <a:spAutoFit/>
          </a:bodyPr>
          <a:lstStyle/>
          <a:p>
            <a:r>
              <a:rPr lang="en-IE" sz="2400" b="1" dirty="0"/>
              <a:t>10 TOOLS TO ASSIST: </a:t>
            </a:r>
            <a:r>
              <a:rPr lang="en-GB" sz="2400" b="1" dirty="0">
                <a:hlinkClick r:id="rId3"/>
              </a:rPr>
              <a:t>Our </a:t>
            </a:r>
            <a:r>
              <a:rPr lang="en-GB" sz="2400" b="1" dirty="0" err="1">
                <a:hlinkClick r:id="rId3"/>
              </a:rPr>
              <a:t>favorite</a:t>
            </a:r>
            <a:r>
              <a:rPr lang="en-GB" sz="2400" b="1" dirty="0">
                <a:hlinkClick r:id="rId3"/>
              </a:rPr>
              <a:t> Ideation tools - Board of Innovation</a:t>
            </a:r>
            <a:endParaRPr lang="en-IE" sz="2400" b="1" dirty="0"/>
          </a:p>
        </p:txBody>
      </p:sp>
    </p:spTree>
    <p:extLst>
      <p:ext uri="{BB962C8B-B14F-4D97-AF65-F5344CB8AC3E}">
        <p14:creationId xmlns:p14="http://schemas.microsoft.com/office/powerpoint/2010/main" val="3759584703"/>
      </p:ext>
    </p:extLst>
  </p:cSld>
  <p:clrMapOvr>
    <a:masterClrMapping/>
  </p:clrMapOvr>
</p:sld>
</file>

<file path=ppt/theme/theme1.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TotalTime>
  <Words>3521</Words>
  <Application>Microsoft Office PowerPoint</Application>
  <PresentationFormat>Widescreen</PresentationFormat>
  <Paragraphs>396</Paragraphs>
  <Slides>47</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arial</vt:lpstr>
      <vt:lpstr>arial</vt:lpstr>
      <vt:lpstr>Calibri</vt:lpstr>
      <vt:lpstr>Lato</vt:lpstr>
      <vt:lpstr>Montserrat Light</vt:lpstr>
      <vt:lpstr>open_sansregular</vt:lpstr>
      <vt:lpstr>Poppins</vt:lpstr>
      <vt:lpstr>Source Sans Pro</vt:lpstr>
      <vt:lpstr>Tiempos Text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 Ivandic</dc:creator>
  <cp:lastModifiedBy>Canice Hamill</cp:lastModifiedBy>
  <cp:revision>32</cp:revision>
  <dcterms:created xsi:type="dcterms:W3CDTF">2022-11-28T15:16:14Z</dcterms:created>
  <dcterms:modified xsi:type="dcterms:W3CDTF">2023-11-17T11:05:47Z</dcterms:modified>
</cp:coreProperties>
</file>