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4346" r:id="rId2"/>
    <p:sldId id="4319" r:id="rId3"/>
    <p:sldId id="4348" r:id="rId4"/>
    <p:sldId id="4338" r:id="rId5"/>
    <p:sldId id="275" r:id="rId6"/>
    <p:sldId id="282" r:id="rId7"/>
    <p:sldId id="4342" r:id="rId8"/>
    <p:sldId id="278" r:id="rId9"/>
    <p:sldId id="330" r:id="rId10"/>
    <p:sldId id="4349" r:id="rId11"/>
    <p:sldId id="4344" r:id="rId12"/>
    <p:sldId id="4347" r:id="rId13"/>
    <p:sldId id="4350" r:id="rId14"/>
    <p:sldId id="4351" r:id="rId15"/>
    <p:sldId id="4352" r:id="rId16"/>
    <p:sldId id="4353" r:id="rId17"/>
    <p:sldId id="4354" r:id="rId18"/>
    <p:sldId id="4355" r:id="rId19"/>
    <p:sldId id="4357" r:id="rId20"/>
    <p:sldId id="4358" r:id="rId21"/>
    <p:sldId id="4359" r:id="rId22"/>
    <p:sldId id="4360" r:id="rId23"/>
    <p:sldId id="4361" r:id="rId24"/>
    <p:sldId id="4362" r:id="rId25"/>
    <p:sldId id="4363" r:id="rId26"/>
    <p:sldId id="4366" r:id="rId27"/>
    <p:sldId id="4367" r:id="rId28"/>
    <p:sldId id="4368" r:id="rId29"/>
    <p:sldId id="4369" r:id="rId30"/>
    <p:sldId id="4370" r:id="rId31"/>
    <p:sldId id="4371" r:id="rId32"/>
    <p:sldId id="4373" r:id="rId33"/>
    <p:sldId id="4374" r:id="rId34"/>
    <p:sldId id="4375" r:id="rId35"/>
    <p:sldId id="4376" r:id="rId36"/>
    <p:sldId id="4377" r:id="rId37"/>
    <p:sldId id="281" r:id="rId38"/>
    <p:sldId id="4378" r:id="rId39"/>
    <p:sldId id="436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4660"/>
  </p:normalViewPr>
  <p:slideViewPr>
    <p:cSldViewPr snapToGrid="0">
      <p:cViewPr varScale="1">
        <p:scale>
          <a:sx n="67" d="100"/>
          <a:sy n="67" d="100"/>
        </p:scale>
        <p:origin x="67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4AAC2B-23EE-41FC-97E6-CFE1DA2C6ADE}"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9E12D-EA06-435B-AF37-FD67D36244F2}" type="slidenum">
              <a:rPr lang="en-US" smtClean="0"/>
              <a:t>‹#›</a:t>
            </a:fld>
            <a:endParaRPr lang="en-US"/>
          </a:p>
        </p:txBody>
      </p:sp>
    </p:spTree>
    <p:extLst>
      <p:ext uri="{BB962C8B-B14F-4D97-AF65-F5344CB8AC3E}">
        <p14:creationId xmlns:p14="http://schemas.microsoft.com/office/powerpoint/2010/main" val="2887807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568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19</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20</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29</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30</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568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32</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33</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37</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70510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5</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6</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56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8</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9</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16</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17</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08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Design For Change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82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08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260663" y="-2530143"/>
            <a:ext cx="5761056" cy="1149201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ABC1E3C4-CD35-3749-A7CA-19B851718657}"/>
              </a:ext>
            </a:extLst>
          </p:cNvPr>
          <p:cNvSpPr txBox="1"/>
          <p:nvPr userDrawn="1"/>
        </p:nvSpPr>
        <p:spPr>
          <a:xfrm>
            <a:off x="9522213" y="6284425"/>
            <a:ext cx="249989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Design For Change</a:t>
            </a:r>
            <a:endParaRPr lang="en-IE" sz="10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92A88F4-988C-E147-B874-5B736FA13D87}"/>
              </a:ext>
            </a:extLst>
          </p:cNvPr>
          <p:cNvCxnSpPr>
            <a:cxnSpLocks/>
            <a:endCxn id="9" idx="1"/>
          </p:cNvCxnSpPr>
          <p:nvPr userDrawn="1"/>
        </p:nvCxnSpPr>
        <p:spPr>
          <a:xfrm>
            <a:off x="0" y="6469196"/>
            <a:ext cx="9522213"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578D96C2-27D8-E043-8609-5ACB039EFC22}"/>
              </a:ext>
            </a:extLst>
          </p:cNvPr>
          <p:cNvSpPr/>
          <p:nvPr userDrawn="1"/>
        </p:nvSpPr>
        <p:spPr>
          <a:xfrm>
            <a:off x="-1949202" y="5998942"/>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1983D"/>
          </a:solidFill>
          <a:ln w="24491" cap="flat">
            <a:noFill/>
            <a:prstDash val="solid"/>
            <a:miter/>
          </a:ln>
        </p:spPr>
        <p:txBody>
          <a:bodyPr rtlCol="0" anchor="ctr"/>
          <a:lstStyle/>
          <a:p>
            <a:endParaRPr lang="en-US"/>
          </a:p>
        </p:txBody>
      </p:sp>
      <p:sp>
        <p:nvSpPr>
          <p:cNvPr id="18" name="Rectangle 17">
            <a:extLst>
              <a:ext uri="{FF2B5EF4-FFF2-40B4-BE49-F238E27FC236}">
                <a16:creationId xmlns:a16="http://schemas.microsoft.com/office/drawing/2014/main" id="{38881575-2E6D-D04C-B9D1-02638BFF9284}"/>
              </a:ext>
            </a:extLst>
          </p:cNvPr>
          <p:cNvSpPr/>
          <p:nvPr userDrawn="1"/>
        </p:nvSpPr>
        <p:spPr>
          <a:xfrm>
            <a:off x="-2767933" y="-349898"/>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11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7" name="Freeform 6">
            <a:extLst>
              <a:ext uri="{FF2B5EF4-FFF2-40B4-BE49-F238E27FC236}">
                <a16:creationId xmlns:a16="http://schemas.microsoft.com/office/drawing/2014/main" id="{6B06BB11-49A3-DD43-B8CA-90AAC9DCA5A3}"/>
              </a:ext>
            </a:extLst>
          </p:cNvPr>
          <p:cNvSpPr/>
          <p:nvPr userDrawn="1"/>
        </p:nvSpPr>
        <p:spPr>
          <a:xfrm>
            <a:off x="-1949202" y="5998942"/>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1983D"/>
          </a:solidFill>
          <a:ln w="24491"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582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086575"/>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F1983D"/>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grpSp>
        <p:nvGrpSpPr>
          <p:cNvPr id="44" name="Graphic 2">
            <a:extLst>
              <a:ext uri="{FF2B5EF4-FFF2-40B4-BE49-F238E27FC236}">
                <a16:creationId xmlns:a16="http://schemas.microsoft.com/office/drawing/2014/main" id="{EFF562AB-FB42-0246-B16F-70E08768EC2C}"/>
              </a:ext>
            </a:extLst>
          </p:cNvPr>
          <p:cNvGrpSpPr/>
          <p:nvPr userDrawn="1"/>
        </p:nvGrpSpPr>
        <p:grpSpPr>
          <a:xfrm rot="10800000">
            <a:off x="-950621" y="2165747"/>
            <a:ext cx="4096842" cy="4123864"/>
            <a:chOff x="4112108" y="1054254"/>
            <a:chExt cx="1223505" cy="1231575"/>
          </a:xfrm>
          <a:solidFill>
            <a:srgbClr val="E25684"/>
          </a:solidFill>
        </p:grpSpPr>
        <p:sp>
          <p:nvSpPr>
            <p:cNvPr id="48" name="Freeform 47">
              <a:extLst>
                <a:ext uri="{FF2B5EF4-FFF2-40B4-BE49-F238E27FC236}">
                  <a16:creationId xmlns:a16="http://schemas.microsoft.com/office/drawing/2014/main" id="{A286B663-A377-574B-8D72-5CED816CF808}"/>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1D40E2D-277F-6B4A-948D-8FACA90E7ED0}"/>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4E26ABB4-B13B-D64B-BA6F-75BC0601DF75}"/>
              </a:ext>
            </a:extLst>
          </p:cNvPr>
          <p:cNvSpPr/>
          <p:nvPr userDrawn="1"/>
        </p:nvSpPr>
        <p:spPr>
          <a:xfrm rot="5400000">
            <a:off x="-7008617" y="1160480"/>
            <a:ext cx="11061054" cy="312384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CECEC"/>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032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268544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36448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1942975"/>
            <a:ext cx="11356551" cy="3728821"/>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715876" y="4053182"/>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89741" y="365819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89741" y="2848618"/>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417724" y="6003001"/>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131" name="Graphic 2">
            <a:extLst>
              <a:ext uri="{FF2B5EF4-FFF2-40B4-BE49-F238E27FC236}">
                <a16:creationId xmlns:a16="http://schemas.microsoft.com/office/drawing/2014/main" id="{414A6080-F3D4-DE41-A075-A76E9717099E}"/>
              </a:ext>
            </a:extLst>
          </p:cNvPr>
          <p:cNvGrpSpPr/>
          <p:nvPr userDrawn="1"/>
        </p:nvGrpSpPr>
        <p:grpSpPr>
          <a:xfrm>
            <a:off x="8920665" y="313575"/>
            <a:ext cx="2568313" cy="1316574"/>
            <a:chOff x="4112108" y="1054254"/>
            <a:chExt cx="2408066" cy="1234428"/>
          </a:xfrm>
        </p:grpSpPr>
        <p:grpSp>
          <p:nvGrpSpPr>
            <p:cNvPr id="132" name="Graphic 2">
              <a:extLst>
                <a:ext uri="{FF2B5EF4-FFF2-40B4-BE49-F238E27FC236}">
                  <a16:creationId xmlns:a16="http://schemas.microsoft.com/office/drawing/2014/main" id="{31FDEAAC-51EF-DB41-898B-1EA60ED6877F}"/>
                </a:ext>
              </a:extLst>
            </p:cNvPr>
            <p:cNvGrpSpPr/>
            <p:nvPr/>
          </p:nvGrpSpPr>
          <p:grpSpPr>
            <a:xfrm>
              <a:off x="5038056" y="1057107"/>
              <a:ext cx="1482118" cy="1231575"/>
              <a:chOff x="5038056" y="1057107"/>
              <a:chExt cx="1482118" cy="1231575"/>
            </a:xfrm>
            <a:solidFill>
              <a:srgbClr val="E25684"/>
            </a:solidFill>
          </p:grpSpPr>
          <p:sp>
            <p:nvSpPr>
              <p:cNvPr id="156" name="Freeform 155">
                <a:extLst>
                  <a:ext uri="{FF2B5EF4-FFF2-40B4-BE49-F238E27FC236}">
                    <a16:creationId xmlns:a16="http://schemas.microsoft.com/office/drawing/2014/main" id="{AC8E9287-DC4A-4642-ABCC-E4E72CA15AA7}"/>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B335979F-D058-F944-9696-78F3FE4A86FC}"/>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303D7A51-E29C-D14F-808B-F9CAADD855D4}"/>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CA852E69-8043-D84B-8075-46E6E58A95C4}"/>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134" name="Graphic 2">
              <a:extLst>
                <a:ext uri="{FF2B5EF4-FFF2-40B4-BE49-F238E27FC236}">
                  <a16:creationId xmlns:a16="http://schemas.microsoft.com/office/drawing/2014/main" id="{6A8960A5-A77C-D74E-8E40-0E58A9F8FFB6}"/>
                </a:ext>
              </a:extLst>
            </p:cNvPr>
            <p:cNvGrpSpPr/>
            <p:nvPr/>
          </p:nvGrpSpPr>
          <p:grpSpPr>
            <a:xfrm>
              <a:off x="4112108" y="1054254"/>
              <a:ext cx="1223505" cy="1231575"/>
              <a:chOff x="4112108" y="1054254"/>
              <a:chExt cx="1223505" cy="1231575"/>
            </a:xfrm>
            <a:solidFill>
              <a:srgbClr val="F1983D"/>
            </a:solidFill>
          </p:grpSpPr>
          <p:sp>
            <p:nvSpPr>
              <p:cNvPr id="154" name="Freeform 153">
                <a:extLst>
                  <a:ext uri="{FF2B5EF4-FFF2-40B4-BE49-F238E27FC236}">
                    <a16:creationId xmlns:a16="http://schemas.microsoft.com/office/drawing/2014/main" id="{03BC9DB2-9221-2F45-8BC1-E833446415E8}"/>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7D1AFC73-2156-6C4A-BB0D-8BC0411F5A61}"/>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135" name="Graphic 2">
              <a:extLst>
                <a:ext uri="{FF2B5EF4-FFF2-40B4-BE49-F238E27FC236}">
                  <a16:creationId xmlns:a16="http://schemas.microsoft.com/office/drawing/2014/main" id="{12873976-5C1A-2D47-9051-E9F29C1701AE}"/>
                </a:ext>
              </a:extLst>
            </p:cNvPr>
            <p:cNvGrpSpPr/>
            <p:nvPr/>
          </p:nvGrpSpPr>
          <p:grpSpPr>
            <a:xfrm>
              <a:off x="4449594" y="1366190"/>
              <a:ext cx="1600919" cy="664765"/>
              <a:chOff x="4449594" y="1366190"/>
              <a:chExt cx="1600919" cy="664765"/>
            </a:xfrm>
            <a:solidFill>
              <a:srgbClr val="086575"/>
            </a:solidFill>
          </p:grpSpPr>
          <p:grpSp>
            <p:nvGrpSpPr>
              <p:cNvPr id="136" name="Graphic 2">
                <a:extLst>
                  <a:ext uri="{FF2B5EF4-FFF2-40B4-BE49-F238E27FC236}">
                    <a16:creationId xmlns:a16="http://schemas.microsoft.com/office/drawing/2014/main" id="{B96F33F3-91F1-CE4D-B1AD-C9585420BD72}"/>
                  </a:ext>
                </a:extLst>
              </p:cNvPr>
              <p:cNvGrpSpPr/>
              <p:nvPr/>
            </p:nvGrpSpPr>
            <p:grpSpPr>
              <a:xfrm>
                <a:off x="4866936" y="1683832"/>
                <a:ext cx="1183577" cy="347123"/>
                <a:chOff x="4866936" y="1683832"/>
                <a:chExt cx="1183577" cy="347123"/>
              </a:xfrm>
              <a:solidFill>
                <a:srgbClr val="086575"/>
              </a:solidFill>
            </p:grpSpPr>
            <p:sp>
              <p:nvSpPr>
                <p:cNvPr id="148" name="Freeform 147">
                  <a:extLst>
                    <a:ext uri="{FF2B5EF4-FFF2-40B4-BE49-F238E27FC236}">
                      <a16:creationId xmlns:a16="http://schemas.microsoft.com/office/drawing/2014/main" id="{1C554D39-DED0-254E-BCA8-47FD2E21C0BB}"/>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A3A6E13-4C42-1147-910D-6AAE392A21B9}"/>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69C036C1-DD77-5E4E-9E4B-67AD5063DAD0}"/>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DB14CCD-EF75-0647-9BD8-9CFE9598C48B}"/>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CAAEB70A-6B8D-5241-BEBA-58BCCB20F576}"/>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60D6E525-E3D3-4649-BD16-C07F0DD06A94}"/>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137" name="Graphic 2">
                <a:extLst>
                  <a:ext uri="{FF2B5EF4-FFF2-40B4-BE49-F238E27FC236}">
                    <a16:creationId xmlns:a16="http://schemas.microsoft.com/office/drawing/2014/main" id="{60CE0C80-5C5A-2E47-9B9A-C01799F76B7D}"/>
                  </a:ext>
                </a:extLst>
              </p:cNvPr>
              <p:cNvGrpSpPr/>
              <p:nvPr/>
            </p:nvGrpSpPr>
            <p:grpSpPr>
              <a:xfrm>
                <a:off x="4449594" y="1366190"/>
                <a:ext cx="1063793" cy="348074"/>
                <a:chOff x="4449594" y="1366190"/>
                <a:chExt cx="1063793" cy="348074"/>
              </a:xfrm>
              <a:solidFill>
                <a:srgbClr val="086575"/>
              </a:solidFill>
            </p:grpSpPr>
            <p:sp>
              <p:nvSpPr>
                <p:cNvPr id="142" name="Freeform 141">
                  <a:extLst>
                    <a:ext uri="{FF2B5EF4-FFF2-40B4-BE49-F238E27FC236}">
                      <a16:creationId xmlns:a16="http://schemas.microsoft.com/office/drawing/2014/main" id="{EAB507BE-4429-D04E-908A-2D811AAFE89F}"/>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D8098CD-1AE0-C449-9334-3B7251B76FCF}"/>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F8D4395-4603-6043-B8D3-6F0448D91201}"/>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DF7B8CE8-B244-A24F-9818-D3DEA3D4D902}"/>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88D1C566-2F79-954D-A628-F1C9AF55CCF2}"/>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FE4B44B7-FDFD-214B-B9D2-4D051D1391B3}"/>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138" name="Graphic 2">
                <a:extLst>
                  <a:ext uri="{FF2B5EF4-FFF2-40B4-BE49-F238E27FC236}">
                    <a16:creationId xmlns:a16="http://schemas.microsoft.com/office/drawing/2014/main" id="{6C7261BA-4165-2448-BBCD-6A4A5745C014}"/>
                  </a:ext>
                </a:extLst>
              </p:cNvPr>
              <p:cNvGrpSpPr/>
              <p:nvPr/>
            </p:nvGrpSpPr>
            <p:grpSpPr>
              <a:xfrm>
                <a:off x="5604652" y="1480313"/>
                <a:ext cx="260482" cy="153114"/>
                <a:chOff x="5604652" y="1480313"/>
                <a:chExt cx="260482" cy="153114"/>
              </a:xfrm>
              <a:solidFill>
                <a:srgbClr val="086575"/>
              </a:solidFill>
            </p:grpSpPr>
            <p:sp>
              <p:nvSpPr>
                <p:cNvPr id="139" name="Freeform 138">
                  <a:extLst>
                    <a:ext uri="{FF2B5EF4-FFF2-40B4-BE49-F238E27FC236}">
                      <a16:creationId xmlns:a16="http://schemas.microsoft.com/office/drawing/2014/main" id="{52AB32EE-11EB-3E4D-B37B-107BB8530C88}"/>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A4209609-A9D9-9549-9F54-D94A00747B8D}"/>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DB935EAC-5039-C646-A4F0-24E9ACBFAEDE}"/>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sp>
        <p:nvSpPr>
          <p:cNvPr id="161" name="Freeform 160">
            <a:extLst>
              <a:ext uri="{FF2B5EF4-FFF2-40B4-BE49-F238E27FC236}">
                <a16:creationId xmlns:a16="http://schemas.microsoft.com/office/drawing/2014/main" id="{8FB2998E-65F8-924C-B807-A1E4E9B4FE8B}"/>
              </a:ext>
            </a:extLst>
          </p:cNvPr>
          <p:cNvSpPr/>
          <p:nvPr userDrawn="1"/>
        </p:nvSpPr>
        <p:spPr>
          <a:xfrm>
            <a:off x="0" y="50772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2" name="Text Placeholder 23">
            <a:extLst>
              <a:ext uri="{FF2B5EF4-FFF2-40B4-BE49-F238E27FC236}">
                <a16:creationId xmlns:a16="http://schemas.microsoft.com/office/drawing/2014/main" id="{738680E7-A40E-B744-AA9B-CF6E817C5537}"/>
              </a:ext>
            </a:extLst>
          </p:cNvPr>
          <p:cNvSpPr>
            <a:spLocks noGrp="1"/>
          </p:cNvSpPr>
          <p:nvPr>
            <p:ph type="body" sz="quarter" idx="16" hasCustomPrompt="1"/>
          </p:nvPr>
        </p:nvSpPr>
        <p:spPr>
          <a:xfrm>
            <a:off x="548818" y="5212235"/>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2654393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109621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175860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47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5"/>
            <a:ext cx="11393619" cy="454513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096000" y="1743856"/>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096001" y="1121130"/>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435702" y="569768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116" name="Graphic 2">
            <a:extLst>
              <a:ext uri="{FF2B5EF4-FFF2-40B4-BE49-F238E27FC236}">
                <a16:creationId xmlns:a16="http://schemas.microsoft.com/office/drawing/2014/main" id="{7D708369-ECDD-A341-881D-B042FEB4F95F}"/>
              </a:ext>
            </a:extLst>
          </p:cNvPr>
          <p:cNvGrpSpPr/>
          <p:nvPr userDrawn="1"/>
        </p:nvGrpSpPr>
        <p:grpSpPr>
          <a:xfrm>
            <a:off x="9181922" y="5160201"/>
            <a:ext cx="2568313" cy="1316574"/>
            <a:chOff x="4112108" y="1054254"/>
            <a:chExt cx="2408066" cy="1234428"/>
          </a:xfrm>
        </p:grpSpPr>
        <p:grpSp>
          <p:nvGrpSpPr>
            <p:cNvPr id="117" name="Graphic 2">
              <a:extLst>
                <a:ext uri="{FF2B5EF4-FFF2-40B4-BE49-F238E27FC236}">
                  <a16:creationId xmlns:a16="http://schemas.microsoft.com/office/drawing/2014/main" id="{F3706D01-88DC-D34C-9086-2EDAFCD3FEAA}"/>
                </a:ext>
              </a:extLst>
            </p:cNvPr>
            <p:cNvGrpSpPr/>
            <p:nvPr/>
          </p:nvGrpSpPr>
          <p:grpSpPr>
            <a:xfrm>
              <a:off x="5038056" y="1057107"/>
              <a:ext cx="1482118" cy="1231575"/>
              <a:chOff x="5038056" y="1057107"/>
              <a:chExt cx="1482118" cy="1231575"/>
            </a:xfrm>
            <a:solidFill>
              <a:srgbClr val="E25684"/>
            </a:solidFill>
          </p:grpSpPr>
          <p:sp>
            <p:nvSpPr>
              <p:cNvPr id="141" name="Freeform 140">
                <a:extLst>
                  <a:ext uri="{FF2B5EF4-FFF2-40B4-BE49-F238E27FC236}">
                    <a16:creationId xmlns:a16="http://schemas.microsoft.com/office/drawing/2014/main" id="{B1D5CA1D-D93F-0649-9063-9E5A5E60D3C8}"/>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E4A4B529-4235-B145-AA56-76C00CEEF7D7}"/>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9B78599-28F0-0F42-8A6C-3A2B333159D7}"/>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7CC6FAAC-3A67-C94C-A731-102915F05138}"/>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118" name="Graphic 2">
              <a:extLst>
                <a:ext uri="{FF2B5EF4-FFF2-40B4-BE49-F238E27FC236}">
                  <a16:creationId xmlns:a16="http://schemas.microsoft.com/office/drawing/2014/main" id="{0E7E5B13-29DE-DB4B-ABBC-B06A2753C5DD}"/>
                </a:ext>
              </a:extLst>
            </p:cNvPr>
            <p:cNvGrpSpPr/>
            <p:nvPr/>
          </p:nvGrpSpPr>
          <p:grpSpPr>
            <a:xfrm>
              <a:off x="4112108" y="1054254"/>
              <a:ext cx="1223505" cy="1231575"/>
              <a:chOff x="4112108" y="1054254"/>
              <a:chExt cx="1223505" cy="1231575"/>
            </a:xfrm>
            <a:solidFill>
              <a:srgbClr val="F1983D"/>
            </a:solidFill>
          </p:grpSpPr>
          <p:sp>
            <p:nvSpPr>
              <p:cNvPr id="139" name="Freeform 138">
                <a:extLst>
                  <a:ext uri="{FF2B5EF4-FFF2-40B4-BE49-F238E27FC236}">
                    <a16:creationId xmlns:a16="http://schemas.microsoft.com/office/drawing/2014/main" id="{7F651879-4096-3A42-A250-D6B706C1E277}"/>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BF467B8F-97D4-A349-A164-41435AC84003}"/>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119" name="Graphic 2">
              <a:extLst>
                <a:ext uri="{FF2B5EF4-FFF2-40B4-BE49-F238E27FC236}">
                  <a16:creationId xmlns:a16="http://schemas.microsoft.com/office/drawing/2014/main" id="{4738897A-ACA1-2248-851F-F03EDC3F5268}"/>
                </a:ext>
              </a:extLst>
            </p:cNvPr>
            <p:cNvGrpSpPr/>
            <p:nvPr/>
          </p:nvGrpSpPr>
          <p:grpSpPr>
            <a:xfrm>
              <a:off x="4449594" y="1366190"/>
              <a:ext cx="1600919" cy="664765"/>
              <a:chOff x="4449594" y="1366190"/>
              <a:chExt cx="1600919" cy="664765"/>
            </a:xfrm>
            <a:solidFill>
              <a:srgbClr val="086575"/>
            </a:solidFill>
          </p:grpSpPr>
          <p:grpSp>
            <p:nvGrpSpPr>
              <p:cNvPr id="120" name="Graphic 2">
                <a:extLst>
                  <a:ext uri="{FF2B5EF4-FFF2-40B4-BE49-F238E27FC236}">
                    <a16:creationId xmlns:a16="http://schemas.microsoft.com/office/drawing/2014/main" id="{195A5C72-D31E-AA44-A2C4-60B8DD69C67C}"/>
                  </a:ext>
                </a:extLst>
              </p:cNvPr>
              <p:cNvGrpSpPr/>
              <p:nvPr/>
            </p:nvGrpSpPr>
            <p:grpSpPr>
              <a:xfrm>
                <a:off x="4866936" y="1683832"/>
                <a:ext cx="1183577" cy="347123"/>
                <a:chOff x="4866936" y="1683832"/>
                <a:chExt cx="1183577" cy="347123"/>
              </a:xfrm>
              <a:solidFill>
                <a:srgbClr val="086575"/>
              </a:solidFill>
            </p:grpSpPr>
            <p:sp>
              <p:nvSpPr>
                <p:cNvPr id="133" name="Freeform 132">
                  <a:extLst>
                    <a:ext uri="{FF2B5EF4-FFF2-40B4-BE49-F238E27FC236}">
                      <a16:creationId xmlns:a16="http://schemas.microsoft.com/office/drawing/2014/main" id="{A47D2FA7-3FCE-4546-81FA-8D6DC09740DD}"/>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C738F43-854C-1D4C-8806-938E3B7D10E8}"/>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C182E9A-E6C7-7746-8CA8-87BA996DF6AE}"/>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22A5629C-C17D-E14F-A9D3-A329E679A133}"/>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6741D8-6B4B-854D-BCB9-BA54FC730271}"/>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8E59E376-0E92-5646-847D-4B429B2BBB50}"/>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121" name="Graphic 2">
                <a:extLst>
                  <a:ext uri="{FF2B5EF4-FFF2-40B4-BE49-F238E27FC236}">
                    <a16:creationId xmlns:a16="http://schemas.microsoft.com/office/drawing/2014/main" id="{F8645C56-4EB8-E442-B540-CDF7C4A32156}"/>
                  </a:ext>
                </a:extLst>
              </p:cNvPr>
              <p:cNvGrpSpPr/>
              <p:nvPr/>
            </p:nvGrpSpPr>
            <p:grpSpPr>
              <a:xfrm>
                <a:off x="4449594" y="1366190"/>
                <a:ext cx="1063793" cy="348074"/>
                <a:chOff x="4449594" y="1366190"/>
                <a:chExt cx="1063793" cy="348074"/>
              </a:xfrm>
              <a:solidFill>
                <a:srgbClr val="086575"/>
              </a:solidFill>
            </p:grpSpPr>
            <p:sp>
              <p:nvSpPr>
                <p:cNvPr id="126" name="Freeform 125">
                  <a:extLst>
                    <a:ext uri="{FF2B5EF4-FFF2-40B4-BE49-F238E27FC236}">
                      <a16:creationId xmlns:a16="http://schemas.microsoft.com/office/drawing/2014/main" id="{BD5A8806-8330-384A-8E76-3D02CBDCCFD8}"/>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0729EDD-5948-C44D-AA3D-78B5634C52E2}"/>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A8E69D5-9A2B-6341-ADFE-6C6767A05118}"/>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14B1877-DE4B-4A40-9AB4-E4AC732135CB}"/>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D27B7A0-0F67-8C41-B7C1-1093093F5C91}"/>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3647EFF-C715-1546-8919-84052734FC97}"/>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122" name="Graphic 2">
                <a:extLst>
                  <a:ext uri="{FF2B5EF4-FFF2-40B4-BE49-F238E27FC236}">
                    <a16:creationId xmlns:a16="http://schemas.microsoft.com/office/drawing/2014/main" id="{C5446DDA-6791-0144-86AC-77C5980840B6}"/>
                  </a:ext>
                </a:extLst>
              </p:cNvPr>
              <p:cNvGrpSpPr/>
              <p:nvPr/>
            </p:nvGrpSpPr>
            <p:grpSpPr>
              <a:xfrm>
                <a:off x="5604652" y="1480313"/>
                <a:ext cx="260482" cy="153114"/>
                <a:chOff x="5604652" y="1480313"/>
                <a:chExt cx="260482" cy="153114"/>
              </a:xfrm>
              <a:solidFill>
                <a:srgbClr val="086575"/>
              </a:solidFill>
            </p:grpSpPr>
            <p:sp>
              <p:nvSpPr>
                <p:cNvPr id="123" name="Freeform 122">
                  <a:extLst>
                    <a:ext uri="{FF2B5EF4-FFF2-40B4-BE49-F238E27FC236}">
                      <a16:creationId xmlns:a16="http://schemas.microsoft.com/office/drawing/2014/main" id="{3D785680-2993-D24A-A86A-9FFB97DB901A}"/>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BCB5891-96F0-6D42-B6CA-CE4680A6B5AA}"/>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EF56C5EE-235F-4142-8F82-84B0E4EC6089}"/>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grpSp>
        <p:nvGrpSpPr>
          <p:cNvPr id="145" name="Group 144">
            <a:extLst>
              <a:ext uri="{FF2B5EF4-FFF2-40B4-BE49-F238E27FC236}">
                <a16:creationId xmlns:a16="http://schemas.microsoft.com/office/drawing/2014/main" id="{78F37846-1B51-CB42-A9DD-0E7D73A5D909}"/>
              </a:ext>
            </a:extLst>
          </p:cNvPr>
          <p:cNvGrpSpPr/>
          <p:nvPr userDrawn="1"/>
        </p:nvGrpSpPr>
        <p:grpSpPr>
          <a:xfrm rot="10800000" flipH="1">
            <a:off x="3714751" y="1171884"/>
            <a:ext cx="9486956" cy="2911924"/>
            <a:chOff x="649552" y="4144767"/>
            <a:chExt cx="9486956" cy="2911924"/>
          </a:xfrm>
        </p:grpSpPr>
        <p:sp>
          <p:nvSpPr>
            <p:cNvPr id="146" name="Freeform 145">
              <a:extLst>
                <a:ext uri="{FF2B5EF4-FFF2-40B4-BE49-F238E27FC236}">
                  <a16:creationId xmlns:a16="http://schemas.microsoft.com/office/drawing/2014/main" id="{44C0E9D7-36E5-674C-91D8-30E38BC0B4C5}"/>
                </a:ext>
              </a:extLst>
            </p:cNvPr>
            <p:cNvSpPr/>
            <p:nvPr userDrawn="1"/>
          </p:nvSpPr>
          <p:spPr>
            <a:xfrm>
              <a:off x="3296508" y="4149965"/>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grpSp>
          <p:nvGrpSpPr>
            <p:cNvPr id="147" name="Graphic 2">
              <a:extLst>
                <a:ext uri="{FF2B5EF4-FFF2-40B4-BE49-F238E27FC236}">
                  <a16:creationId xmlns:a16="http://schemas.microsoft.com/office/drawing/2014/main" id="{0F29E199-A08F-0042-95E2-22F296DF85DF}"/>
                </a:ext>
              </a:extLst>
            </p:cNvPr>
            <p:cNvGrpSpPr/>
            <p:nvPr userDrawn="1"/>
          </p:nvGrpSpPr>
          <p:grpSpPr>
            <a:xfrm>
              <a:off x="649552" y="4144767"/>
              <a:ext cx="2892844" cy="2911924"/>
              <a:chOff x="4112108" y="1054254"/>
              <a:chExt cx="1223505" cy="1231575"/>
            </a:xfrm>
            <a:solidFill>
              <a:srgbClr val="E25684"/>
            </a:solidFill>
          </p:grpSpPr>
          <p:sp>
            <p:nvSpPr>
              <p:cNvPr id="148" name="Freeform 147">
                <a:extLst>
                  <a:ext uri="{FF2B5EF4-FFF2-40B4-BE49-F238E27FC236}">
                    <a16:creationId xmlns:a16="http://schemas.microsoft.com/office/drawing/2014/main" id="{55240621-5BDE-A145-9A87-936539825706}"/>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2B6B610-1884-C74C-99D6-9EC77109F98B}"/>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sp>
        <p:nvSpPr>
          <p:cNvPr id="150" name="Freeform 149">
            <a:extLst>
              <a:ext uri="{FF2B5EF4-FFF2-40B4-BE49-F238E27FC236}">
                <a16:creationId xmlns:a16="http://schemas.microsoft.com/office/drawing/2014/main" id="{5FD6D04E-D2A0-824D-92BF-86DCDC72FF65}"/>
              </a:ext>
            </a:extLst>
          </p:cNvPr>
          <p:cNvSpPr/>
          <p:nvPr userDrawn="1"/>
        </p:nvSpPr>
        <p:spPr>
          <a:xfrm>
            <a:off x="0" y="4569018"/>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51" name="Text Placeholder 23">
            <a:extLst>
              <a:ext uri="{FF2B5EF4-FFF2-40B4-BE49-F238E27FC236}">
                <a16:creationId xmlns:a16="http://schemas.microsoft.com/office/drawing/2014/main" id="{E41E01D3-9FD9-A44A-B1D7-EEA4C37B942B}"/>
              </a:ext>
            </a:extLst>
          </p:cNvPr>
          <p:cNvSpPr>
            <a:spLocks noGrp="1"/>
          </p:cNvSpPr>
          <p:nvPr>
            <p:ph type="body" sz="quarter" idx="17" hasCustomPrompt="1"/>
          </p:nvPr>
        </p:nvSpPr>
        <p:spPr>
          <a:xfrm>
            <a:off x="548818" y="4704053"/>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152" name="Rectangle 151">
            <a:extLst>
              <a:ext uri="{FF2B5EF4-FFF2-40B4-BE49-F238E27FC236}">
                <a16:creationId xmlns:a16="http://schemas.microsoft.com/office/drawing/2014/main" id="{632AEBC6-0390-E646-9E6C-548E5E8EC91E}"/>
              </a:ext>
            </a:extLst>
          </p:cNvPr>
          <p:cNvSpPr/>
          <p:nvPr userDrawn="1"/>
        </p:nvSpPr>
        <p:spPr>
          <a:xfrm>
            <a:off x="12224024" y="-122169"/>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4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890FFFFA-C8FB-2146-9C31-AA95E5D0DE5D}"/>
              </a:ext>
            </a:extLst>
          </p:cNvPr>
          <p:cNvSpPr/>
          <p:nvPr userDrawn="1"/>
        </p:nvSpPr>
        <p:spPr>
          <a:xfrm>
            <a:off x="417724" y="1942975"/>
            <a:ext cx="11356551" cy="3728821"/>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711253" y="3380800"/>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711254" y="2758074"/>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023" y="598897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116" name="Graphic 2">
            <a:extLst>
              <a:ext uri="{FF2B5EF4-FFF2-40B4-BE49-F238E27FC236}">
                <a16:creationId xmlns:a16="http://schemas.microsoft.com/office/drawing/2014/main" id="{7D708369-ECDD-A341-881D-B042FEB4F95F}"/>
              </a:ext>
            </a:extLst>
          </p:cNvPr>
          <p:cNvGrpSpPr/>
          <p:nvPr userDrawn="1"/>
        </p:nvGrpSpPr>
        <p:grpSpPr>
          <a:xfrm>
            <a:off x="739234" y="389903"/>
            <a:ext cx="2568313" cy="1316574"/>
            <a:chOff x="4112108" y="1054254"/>
            <a:chExt cx="2408066" cy="1234428"/>
          </a:xfrm>
        </p:grpSpPr>
        <p:grpSp>
          <p:nvGrpSpPr>
            <p:cNvPr id="117" name="Graphic 2">
              <a:extLst>
                <a:ext uri="{FF2B5EF4-FFF2-40B4-BE49-F238E27FC236}">
                  <a16:creationId xmlns:a16="http://schemas.microsoft.com/office/drawing/2014/main" id="{F3706D01-88DC-D34C-9086-2EDAFCD3FEAA}"/>
                </a:ext>
              </a:extLst>
            </p:cNvPr>
            <p:cNvGrpSpPr/>
            <p:nvPr/>
          </p:nvGrpSpPr>
          <p:grpSpPr>
            <a:xfrm>
              <a:off x="5038056" y="1057107"/>
              <a:ext cx="1482118" cy="1231575"/>
              <a:chOff x="5038056" y="1057107"/>
              <a:chExt cx="1482118" cy="1231575"/>
            </a:xfrm>
            <a:solidFill>
              <a:srgbClr val="E25684"/>
            </a:solidFill>
          </p:grpSpPr>
          <p:sp>
            <p:nvSpPr>
              <p:cNvPr id="141" name="Freeform 140">
                <a:extLst>
                  <a:ext uri="{FF2B5EF4-FFF2-40B4-BE49-F238E27FC236}">
                    <a16:creationId xmlns:a16="http://schemas.microsoft.com/office/drawing/2014/main" id="{B1D5CA1D-D93F-0649-9063-9E5A5E60D3C8}"/>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E4A4B529-4235-B145-AA56-76C00CEEF7D7}"/>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9B78599-28F0-0F42-8A6C-3A2B333159D7}"/>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7CC6FAAC-3A67-C94C-A731-102915F05138}"/>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118" name="Graphic 2">
              <a:extLst>
                <a:ext uri="{FF2B5EF4-FFF2-40B4-BE49-F238E27FC236}">
                  <a16:creationId xmlns:a16="http://schemas.microsoft.com/office/drawing/2014/main" id="{0E7E5B13-29DE-DB4B-ABBC-B06A2753C5DD}"/>
                </a:ext>
              </a:extLst>
            </p:cNvPr>
            <p:cNvGrpSpPr/>
            <p:nvPr/>
          </p:nvGrpSpPr>
          <p:grpSpPr>
            <a:xfrm>
              <a:off x="4112108" y="1054254"/>
              <a:ext cx="1223505" cy="1231575"/>
              <a:chOff x="4112108" y="1054254"/>
              <a:chExt cx="1223505" cy="1231575"/>
            </a:xfrm>
            <a:solidFill>
              <a:srgbClr val="F1983D"/>
            </a:solidFill>
          </p:grpSpPr>
          <p:sp>
            <p:nvSpPr>
              <p:cNvPr id="139" name="Freeform 138">
                <a:extLst>
                  <a:ext uri="{FF2B5EF4-FFF2-40B4-BE49-F238E27FC236}">
                    <a16:creationId xmlns:a16="http://schemas.microsoft.com/office/drawing/2014/main" id="{7F651879-4096-3A42-A250-D6B706C1E277}"/>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BF467B8F-97D4-A349-A164-41435AC84003}"/>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119" name="Graphic 2">
              <a:extLst>
                <a:ext uri="{FF2B5EF4-FFF2-40B4-BE49-F238E27FC236}">
                  <a16:creationId xmlns:a16="http://schemas.microsoft.com/office/drawing/2014/main" id="{4738897A-ACA1-2248-851F-F03EDC3F5268}"/>
                </a:ext>
              </a:extLst>
            </p:cNvPr>
            <p:cNvGrpSpPr/>
            <p:nvPr/>
          </p:nvGrpSpPr>
          <p:grpSpPr>
            <a:xfrm>
              <a:off x="4449594" y="1366190"/>
              <a:ext cx="1600919" cy="664765"/>
              <a:chOff x="4449594" y="1366190"/>
              <a:chExt cx="1600919" cy="664765"/>
            </a:xfrm>
            <a:solidFill>
              <a:srgbClr val="086575"/>
            </a:solidFill>
          </p:grpSpPr>
          <p:grpSp>
            <p:nvGrpSpPr>
              <p:cNvPr id="120" name="Graphic 2">
                <a:extLst>
                  <a:ext uri="{FF2B5EF4-FFF2-40B4-BE49-F238E27FC236}">
                    <a16:creationId xmlns:a16="http://schemas.microsoft.com/office/drawing/2014/main" id="{195A5C72-D31E-AA44-A2C4-60B8DD69C67C}"/>
                  </a:ext>
                </a:extLst>
              </p:cNvPr>
              <p:cNvGrpSpPr/>
              <p:nvPr/>
            </p:nvGrpSpPr>
            <p:grpSpPr>
              <a:xfrm>
                <a:off x="4866936" y="1683832"/>
                <a:ext cx="1183577" cy="347123"/>
                <a:chOff x="4866936" y="1683832"/>
                <a:chExt cx="1183577" cy="347123"/>
              </a:xfrm>
              <a:solidFill>
                <a:srgbClr val="086575"/>
              </a:solidFill>
            </p:grpSpPr>
            <p:sp>
              <p:nvSpPr>
                <p:cNvPr id="133" name="Freeform 132">
                  <a:extLst>
                    <a:ext uri="{FF2B5EF4-FFF2-40B4-BE49-F238E27FC236}">
                      <a16:creationId xmlns:a16="http://schemas.microsoft.com/office/drawing/2014/main" id="{A47D2FA7-3FCE-4546-81FA-8D6DC09740DD}"/>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C738F43-854C-1D4C-8806-938E3B7D10E8}"/>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C182E9A-E6C7-7746-8CA8-87BA996DF6AE}"/>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22A5629C-C17D-E14F-A9D3-A329E679A133}"/>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6741D8-6B4B-854D-BCB9-BA54FC730271}"/>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8E59E376-0E92-5646-847D-4B429B2BBB50}"/>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121" name="Graphic 2">
                <a:extLst>
                  <a:ext uri="{FF2B5EF4-FFF2-40B4-BE49-F238E27FC236}">
                    <a16:creationId xmlns:a16="http://schemas.microsoft.com/office/drawing/2014/main" id="{F8645C56-4EB8-E442-B540-CDF7C4A32156}"/>
                  </a:ext>
                </a:extLst>
              </p:cNvPr>
              <p:cNvGrpSpPr/>
              <p:nvPr/>
            </p:nvGrpSpPr>
            <p:grpSpPr>
              <a:xfrm>
                <a:off x="4449594" y="1366190"/>
                <a:ext cx="1063793" cy="348074"/>
                <a:chOff x="4449594" y="1366190"/>
                <a:chExt cx="1063793" cy="348074"/>
              </a:xfrm>
              <a:solidFill>
                <a:srgbClr val="086575"/>
              </a:solidFill>
            </p:grpSpPr>
            <p:sp>
              <p:nvSpPr>
                <p:cNvPr id="126" name="Freeform 125">
                  <a:extLst>
                    <a:ext uri="{FF2B5EF4-FFF2-40B4-BE49-F238E27FC236}">
                      <a16:creationId xmlns:a16="http://schemas.microsoft.com/office/drawing/2014/main" id="{BD5A8806-8330-384A-8E76-3D02CBDCCFD8}"/>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0729EDD-5948-C44D-AA3D-78B5634C52E2}"/>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A8E69D5-9A2B-6341-ADFE-6C6767A05118}"/>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14B1877-DE4B-4A40-9AB4-E4AC732135CB}"/>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D27B7A0-0F67-8C41-B7C1-1093093F5C91}"/>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3647EFF-C715-1546-8919-84052734FC97}"/>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122" name="Graphic 2">
                <a:extLst>
                  <a:ext uri="{FF2B5EF4-FFF2-40B4-BE49-F238E27FC236}">
                    <a16:creationId xmlns:a16="http://schemas.microsoft.com/office/drawing/2014/main" id="{C5446DDA-6791-0144-86AC-77C5980840B6}"/>
                  </a:ext>
                </a:extLst>
              </p:cNvPr>
              <p:cNvGrpSpPr/>
              <p:nvPr/>
            </p:nvGrpSpPr>
            <p:grpSpPr>
              <a:xfrm>
                <a:off x="5604652" y="1480313"/>
                <a:ext cx="260482" cy="153114"/>
                <a:chOff x="5604652" y="1480313"/>
                <a:chExt cx="260482" cy="153114"/>
              </a:xfrm>
              <a:solidFill>
                <a:srgbClr val="086575"/>
              </a:solidFill>
            </p:grpSpPr>
            <p:sp>
              <p:nvSpPr>
                <p:cNvPr id="123" name="Freeform 122">
                  <a:extLst>
                    <a:ext uri="{FF2B5EF4-FFF2-40B4-BE49-F238E27FC236}">
                      <a16:creationId xmlns:a16="http://schemas.microsoft.com/office/drawing/2014/main" id="{3D785680-2993-D24A-A86A-9FFB97DB901A}"/>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BCB5891-96F0-6D42-B6CA-CE4680A6B5AA}"/>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EF56C5EE-235F-4142-8F82-84B0E4EC6089}"/>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sp>
        <p:nvSpPr>
          <p:cNvPr id="42" name="Freeform 41">
            <a:extLst>
              <a:ext uri="{FF2B5EF4-FFF2-40B4-BE49-F238E27FC236}">
                <a16:creationId xmlns:a16="http://schemas.microsoft.com/office/drawing/2014/main" id="{2A378F8D-17BC-FA4E-9742-A1AC5DF1303F}"/>
              </a:ext>
            </a:extLst>
          </p:cNvPr>
          <p:cNvSpPr/>
          <p:nvPr userDrawn="1"/>
        </p:nvSpPr>
        <p:spPr>
          <a:xfrm>
            <a:off x="-18090" y="4983897"/>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3" name="Text Placeholder 23">
            <a:extLst>
              <a:ext uri="{FF2B5EF4-FFF2-40B4-BE49-F238E27FC236}">
                <a16:creationId xmlns:a16="http://schemas.microsoft.com/office/drawing/2014/main" id="{6CD7B3BA-51A6-3241-B12A-027BCAA0DB13}"/>
              </a:ext>
            </a:extLst>
          </p:cNvPr>
          <p:cNvSpPr>
            <a:spLocks noGrp="1"/>
          </p:cNvSpPr>
          <p:nvPr>
            <p:ph type="body" sz="quarter" idx="17" hasCustomPrompt="1"/>
          </p:nvPr>
        </p:nvSpPr>
        <p:spPr>
          <a:xfrm>
            <a:off x="530728" y="511893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137210" y="26427"/>
            <a:ext cx="4858442"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99114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25684"/>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86575"/>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grpSp>
        <p:nvGrpSpPr>
          <p:cNvPr id="23" name="Graphic 2">
            <a:extLst>
              <a:ext uri="{FF2B5EF4-FFF2-40B4-BE49-F238E27FC236}">
                <a16:creationId xmlns:a16="http://schemas.microsoft.com/office/drawing/2014/main" id="{55443321-C15F-6741-A571-99F473B65C4F}"/>
              </a:ext>
            </a:extLst>
          </p:cNvPr>
          <p:cNvGrpSpPr/>
          <p:nvPr userDrawn="1"/>
        </p:nvGrpSpPr>
        <p:grpSpPr>
          <a:xfrm rot="10800000">
            <a:off x="-2641992" y="3095828"/>
            <a:ext cx="3508920" cy="3532064"/>
            <a:chOff x="4112108" y="1054254"/>
            <a:chExt cx="1223505" cy="1231575"/>
          </a:xfrm>
          <a:solidFill>
            <a:srgbClr val="E25684"/>
          </a:solidFill>
        </p:grpSpPr>
        <p:sp>
          <p:nvSpPr>
            <p:cNvPr id="24" name="Freeform 23">
              <a:extLst>
                <a:ext uri="{FF2B5EF4-FFF2-40B4-BE49-F238E27FC236}">
                  <a16:creationId xmlns:a16="http://schemas.microsoft.com/office/drawing/2014/main" id="{AE415802-CFE4-1C49-8746-C2070DC2BD59}"/>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E7EC80-5DC5-A743-BF5B-26FB652680DB}"/>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D645254B-90C5-6C41-9EB9-426CB642190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67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grpSp>
        <p:nvGrpSpPr>
          <p:cNvPr id="5" name="Graphic 2">
            <a:extLst>
              <a:ext uri="{FF2B5EF4-FFF2-40B4-BE49-F238E27FC236}">
                <a16:creationId xmlns:a16="http://schemas.microsoft.com/office/drawing/2014/main" id="{73D24ADF-48BC-C74E-A23D-33A4FC5D1203}"/>
              </a:ext>
            </a:extLst>
          </p:cNvPr>
          <p:cNvGrpSpPr/>
          <p:nvPr userDrawn="1"/>
        </p:nvGrpSpPr>
        <p:grpSpPr>
          <a:xfrm rot="10800000">
            <a:off x="-2641992" y="3095828"/>
            <a:ext cx="3508920" cy="3532064"/>
            <a:chOff x="4112108" y="1054254"/>
            <a:chExt cx="1223505" cy="1231575"/>
          </a:xfrm>
          <a:solidFill>
            <a:srgbClr val="E25684"/>
          </a:solidFill>
        </p:grpSpPr>
        <p:sp>
          <p:nvSpPr>
            <p:cNvPr id="6" name="Freeform 5">
              <a:extLst>
                <a:ext uri="{FF2B5EF4-FFF2-40B4-BE49-F238E27FC236}">
                  <a16:creationId xmlns:a16="http://schemas.microsoft.com/office/drawing/2014/main" id="{11DB2E6B-278F-6145-823F-02FDF746F71A}"/>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90905BA-72E6-124D-9A81-A0AE3F70A98B}"/>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0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5" name="Graphic 2">
            <a:extLst>
              <a:ext uri="{FF2B5EF4-FFF2-40B4-BE49-F238E27FC236}">
                <a16:creationId xmlns:a16="http://schemas.microsoft.com/office/drawing/2014/main" id="{2CF51E43-0C9B-4747-B1E6-2C1861A9E82C}"/>
              </a:ext>
            </a:extLst>
          </p:cNvPr>
          <p:cNvGrpSpPr/>
          <p:nvPr userDrawn="1"/>
        </p:nvGrpSpPr>
        <p:grpSpPr>
          <a:xfrm rot="10800000">
            <a:off x="-2641992" y="3095828"/>
            <a:ext cx="3508920" cy="3532064"/>
            <a:chOff x="4112108" y="1054254"/>
            <a:chExt cx="1223505" cy="1231575"/>
          </a:xfrm>
          <a:solidFill>
            <a:srgbClr val="E25684"/>
          </a:solidFill>
        </p:grpSpPr>
        <p:sp>
          <p:nvSpPr>
            <p:cNvPr id="6" name="Freeform 5">
              <a:extLst>
                <a:ext uri="{FF2B5EF4-FFF2-40B4-BE49-F238E27FC236}">
                  <a16:creationId xmlns:a16="http://schemas.microsoft.com/office/drawing/2014/main" id="{53783057-A2E3-EA4C-9F87-0F700506FD5E}"/>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73343A79-6F6D-5843-9DE0-D7F5EB3DC64F}"/>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96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rgbClr val="F1983D"/>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rgbClr val="F1983D"/>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rgbClr val="F1983D"/>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366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F1983D"/>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238753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9522213" y="6284425"/>
            <a:ext cx="249989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rPr>
              <a:t>Design For Change</a:t>
            </a:r>
            <a:endParaRPr lang="en-IE"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0" y="6469196"/>
            <a:ext cx="9522213"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510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creativecommons.org/licenses/by-sa/4.0/?ref=chooser-v1"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uxplanet.org/ux-case-study-helping-people-adopt-sustainable-habits-3e659d422b37"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video" Target="https://www.youtube.com/embed/_1bOaNSy5XY?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By%20creating%20a%20prototype,%20you%20can%20actually%20hold%20a%20version%20of%20your%20proposed%20product%20and%20determine%20what%20aspects%20do%20its%20job%20and%20which%20ones%20need%20refining."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hyperlink" Target="https://blog.adobe.com/en/publish/2017/11/29/prototyping-difference-low-fidelity-high-fidelity-prototypes-us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reeAkY7g4Sw" TargetMode="External"/><Relationship Id="rId13" Type="http://schemas.openxmlformats.org/officeDocument/2006/relationships/image" Target="../media/image11.png"/><Relationship Id="rId18" Type="http://schemas.openxmlformats.org/officeDocument/2006/relationships/image" Target="../media/image22.svg"/><Relationship Id="rId3" Type="http://schemas.openxmlformats.org/officeDocument/2006/relationships/hyperlink" Target="https://www.tamarackcommunity.ca/hubfs/Resources/Tools/Aid4Action%20Evaluating%20Prototypes%20Mark%20Cabaj.pdf" TargetMode="External"/><Relationship Id="rId21" Type="http://schemas.openxmlformats.org/officeDocument/2006/relationships/image" Target="../media/image15.png"/><Relationship Id="rId7" Type="http://schemas.openxmlformats.org/officeDocument/2006/relationships/hyperlink" Target="https://www.nesta.org.uk/toolkit/prototyping-framework/" TargetMode="External"/><Relationship Id="rId12" Type="http://schemas.openxmlformats.org/officeDocument/2006/relationships/image" Target="../media/image10.svg"/><Relationship Id="rId17" Type="http://schemas.openxmlformats.org/officeDocument/2006/relationships/image" Target="../media/image21.png"/><Relationship Id="rId2" Type="http://schemas.openxmlformats.org/officeDocument/2006/relationships/notesSlide" Target="../notesSlides/notesSlide12.xml"/><Relationship Id="rId16" Type="http://schemas.openxmlformats.org/officeDocument/2006/relationships/image" Target="../media/image18.svg"/><Relationship Id="rId20" Type="http://schemas.openxmlformats.org/officeDocument/2006/relationships/image" Target="../media/image24.svg"/><Relationship Id="rId1" Type="http://schemas.openxmlformats.org/officeDocument/2006/relationships/slideLayout" Target="../slideLayouts/slideLayout16.xml"/><Relationship Id="rId6" Type="http://schemas.openxmlformats.org/officeDocument/2006/relationships/hyperlink" Target="https://webflow.com/blog/prototyping-tools" TargetMode="External"/><Relationship Id="rId11" Type="http://schemas.openxmlformats.org/officeDocument/2006/relationships/image" Target="../media/image9.png"/><Relationship Id="rId5" Type="http://schemas.openxmlformats.org/officeDocument/2006/relationships/hyperlink" Target="https://www.workamajig.com/blog/team-building-activities" TargetMode="External"/><Relationship Id="rId15" Type="http://schemas.openxmlformats.org/officeDocument/2006/relationships/image" Target="../media/image17.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hyperlink" Target="https://www.mixed-methods.org/episodes/2019/6/26/the-future-is-ethical-tristan-harris-center-for-humane-technology" TargetMode="External"/><Relationship Id="rId9" Type="http://schemas.openxmlformats.org/officeDocument/2006/relationships/image" Target="../media/image13.png"/><Relationship Id="rId14" Type="http://schemas.openxmlformats.org/officeDocument/2006/relationships/image" Target="../media/image12.svg"/><Relationship Id="rId22" Type="http://schemas.openxmlformats.org/officeDocument/2006/relationships/image" Target="../media/image16.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en/question-mark-punctuation-symbol-606960/"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id-book.com/downloads/casestudy_11point1.pdf" TargetMode="External"/><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3.xml"/><Relationship Id="rId1" Type="http://schemas.openxmlformats.org/officeDocument/2006/relationships/video" Target="https://www.youtube.com/embed/v8JJrDvQDF4?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www.usability.gov/how-to-and-tools/methods/usability-evaluation/index.html"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hyperlink" Target="https://www.eaie.org/blog/podcast-bojana-culum-ilic-community-engagement-.html" TargetMode="External"/><Relationship Id="rId13" Type="http://schemas.openxmlformats.org/officeDocument/2006/relationships/image" Target="../media/image9.png"/><Relationship Id="rId18" Type="http://schemas.openxmlformats.org/officeDocument/2006/relationships/image" Target="../media/image18.svg"/><Relationship Id="rId3" Type="http://schemas.openxmlformats.org/officeDocument/2006/relationships/hyperlink" Target="https://www.atsdr.cdc.gov/communityengagement/pce_program_evaluation.html" TargetMode="External"/><Relationship Id="rId7" Type="http://schemas.openxmlformats.org/officeDocument/2006/relationships/hyperlink" Target="https://youtu.be/3TwgVQIZPsw" TargetMode="External"/><Relationship Id="rId12" Type="http://schemas.openxmlformats.org/officeDocument/2006/relationships/image" Target="../media/image14.svg"/><Relationship Id="rId17" Type="http://schemas.openxmlformats.org/officeDocument/2006/relationships/image" Target="../media/image17.png"/><Relationship Id="rId2" Type="http://schemas.openxmlformats.org/officeDocument/2006/relationships/notesSlide" Target="../notesSlides/notesSlide18.xml"/><Relationship Id="rId16" Type="http://schemas.openxmlformats.org/officeDocument/2006/relationships/image" Target="../media/image29.svg"/><Relationship Id="rId20" Type="http://schemas.openxmlformats.org/officeDocument/2006/relationships/image" Target="../media/image16.svg"/><Relationship Id="rId1" Type="http://schemas.openxmlformats.org/officeDocument/2006/relationships/slideLayout" Target="../slideLayouts/slideLayout16.xml"/><Relationship Id="rId6" Type="http://schemas.openxmlformats.org/officeDocument/2006/relationships/hyperlink" Target="https://www.nesta.org.uk/toolkit/prototyping-framework/" TargetMode="External"/><Relationship Id="rId11" Type="http://schemas.openxmlformats.org/officeDocument/2006/relationships/image" Target="../media/image13.png"/><Relationship Id="rId5" Type="http://schemas.openxmlformats.org/officeDocument/2006/relationships/hyperlink" Target="https://webflow.com/blog/prototyping-tools" TargetMode="External"/><Relationship Id="rId15" Type="http://schemas.openxmlformats.org/officeDocument/2006/relationships/image" Target="../media/image28.png"/><Relationship Id="rId10" Type="http://schemas.openxmlformats.org/officeDocument/2006/relationships/image" Target="../media/image12.svg"/><Relationship Id="rId19" Type="http://schemas.openxmlformats.org/officeDocument/2006/relationships/image" Target="../media/image15.png"/><Relationship Id="rId4" Type="http://schemas.openxmlformats.org/officeDocument/2006/relationships/hyperlink" Target="https://www.workamajig.com/blog/team-building-activities" TargetMode="External"/><Relationship Id="rId9" Type="http://schemas.openxmlformats.org/officeDocument/2006/relationships/image" Target="../media/image11.png"/><Relationship Id="rId14" Type="http://schemas.openxmlformats.org/officeDocument/2006/relationships/image" Target="../media/image10.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pixabay.com/en/question-mark-punctuation-symbol-606960/"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urv.cat/en/about/structure/management-bodies/activity-support/social-engagement/service-learning/que-es-aps/" TargetMode="External"/><Relationship Id="rId2" Type="http://schemas.openxmlformats.org/officeDocument/2006/relationships/image" Target="../media/image26.jpg"/><Relationship Id="rId1" Type="http://schemas.openxmlformats.org/officeDocument/2006/relationships/slideLayout" Target="../slideLayouts/slideLayout14.xml"/><Relationship Id="rId4" Type="http://schemas.openxmlformats.org/officeDocument/2006/relationships/hyperlink" Target="https://www.urv.cat/media/upload/arxius/aprenentatge-servei/Docs%20APS/DM_APS_eng.pdf"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zbLxs6te5to&amp;pp=ygUaaWRlYXRlIGluIGRlc2lnbiB0aGlua2luZyA%3D"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hyperlink" Target="https://jamboard.google.com/" TargetMode="External"/><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hyperlink" Target="https://www.workshopper.com/post/design-thinkings-exciting-third-phase-ideating" TargetMode="External"/><Relationship Id="rId7" Type="http://schemas.openxmlformats.org/officeDocument/2006/relationships/hyperlink" Target="https://www.topuniversities.com/blog/5-ways-improve-your-creative-thinking" TargetMode="External"/><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6.xml"/><Relationship Id="rId16" Type="http://schemas.openxmlformats.org/officeDocument/2006/relationships/image" Target="../media/image16.svg"/><Relationship Id="rId1" Type="http://schemas.openxmlformats.org/officeDocument/2006/relationships/slideLayout" Target="../slideLayouts/slideLayout16.xml"/><Relationship Id="rId6" Type="http://schemas.openxmlformats.org/officeDocument/2006/relationships/hyperlink" Target="https://innovationlab.net/blog/9-best-exercises-to-spark-creativity-in-ideation/" TargetMode="External"/><Relationship Id="rId11" Type="http://schemas.openxmlformats.org/officeDocument/2006/relationships/image" Target="../media/image11.png"/><Relationship Id="rId5" Type="http://schemas.openxmlformats.org/officeDocument/2006/relationships/hyperlink" Target="https://open.spotify.com/show/2uKODipy0fElmdrH3gu7u4" TargetMode="External"/><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hyperlink" Target="https://www.youtube.com/watch?v=mtn31hh6kU4" TargetMode="External"/><Relationship Id="rId9" Type="http://schemas.openxmlformats.org/officeDocument/2006/relationships/image" Target="../media/image9.png"/><Relationship Id="rId1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57724" y="5095364"/>
            <a:ext cx="4610190" cy="1135216"/>
          </a:xfrm>
        </p:spPr>
        <p:txBody>
          <a:bodyPr/>
          <a:lstStyle/>
          <a:p>
            <a:r>
              <a:rPr lang="en-GB" sz="2800" b="0" dirty="0"/>
              <a:t>Module 3</a:t>
            </a:r>
            <a:endParaRPr lang="en-IE" sz="2800" b="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23765" y="2533896"/>
            <a:ext cx="4319735" cy="2411815"/>
          </a:xfrm>
        </p:spPr>
        <p:txBody>
          <a:bodyPr>
            <a:normAutofit/>
          </a:bodyPr>
          <a:lstStyle/>
          <a:p>
            <a:r>
              <a:rPr lang="en-US" sz="4000" b="1" dirty="0">
                <a:solidFill>
                  <a:schemeClr val="bg1"/>
                </a:solidFill>
                <a:latin typeface="Calibri" panose="020F0502020204030204" pitchFamily="34" charset="0"/>
                <a:cs typeface="Calibri" panose="020F0502020204030204" pitchFamily="34" charset="0"/>
              </a:rPr>
              <a:t>Ideate towards sustainable equitable solutions</a:t>
            </a:r>
            <a:endParaRPr lang="en-US" sz="4000" b="1" dirty="0">
              <a:latin typeface="Calibri" panose="020F0502020204030204" pitchFamily="34" charset="0"/>
              <a:cs typeface="Calibri" panose="020F0502020204030204" pitchFamily="34" charset="0"/>
            </a:endParaRPr>
          </a:p>
        </p:txBody>
      </p:sp>
      <p:pic>
        <p:nvPicPr>
          <p:cNvPr id="5" name="Picture Placeholder 4">
            <a:extLst>
              <a:ext uri="{FF2B5EF4-FFF2-40B4-BE49-F238E27FC236}">
                <a16:creationId xmlns:a16="http://schemas.microsoft.com/office/drawing/2014/main" id="{9D8FC8BC-8682-C74C-8510-E12082AE6151}"/>
              </a:ext>
            </a:extLst>
          </p:cNvPr>
          <p:cNvPicPr>
            <a:picLocks noGrp="1" noChangeAspect="1"/>
          </p:cNvPicPr>
          <p:nvPr>
            <p:ph type="pic" sz="quarter" idx="41"/>
          </p:nvPr>
        </p:nvPicPr>
        <p:blipFill>
          <a:blip r:embed="rId3"/>
          <a:srcRect t="2894" b="2894"/>
          <a:stretch>
            <a:fillRect/>
          </a:stretch>
        </p:blipFill>
        <p:spPr/>
      </p:pic>
      <p:grpSp>
        <p:nvGrpSpPr>
          <p:cNvPr id="8" name="Group 7">
            <a:extLst>
              <a:ext uri="{FF2B5EF4-FFF2-40B4-BE49-F238E27FC236}">
                <a16:creationId xmlns:a16="http://schemas.microsoft.com/office/drawing/2014/main" id="{90E9919A-1F35-1841-A018-94B73BDDAF05}"/>
              </a:ext>
            </a:extLst>
          </p:cNvPr>
          <p:cNvGrpSpPr/>
          <p:nvPr/>
        </p:nvGrpSpPr>
        <p:grpSpPr>
          <a:xfrm>
            <a:off x="6137587" y="3993277"/>
            <a:ext cx="824405" cy="2642361"/>
            <a:chOff x="-57656" y="7752056"/>
            <a:chExt cx="824405" cy="2642361"/>
          </a:xfrm>
        </p:grpSpPr>
        <p:sp>
          <p:nvSpPr>
            <p:cNvPr id="10" name="Freeform 9">
              <a:extLst>
                <a:ext uri="{FF2B5EF4-FFF2-40B4-BE49-F238E27FC236}">
                  <a16:creationId xmlns:a16="http://schemas.microsoft.com/office/drawing/2014/main" id="{FF91461B-00E2-1B4C-9698-090A11CE8E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41953C-A9D4-A446-A0A7-B3A8F3F7909D}"/>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AAE47771-50A9-C64B-A36F-5B98614EB7F2}"/>
              </a:ext>
            </a:extLst>
          </p:cNvPr>
          <p:cNvGrpSpPr/>
          <p:nvPr/>
        </p:nvGrpSpPr>
        <p:grpSpPr>
          <a:xfrm>
            <a:off x="10311566" y="992722"/>
            <a:ext cx="1880434" cy="2970867"/>
            <a:chOff x="5697392" y="4758845"/>
            <a:chExt cx="1880434" cy="2970867"/>
          </a:xfrm>
        </p:grpSpPr>
        <p:sp>
          <p:nvSpPr>
            <p:cNvPr id="13" name="Freeform 12">
              <a:extLst>
                <a:ext uri="{FF2B5EF4-FFF2-40B4-BE49-F238E27FC236}">
                  <a16:creationId xmlns:a16="http://schemas.microsoft.com/office/drawing/2014/main" id="{AB81BDF2-2F6D-E448-A655-FB8C92A05C1B}"/>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3A22685-1255-974E-A091-DCFFC3940254}"/>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
        <p:nvSpPr>
          <p:cNvPr id="2" name="Text Placeholder 6">
            <a:extLst>
              <a:ext uri="{FF2B5EF4-FFF2-40B4-BE49-F238E27FC236}">
                <a16:creationId xmlns:a16="http://schemas.microsoft.com/office/drawing/2014/main" id="{D37D5962-3857-7B4C-7502-AC2437A685D4}"/>
              </a:ext>
            </a:extLst>
          </p:cNvPr>
          <p:cNvSpPr txBox="1">
            <a:spLocks/>
          </p:cNvSpPr>
          <p:nvPr/>
        </p:nvSpPr>
        <p:spPr>
          <a:xfrm>
            <a:off x="2562819" y="5937216"/>
            <a:ext cx="3397526" cy="113521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800" b="0" dirty="0">
                <a:solidFill>
                  <a:schemeClr val="tx1">
                    <a:lumMod val="50000"/>
                  </a:schemeClr>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a:p>
            <a:r>
              <a:rPr lang="en-GB" sz="800" b="0" dirty="0">
                <a:solidFill>
                  <a:schemeClr val="tx1">
                    <a:lumMod val="50000"/>
                  </a:schemeClr>
                </a:solidFill>
              </a:rPr>
              <a:t>Project No: </a:t>
            </a:r>
            <a:r>
              <a:rPr lang="sv-SE" sz="800" b="0" dirty="0">
                <a:solidFill>
                  <a:schemeClr val="tx1">
                    <a:lumMod val="50000"/>
                  </a:schemeClr>
                </a:solidFill>
              </a:rPr>
              <a:t>2021 -1 FR01 - KA220 - ADU - 000035257</a:t>
            </a:r>
            <a:endParaRPr lang="en-IE" sz="800" b="0" dirty="0">
              <a:solidFill>
                <a:schemeClr val="tx1">
                  <a:lumMod val="50000"/>
                </a:schemeClr>
              </a:solidFill>
            </a:endParaRPr>
          </a:p>
        </p:txBody>
      </p:sp>
      <p:pic>
        <p:nvPicPr>
          <p:cNvPr id="3" name="Picture 2">
            <a:extLst>
              <a:ext uri="{FF2B5EF4-FFF2-40B4-BE49-F238E27FC236}">
                <a16:creationId xmlns:a16="http://schemas.microsoft.com/office/drawing/2014/main" id="{D4AF63D1-6422-0AA0-E7CF-D3E5B1314D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6344" y="6482144"/>
            <a:ext cx="877421" cy="306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78AEE71D-4463-D3F8-8507-17E0669C9D2B}"/>
              </a:ext>
            </a:extLst>
          </p:cNvPr>
          <p:cNvSpPr>
            <a:spLocks noChangeArrowheads="1"/>
          </p:cNvSpPr>
          <p:nvPr/>
        </p:nvSpPr>
        <p:spPr bwMode="auto">
          <a:xfrm rot="10800000" flipV="1">
            <a:off x="8719473" y="6246798"/>
            <a:ext cx="2192178"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333333"/>
                </a:solidFill>
                <a:effectLst/>
                <a:latin typeface="Source Sans Pro" panose="020B0503030403020204" pitchFamily="34" charset="0"/>
              </a:rPr>
              <a:t>Design for Change Open Educational Resources © 2023 by Design for Social Change Partnership is licensed under </a:t>
            </a:r>
            <a:r>
              <a:rPr kumimoji="0" lang="en-US" altLang="en-US" sz="800" b="0" i="0" u="none" strike="noStrike" cap="none" normalizeH="0" baseline="0" dirty="0">
                <a:ln>
                  <a:noFill/>
                </a:ln>
                <a:solidFill>
                  <a:srgbClr val="D14500"/>
                </a:solidFill>
                <a:effectLst/>
                <a:latin typeface="Source Sans Pro" panose="020B0503030403020204" pitchFamily="34" charset="0"/>
                <a:hlinkClick r:id="rId5"/>
              </a:rPr>
              <a:t>CC BY-SA 4.0  </a:t>
            </a:r>
            <a:r>
              <a:rPr kumimoji="0" lang="en-US" altLang="en-US" sz="800" b="0" i="0" u="none" strike="noStrike" cap="none" normalizeH="0" baseline="0" dirty="0">
                <a:ln>
                  <a:noFill/>
                </a:ln>
                <a:solidFill>
                  <a:srgbClr val="D14500"/>
                </a:solidFill>
                <a:effectLst/>
                <a:latin typeface="Source Sans Pro" panose="020B0503030403020204" pitchFamily="34" charset="0"/>
              </a:rPr>
              <a:t> </a:t>
            </a:r>
            <a:r>
              <a:rPr kumimoji="0" lang="en-US" altLang="en-US" sz="800" b="0" i="0" u="none" strike="noStrike" cap="none" normalizeH="0" baseline="0" dirty="0">
                <a:ln>
                  <a:noFill/>
                </a:ln>
                <a:solidFill>
                  <a:srgbClr val="D14500"/>
                </a:solidFill>
                <a:effectLst/>
                <a:latin typeface="Source Sans Pro" panose="020B0503030403020204" pitchFamily="34" charset="0"/>
                <a:hlinkClick r:id="rId5"/>
              </a:rPr>
              <a:t>          </a:t>
            </a:r>
            <a:r>
              <a:rPr kumimoji="0" lang="en-US" altLang="en-US" sz="800" b="0" i="0" u="none" strike="noStrike" cap="none" normalizeH="0" baseline="0" dirty="0">
                <a:ln>
                  <a:noFill/>
                </a:ln>
                <a:solidFill>
                  <a:srgbClr val="D14500"/>
                </a:solidFill>
                <a:effectLst/>
                <a:latin typeface="Source Sans Pro" panose="020B0503030403020204" pitchFamily="34" charset="0"/>
              </a:rPr>
              <a:t>      </a:t>
            </a:r>
            <a:r>
              <a:rPr kumimoji="0" lang="en-US" altLang="en-US" sz="800" b="0" i="0" u="none" strike="noStrike" cap="none" normalizeH="0" baseline="0" dirty="0">
                <a:ln>
                  <a:noFill/>
                </a:ln>
                <a:solidFill>
                  <a:schemeClr val="tx1"/>
                </a:solidFill>
                <a:effectLst/>
              </a:rPr>
              <a:t> </a:t>
            </a:r>
            <a:endParaRPr kumimoji="0" lang="en-US" altLang="en-US" sz="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1150374" y="2749867"/>
            <a:ext cx="10479218" cy="3440624"/>
          </a:xfrm>
        </p:spPr>
        <p:txBody>
          <a:bodyPr/>
          <a:lstStyle/>
          <a:p>
            <a:r>
              <a:rPr lang="hr-BA" sz="3200" dirty="0"/>
              <a:t>It is time to create your own materials:</a:t>
            </a:r>
            <a:endParaRPr lang="en-GB" sz="3200" dirty="0"/>
          </a:p>
          <a:p>
            <a:pPr marL="457200" indent="-457200">
              <a:buFontTx/>
              <a:buChar char="-"/>
            </a:pPr>
            <a:r>
              <a:rPr lang="en-GB" sz="3200" dirty="0"/>
              <a:t>A report on the problem </a:t>
            </a:r>
          </a:p>
          <a:p>
            <a:pPr marL="457200" indent="-457200">
              <a:buFontTx/>
              <a:buChar char="-"/>
            </a:pPr>
            <a:r>
              <a:rPr lang="en-GB" sz="3200" dirty="0"/>
              <a:t>A demographics document on the key stakeholders </a:t>
            </a:r>
          </a:p>
          <a:p>
            <a:pPr marL="457200" indent="-457200">
              <a:buFontTx/>
              <a:buChar char="-"/>
            </a:pPr>
            <a:r>
              <a:rPr lang="en-GB" sz="3200" dirty="0"/>
              <a:t>A mind map of possible solutions </a:t>
            </a:r>
          </a:p>
          <a:p>
            <a:pPr marL="457200" indent="-457200">
              <a:buFontTx/>
              <a:buChar char="-"/>
            </a:pPr>
            <a:r>
              <a:rPr lang="en-GB" sz="3200" dirty="0"/>
              <a:t>A report on sustainable, equitable &amp; feasible solutions</a:t>
            </a:r>
            <a:endParaRPr lang="hr-BA" sz="3200" dirty="0"/>
          </a:p>
          <a:p>
            <a:endParaRPr lang="hr-BA" sz="3200" dirty="0"/>
          </a:p>
          <a:p>
            <a:endParaRPr lang="en-US" sz="3200" dirty="0"/>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798381" y="316140"/>
            <a:ext cx="10595237" cy="803654"/>
          </a:xfrm>
        </p:spPr>
        <p:txBody>
          <a:bodyPr/>
          <a:lstStyle/>
          <a:p>
            <a:r>
              <a:rPr lang="hr-BA" dirty="0"/>
              <a:t>It is time for you to </a:t>
            </a:r>
            <a:r>
              <a:rPr lang="en-GB" dirty="0"/>
              <a:t>ACT </a:t>
            </a:r>
            <a:endParaRPr lang="en-US" dirty="0"/>
          </a:p>
        </p:txBody>
      </p:sp>
      <p:sp>
        <p:nvSpPr>
          <p:cNvPr id="2" name="TextBox 1">
            <a:extLst>
              <a:ext uri="{FF2B5EF4-FFF2-40B4-BE49-F238E27FC236}">
                <a16:creationId xmlns:a16="http://schemas.microsoft.com/office/drawing/2014/main" id="{105996C7-15CC-CBCD-EDEA-AB2CA26A6307}"/>
              </a:ext>
            </a:extLst>
          </p:cNvPr>
          <p:cNvSpPr txBox="1"/>
          <p:nvPr/>
        </p:nvSpPr>
        <p:spPr>
          <a:xfrm>
            <a:off x="4400357" y="1413946"/>
            <a:ext cx="72864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400" b="0" i="0" u="none" strike="noStrike" kern="1200" cap="none" spc="0" normalizeH="0" baseline="0" noProof="0" dirty="0">
                <a:ln>
                  <a:noFill/>
                </a:ln>
                <a:solidFill>
                  <a:srgbClr val="FFFFFF"/>
                </a:solidFill>
                <a:effectLst/>
                <a:uLnTx/>
                <a:uFillTx/>
                <a:latin typeface="Calibri" panose="020F0502020204030204"/>
                <a:ea typeface="+mn-ea"/>
                <a:cs typeface="+mn-cs"/>
              </a:rPr>
              <a:t>THIS IS YOUR </a:t>
            </a: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SECOND</a:t>
            </a:r>
            <a:r>
              <a:rPr kumimoji="0" lang="hr-BA" sz="2400" b="0" i="0" u="none" strike="noStrike" kern="1200" cap="none" spc="0" normalizeH="0" baseline="0" noProof="0" dirty="0">
                <a:ln>
                  <a:noFill/>
                </a:ln>
                <a:solidFill>
                  <a:srgbClr val="FFFFFF"/>
                </a:solidFill>
                <a:effectLst/>
                <a:uLnTx/>
                <a:uFillTx/>
                <a:latin typeface="Calibri" panose="020F0502020204030204"/>
                <a:ea typeface="+mn-ea"/>
                <a:cs typeface="+mn-cs"/>
              </a:rPr>
              <a:t> STEP TO SOLVING THE CHALLENGE</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610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hr-BA" dirty="0"/>
              <a:t>In one sentence please summarise what did you learn?</a:t>
            </a:r>
          </a:p>
          <a:p>
            <a:endParaRPr lang="hr-BA" dirty="0"/>
          </a:p>
          <a:p>
            <a:r>
              <a:rPr lang="hr-BA" dirty="0"/>
              <a:t>______________________________________________________________________________________________________________________________________</a:t>
            </a:r>
          </a:p>
          <a:p>
            <a:endParaRPr lang="hr-BA" dirty="0"/>
          </a:p>
          <a:p>
            <a:r>
              <a:rPr lang="hr-BA" dirty="0"/>
              <a:t>Do you now know what will solve your challenge, and what needs to happen?</a:t>
            </a:r>
          </a:p>
          <a:p>
            <a:r>
              <a:rPr lang="hr-BA" dirty="0"/>
              <a:t>______________________________________________________________________________________________________________________________________</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hr-BA" dirty="0"/>
              <a:t>It is time to write down what did you learn?</a:t>
            </a:r>
            <a:endParaRPr lang="en-US" dirty="0"/>
          </a:p>
          <a:p>
            <a:endParaRPr lang="en-US" dirty="0"/>
          </a:p>
        </p:txBody>
      </p:sp>
    </p:spTree>
    <p:extLst>
      <p:ext uri="{BB962C8B-B14F-4D97-AF65-F5344CB8AC3E}">
        <p14:creationId xmlns:p14="http://schemas.microsoft.com/office/powerpoint/2010/main" val="273007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35670" y="2096990"/>
            <a:ext cx="7199389" cy="3291086"/>
          </a:xfrm>
        </p:spPr>
        <p:txBody>
          <a:bodyPr/>
          <a:lstStyle/>
          <a:p>
            <a:r>
              <a:rPr lang="en-US" dirty="0"/>
              <a:t>UX case study: Helping People Adopt Sustainable Habits</a:t>
            </a:r>
          </a:p>
          <a:p>
            <a:r>
              <a:rPr lang="en-US" sz="1100" dirty="0">
                <a:hlinkClick r:id="rId2"/>
              </a:rPr>
              <a:t>https://uxplanet.org/ux-case-study-helping-people-adopt-sustainable-habits-3e659d422b37</a:t>
            </a:r>
            <a:r>
              <a:rPr lang="en-US" sz="1100" dirty="0"/>
              <a:t> </a:t>
            </a:r>
          </a:p>
          <a:p>
            <a:r>
              <a:rPr lang="en-US" sz="1400" dirty="0"/>
              <a:t>Case study overview</a:t>
            </a:r>
          </a:p>
          <a:p>
            <a:r>
              <a:rPr lang="en-US" sz="1400" dirty="0"/>
              <a:t>Challenge: Help people reduce or replace meat from their diets.</a:t>
            </a:r>
          </a:p>
          <a:p>
            <a:r>
              <a:rPr lang="en-US" sz="1400" dirty="0"/>
              <a:t>Goal: Reduce the carbon footprint in order to help our planet.</a:t>
            </a:r>
          </a:p>
          <a:p>
            <a:r>
              <a:rPr lang="en-US" sz="1400" dirty="0"/>
              <a:t>Why choose this challenge: Food is a major contributor to carbon footprints, and meat is an issue. Livestock is responsible for a significant amount of greenhouse gas emissions, and beef is one of the biggest contributors. Last year, the medical journal The Lancet reported that global consumption of red meat needs to fall by 50 percent by 2050 for us to “remain within a safe operating space” on climate change. And in 2018, the journal Nature reported that beef consumption in Western countries needs to fall by 90 percent.</a:t>
            </a:r>
          </a:p>
          <a:p>
            <a:r>
              <a:rPr lang="en-US" sz="1400" dirty="0"/>
              <a:t>Tools: Sketch, Miro, Zoom, </a:t>
            </a:r>
            <a:r>
              <a:rPr lang="en-US" sz="1400" dirty="0" err="1"/>
              <a:t>Invision</a:t>
            </a:r>
            <a:r>
              <a:rPr lang="en-US" sz="1400" dirty="0"/>
              <a:t>, </a:t>
            </a:r>
            <a:r>
              <a:rPr lang="en-US" sz="1400" dirty="0" err="1"/>
              <a:t>ProtoPie</a:t>
            </a:r>
            <a:endParaRPr lang="en-US" sz="4000"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p:txBody>
          <a:bodyPr/>
          <a:lstStyle/>
          <a:p>
            <a:r>
              <a:rPr lang="hr-BA" dirty="0"/>
              <a:t>Get inspired</a:t>
            </a:r>
            <a:endParaRPr lang="en-US" dirty="0"/>
          </a:p>
          <a:p>
            <a:endParaRPr lang="en-US" dirty="0"/>
          </a:p>
        </p:txBody>
      </p:sp>
      <p:pic>
        <p:nvPicPr>
          <p:cNvPr id="9" name="Picture Placeholder 8">
            <a:extLst>
              <a:ext uri="{FF2B5EF4-FFF2-40B4-BE49-F238E27FC236}">
                <a16:creationId xmlns:a16="http://schemas.microsoft.com/office/drawing/2014/main" id="{3298A476-0EF8-85A7-029A-BAEE02B1CA23}"/>
              </a:ext>
            </a:extLst>
          </p:cNvPr>
          <p:cNvPicPr>
            <a:picLocks noGrp="1" noChangeAspect="1"/>
          </p:cNvPicPr>
          <p:nvPr>
            <p:ph type="pic" sz="quarter" idx="10"/>
          </p:nvPr>
        </p:nvPicPr>
        <p:blipFill rotWithShape="1">
          <a:blip r:embed="rId3"/>
          <a:srcRect l="14070" r="14070"/>
          <a:stretch/>
        </p:blipFill>
        <p:spPr/>
      </p:pic>
    </p:spTree>
    <p:extLst>
      <p:ext uri="{BB962C8B-B14F-4D97-AF65-F5344CB8AC3E}">
        <p14:creationId xmlns:p14="http://schemas.microsoft.com/office/powerpoint/2010/main" val="1085165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57724" y="5095364"/>
            <a:ext cx="4610190" cy="1135216"/>
          </a:xfrm>
        </p:spPr>
        <p:txBody>
          <a:bodyPr/>
          <a:lstStyle/>
          <a:p>
            <a:r>
              <a:rPr lang="hr-BA" sz="2800" b="0" dirty="0"/>
              <a:t>Learning through a challenge</a:t>
            </a:r>
            <a:endParaRPr lang="en-IE" sz="2800" b="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23765" y="2533896"/>
            <a:ext cx="4319735" cy="2010567"/>
          </a:xfrm>
        </p:spPr>
        <p:txBody>
          <a:bodyPr>
            <a:normAutofit/>
          </a:bodyPr>
          <a:lstStyle/>
          <a:p>
            <a:r>
              <a:rPr lang="en-US" sz="4000" b="1" dirty="0"/>
              <a:t>Prototype for better future</a:t>
            </a:r>
          </a:p>
        </p:txBody>
      </p:sp>
      <p:pic>
        <p:nvPicPr>
          <p:cNvPr id="5" name="Picture Placeholder 4">
            <a:extLst>
              <a:ext uri="{FF2B5EF4-FFF2-40B4-BE49-F238E27FC236}">
                <a16:creationId xmlns:a16="http://schemas.microsoft.com/office/drawing/2014/main" id="{9D8FC8BC-8682-C74C-8510-E12082AE6151}"/>
              </a:ext>
            </a:extLst>
          </p:cNvPr>
          <p:cNvPicPr>
            <a:picLocks noGrp="1" noChangeAspect="1"/>
          </p:cNvPicPr>
          <p:nvPr>
            <p:ph type="pic" sz="quarter" idx="41"/>
          </p:nvPr>
        </p:nvPicPr>
        <p:blipFill>
          <a:blip r:embed="rId3"/>
          <a:srcRect t="2894" b="2894"/>
          <a:stretch>
            <a:fillRect/>
          </a:stretch>
        </p:blipFill>
        <p:spPr/>
      </p:pic>
      <p:grpSp>
        <p:nvGrpSpPr>
          <p:cNvPr id="8" name="Group 7">
            <a:extLst>
              <a:ext uri="{FF2B5EF4-FFF2-40B4-BE49-F238E27FC236}">
                <a16:creationId xmlns:a16="http://schemas.microsoft.com/office/drawing/2014/main" id="{90E9919A-1F35-1841-A018-94B73BDDAF05}"/>
              </a:ext>
            </a:extLst>
          </p:cNvPr>
          <p:cNvGrpSpPr/>
          <p:nvPr/>
        </p:nvGrpSpPr>
        <p:grpSpPr>
          <a:xfrm>
            <a:off x="6137587" y="3993277"/>
            <a:ext cx="824405" cy="2642361"/>
            <a:chOff x="-57656" y="7752056"/>
            <a:chExt cx="824405" cy="2642361"/>
          </a:xfrm>
        </p:grpSpPr>
        <p:sp>
          <p:nvSpPr>
            <p:cNvPr id="10" name="Freeform 9">
              <a:extLst>
                <a:ext uri="{FF2B5EF4-FFF2-40B4-BE49-F238E27FC236}">
                  <a16:creationId xmlns:a16="http://schemas.microsoft.com/office/drawing/2014/main" id="{FF91461B-00E2-1B4C-9698-090A11CE8E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41953C-A9D4-A446-A0A7-B3A8F3F7909D}"/>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AAE47771-50A9-C64B-A36F-5B98614EB7F2}"/>
              </a:ext>
            </a:extLst>
          </p:cNvPr>
          <p:cNvGrpSpPr/>
          <p:nvPr/>
        </p:nvGrpSpPr>
        <p:grpSpPr>
          <a:xfrm>
            <a:off x="10311566" y="992722"/>
            <a:ext cx="1880434" cy="2970867"/>
            <a:chOff x="5697392" y="4758845"/>
            <a:chExt cx="1880434" cy="2970867"/>
          </a:xfrm>
        </p:grpSpPr>
        <p:sp>
          <p:nvSpPr>
            <p:cNvPr id="13" name="Freeform 12">
              <a:extLst>
                <a:ext uri="{FF2B5EF4-FFF2-40B4-BE49-F238E27FC236}">
                  <a16:creationId xmlns:a16="http://schemas.microsoft.com/office/drawing/2014/main" id="{AB81BDF2-2F6D-E448-A655-FB8C92A05C1B}"/>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3A22685-1255-974E-A091-DCFFC3940254}"/>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4254687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98358" y="1729436"/>
            <a:ext cx="5519534" cy="3025975"/>
          </a:xfrm>
        </p:spPr>
        <p:txBody>
          <a:bodyPr/>
          <a:lstStyle/>
          <a:p>
            <a:r>
              <a:rPr lang="en-US" dirty="0"/>
              <a:t>	Let´s make a difference between the process of prototyping and, the result: the prototype. </a:t>
            </a:r>
          </a:p>
          <a:p>
            <a:r>
              <a:rPr lang="en-US" dirty="0"/>
              <a:t>	A prototype is an example </a:t>
            </a:r>
            <a:r>
              <a:rPr lang="en-US" dirty="0" err="1"/>
              <a:t>materialised</a:t>
            </a:r>
            <a:r>
              <a:rPr lang="en-US" dirty="0"/>
              <a:t> of the idea you produced. While prototyping involves a process of synthesizing and building up your idea.</a:t>
            </a:r>
          </a:p>
          <a:p>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s-ES" dirty="0"/>
              <a:t>What </a:t>
            </a:r>
            <a:r>
              <a:rPr lang="es-ES" dirty="0" err="1"/>
              <a:t>is</a:t>
            </a:r>
            <a:r>
              <a:rPr lang="es-ES" dirty="0"/>
              <a:t> a prototype?</a:t>
            </a:r>
            <a:endParaRPr lang="en-US" dirty="0"/>
          </a:p>
        </p:txBody>
      </p:sp>
      <p:pic>
        <p:nvPicPr>
          <p:cNvPr id="11" name="Picture Placeholder 10">
            <a:extLst>
              <a:ext uri="{FF2B5EF4-FFF2-40B4-BE49-F238E27FC236}">
                <a16:creationId xmlns:a16="http://schemas.microsoft.com/office/drawing/2014/main" id="{083F9C9D-DA9A-8E49-A6D1-371C9936F308}"/>
              </a:ext>
            </a:extLst>
          </p:cNvPr>
          <p:cNvPicPr>
            <a:picLocks noGrp="1" noChangeAspect="1"/>
          </p:cNvPicPr>
          <p:nvPr>
            <p:ph type="pic" sz="quarter" idx="42"/>
          </p:nvPr>
        </p:nvPicPr>
        <p:blipFill>
          <a:blip r:embed="rId2"/>
          <a:srcRect l="9572" r="9572"/>
          <a:stretch>
            <a:fillRect/>
          </a:stretch>
        </p:blipFill>
        <p:spPr/>
      </p:pic>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2604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1022345" y="1882894"/>
            <a:ext cx="5617737" cy="3291086"/>
          </a:xfrm>
        </p:spPr>
        <p:txBody>
          <a:bodyPr/>
          <a:lstStyle/>
          <a:p>
            <a:r>
              <a:rPr lang="en-US" dirty="0"/>
              <a:t>In this video, you can explore further what is prototyping and how the process looks like</a:t>
            </a:r>
          </a:p>
          <a:p>
            <a:r>
              <a:rPr lang="en-US" i="1" dirty="0"/>
              <a:t>“They slow us down to speed us up. By taking the time to prototype our ideas, we avoid costly mistakes such as becoming too complex too early and sticking with a weak idea for too long.”</a:t>
            </a:r>
          </a:p>
          <a:p>
            <a:r>
              <a:rPr lang="en-US" dirty="0"/>
              <a:t>	— Tim Brown, CEO &amp; President of IDEO</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p:txBody>
          <a:bodyPr/>
          <a:lstStyle/>
          <a:p>
            <a:r>
              <a:rPr lang="hr-BA" dirty="0"/>
              <a:t>How it looks like?</a:t>
            </a:r>
            <a:endParaRPr lang="en-US" dirty="0"/>
          </a:p>
          <a:p>
            <a:endParaRPr lang="en-US" dirty="0"/>
          </a:p>
        </p:txBody>
      </p:sp>
      <p:sp>
        <p:nvSpPr>
          <p:cNvPr id="8" name="Marcador de posición de imagen 7">
            <a:extLst>
              <a:ext uri="{FF2B5EF4-FFF2-40B4-BE49-F238E27FC236}">
                <a16:creationId xmlns:a16="http://schemas.microsoft.com/office/drawing/2014/main" id="{B22BAB40-581E-E91B-14F4-717E88AF8259}"/>
              </a:ext>
            </a:extLst>
          </p:cNvPr>
          <p:cNvSpPr>
            <a:spLocks noGrp="1"/>
          </p:cNvSpPr>
          <p:nvPr>
            <p:ph type="pic" sz="quarter" idx="10"/>
          </p:nvPr>
        </p:nvSpPr>
        <p:spPr/>
        <p:txBody>
          <a:bodyPr/>
          <a:lstStyle/>
          <a:p>
            <a:endParaRPr lang="en-IE"/>
          </a:p>
        </p:txBody>
      </p:sp>
      <p:pic>
        <p:nvPicPr>
          <p:cNvPr id="9" name="Elementos multimedia en línea 8" title="What is prototyping? | Nesta">
            <a:hlinkClick r:id="" action="ppaction://media"/>
            <a:extLst>
              <a:ext uri="{FF2B5EF4-FFF2-40B4-BE49-F238E27FC236}">
                <a16:creationId xmlns:a16="http://schemas.microsoft.com/office/drawing/2014/main" id="{5F05A752-0DC0-F043-90D7-1427B9146244}"/>
              </a:ext>
            </a:extLst>
          </p:cNvPr>
          <p:cNvPicPr>
            <a:picLocks noRot="1" noChangeAspect="1"/>
          </p:cNvPicPr>
          <p:nvPr>
            <a:videoFile r:link="rId1"/>
          </p:nvPr>
        </p:nvPicPr>
        <p:blipFill>
          <a:blip r:embed="rId3"/>
          <a:stretch>
            <a:fillRect/>
          </a:stretch>
        </p:blipFill>
        <p:spPr>
          <a:xfrm>
            <a:off x="6973368" y="1420553"/>
            <a:ext cx="5218632" cy="3913188"/>
          </a:xfrm>
          <a:prstGeom prst="rect">
            <a:avLst/>
          </a:prstGeom>
        </p:spPr>
      </p:pic>
    </p:spTree>
    <p:extLst>
      <p:ext uri="{BB962C8B-B14F-4D97-AF65-F5344CB8AC3E}">
        <p14:creationId xmlns:p14="http://schemas.microsoft.com/office/powerpoint/2010/main" val="128234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
          <p:cNvSpPr>
            <a:spLocks noChangeArrowheads="1"/>
          </p:cNvSpPr>
          <p:nvPr/>
        </p:nvSpPr>
        <p:spPr bwMode="auto">
          <a:xfrm>
            <a:off x="854695" y="3840257"/>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8" name="Freeform 243"/>
          <p:cNvSpPr>
            <a:spLocks noChangeArrowheads="1"/>
          </p:cNvSpPr>
          <p:nvPr/>
        </p:nvSpPr>
        <p:spPr bwMode="auto">
          <a:xfrm>
            <a:off x="1320364" y="278997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9" name="Freeform 244"/>
          <p:cNvSpPr>
            <a:spLocks noChangeArrowheads="1"/>
          </p:cNvSpPr>
          <p:nvPr/>
        </p:nvSpPr>
        <p:spPr bwMode="auto">
          <a:xfrm>
            <a:off x="3565191" y="38402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4" name="Freeform 319"/>
          <p:cNvSpPr>
            <a:spLocks noChangeArrowheads="1"/>
          </p:cNvSpPr>
          <p:nvPr/>
        </p:nvSpPr>
        <p:spPr bwMode="auto">
          <a:xfrm>
            <a:off x="4030859" y="27899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5" name="Freeform 320"/>
          <p:cNvSpPr>
            <a:spLocks noChangeArrowheads="1"/>
          </p:cNvSpPr>
          <p:nvPr/>
        </p:nvSpPr>
        <p:spPr bwMode="auto">
          <a:xfrm>
            <a:off x="6194702" y="38402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8" name="Freeform 393"/>
          <p:cNvSpPr>
            <a:spLocks noChangeArrowheads="1"/>
          </p:cNvSpPr>
          <p:nvPr/>
        </p:nvSpPr>
        <p:spPr bwMode="auto">
          <a:xfrm>
            <a:off x="6660371" y="27899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9" name="Freeform 394"/>
          <p:cNvSpPr>
            <a:spLocks noChangeArrowheads="1"/>
          </p:cNvSpPr>
          <p:nvPr/>
        </p:nvSpPr>
        <p:spPr bwMode="auto">
          <a:xfrm>
            <a:off x="8824211" y="38402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4" name="Freeform 469"/>
          <p:cNvSpPr>
            <a:spLocks noChangeArrowheads="1"/>
          </p:cNvSpPr>
          <p:nvPr/>
        </p:nvSpPr>
        <p:spPr bwMode="auto">
          <a:xfrm>
            <a:off x="9292412" y="278997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4" name="CuadroTexto 553"/>
          <p:cNvSpPr txBox="1"/>
          <p:nvPr/>
        </p:nvSpPr>
        <p:spPr>
          <a:xfrm>
            <a:off x="930439" y="4589375"/>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Why</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prototype</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6" name="CuadroTexto 555"/>
          <p:cNvSpPr txBox="1"/>
          <p:nvPr/>
        </p:nvSpPr>
        <p:spPr>
          <a:xfrm>
            <a:off x="3594728" y="4589375"/>
            <a:ext cx="24835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err="1">
                <a:solidFill>
                  <a:srgbClr val="FFFFFF"/>
                </a:solidFill>
                <a:latin typeface="Calibri" panose="020F0502020204030204" pitchFamily="34" charset="0"/>
                <a:ea typeface="Lato" charset="0"/>
                <a:cs typeface="Calibri" panose="020F0502020204030204" pitchFamily="34" charset="0"/>
              </a:rPr>
              <a:t>How</a:t>
            </a:r>
            <a:r>
              <a:rPr lang="es-ES" sz="2000" b="1" dirty="0">
                <a:solidFill>
                  <a:srgbClr val="FFFFFF"/>
                </a:solidFill>
                <a:latin typeface="Calibri" panose="020F0502020204030204" pitchFamily="34" charset="0"/>
                <a:ea typeface="Lato" charset="0"/>
                <a:cs typeface="Calibri" panose="020F0502020204030204" pitchFamily="34" charset="0"/>
              </a:rPr>
              <a:t> </a:t>
            </a:r>
            <a:r>
              <a:rPr lang="es-ES" sz="2000" b="1" dirty="0" err="1">
                <a:solidFill>
                  <a:srgbClr val="FFFFFF"/>
                </a:solidFill>
                <a:latin typeface="Calibri" panose="020F0502020204030204" pitchFamily="34" charset="0"/>
                <a:ea typeface="Lato" charset="0"/>
                <a:cs typeface="Calibri" panose="020F0502020204030204" pitchFamily="34" charset="0"/>
              </a:rPr>
              <a:t>to</a:t>
            </a:r>
            <a:r>
              <a:rPr lang="es-ES" sz="2000" b="1" dirty="0">
                <a:solidFill>
                  <a:srgbClr val="FFFFFF"/>
                </a:solidFill>
                <a:latin typeface="Calibri" panose="020F0502020204030204" pitchFamily="34" charset="0"/>
                <a:ea typeface="Lato" charset="0"/>
                <a:cs typeface="Calibri" panose="020F0502020204030204" pitchFamily="34" charset="0"/>
              </a:rPr>
              <a:t> do </a:t>
            </a:r>
            <a:r>
              <a:rPr lang="es-ES" sz="2000" b="1" dirty="0" err="1">
                <a:solidFill>
                  <a:srgbClr val="FFFFFF"/>
                </a:solidFill>
                <a:latin typeface="Calibri" panose="020F0502020204030204" pitchFamily="34" charset="0"/>
                <a:ea typeface="Lato" charset="0"/>
                <a:cs typeface="Calibri" panose="020F0502020204030204" pitchFamily="34" charset="0"/>
              </a:rPr>
              <a:t>it</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8" name="CuadroTexto 557"/>
          <p:cNvSpPr txBox="1"/>
          <p:nvPr/>
        </p:nvSpPr>
        <p:spPr>
          <a:xfrm>
            <a:off x="6194701" y="4589375"/>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When</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to</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do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it</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0" name="CuadroTexto 559"/>
          <p:cNvSpPr txBox="1"/>
          <p:nvPr/>
        </p:nvSpPr>
        <p:spPr>
          <a:xfrm>
            <a:off x="8824210" y="4589375"/>
            <a:ext cx="25130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data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you</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will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measure</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a:xfrm>
            <a:off x="230735" y="375841"/>
            <a:ext cx="11724831" cy="803654"/>
          </a:xfrm>
        </p:spPr>
        <p:txBody>
          <a:bodyPr/>
          <a:lstStyle/>
          <a:p>
            <a:r>
              <a:rPr lang="hr-BA" dirty="0"/>
              <a:t>Let’s think about how</a:t>
            </a:r>
            <a:r>
              <a:rPr lang="es-ES" dirty="0"/>
              <a:t> prototype </a:t>
            </a:r>
            <a:r>
              <a:rPr lang="hr-BA" u="sng" dirty="0"/>
              <a:t> to bring social change using design thinking</a:t>
            </a:r>
            <a:endParaRPr lang="en-US" u="sng" dirty="0"/>
          </a:p>
        </p:txBody>
      </p:sp>
      <p:grpSp>
        <p:nvGrpSpPr>
          <p:cNvPr id="36" name="Graphic 3">
            <a:extLst>
              <a:ext uri="{FF2B5EF4-FFF2-40B4-BE49-F238E27FC236}">
                <a16:creationId xmlns:a16="http://schemas.microsoft.com/office/drawing/2014/main" id="{104C4671-FC26-4079-AD95-6762193B6F1D}"/>
              </a:ext>
            </a:extLst>
          </p:cNvPr>
          <p:cNvGrpSpPr/>
          <p:nvPr/>
        </p:nvGrpSpPr>
        <p:grpSpPr>
          <a:xfrm>
            <a:off x="4520358" y="3104257"/>
            <a:ext cx="772300" cy="871495"/>
            <a:chOff x="4643578" y="432838"/>
            <a:chExt cx="1028134" cy="1160188"/>
          </a:xfrm>
          <a:solidFill>
            <a:schemeClr val="bg1"/>
          </a:solidFill>
        </p:grpSpPr>
        <p:sp>
          <p:nvSpPr>
            <p:cNvPr id="37" name="Freeform 1033">
              <a:extLst>
                <a:ext uri="{FF2B5EF4-FFF2-40B4-BE49-F238E27FC236}">
                  <a16:creationId xmlns:a16="http://schemas.microsoft.com/office/drawing/2014/main" id="{57BA7358-AD6C-F645-AF15-DEA0A97181A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38" name="Graphic 3">
              <a:extLst>
                <a:ext uri="{FF2B5EF4-FFF2-40B4-BE49-F238E27FC236}">
                  <a16:creationId xmlns:a16="http://schemas.microsoft.com/office/drawing/2014/main" id="{C655D2C5-3E0E-BED0-D4B2-B2337A3DBCC8}"/>
                </a:ext>
              </a:extLst>
            </p:cNvPr>
            <p:cNvGrpSpPr/>
            <p:nvPr/>
          </p:nvGrpSpPr>
          <p:grpSpPr>
            <a:xfrm>
              <a:off x="4643578" y="432838"/>
              <a:ext cx="1028134" cy="1160188"/>
              <a:chOff x="4643578" y="432838"/>
              <a:chExt cx="1028134" cy="1160188"/>
            </a:xfrm>
            <a:grpFill/>
          </p:grpSpPr>
          <p:sp>
            <p:nvSpPr>
              <p:cNvPr id="39" name="Freeform 1035">
                <a:extLst>
                  <a:ext uri="{FF2B5EF4-FFF2-40B4-BE49-F238E27FC236}">
                    <a16:creationId xmlns:a16="http://schemas.microsoft.com/office/drawing/2014/main" id="{3707FB95-F330-1B47-2EEE-15980767752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0" name="Graphic 3">
                <a:extLst>
                  <a:ext uri="{FF2B5EF4-FFF2-40B4-BE49-F238E27FC236}">
                    <a16:creationId xmlns:a16="http://schemas.microsoft.com/office/drawing/2014/main" id="{67F62729-0A92-8355-2C75-49CE25DEFF0C}"/>
                  </a:ext>
                </a:extLst>
              </p:cNvPr>
              <p:cNvGrpSpPr/>
              <p:nvPr/>
            </p:nvGrpSpPr>
            <p:grpSpPr>
              <a:xfrm>
                <a:off x="4643578" y="432838"/>
                <a:ext cx="1028134" cy="1160188"/>
                <a:chOff x="4643578" y="432838"/>
                <a:chExt cx="1028134" cy="1160188"/>
              </a:xfrm>
              <a:grpFill/>
            </p:grpSpPr>
            <p:sp>
              <p:nvSpPr>
                <p:cNvPr id="41" name="Freeform 1037">
                  <a:extLst>
                    <a:ext uri="{FF2B5EF4-FFF2-40B4-BE49-F238E27FC236}">
                      <a16:creationId xmlns:a16="http://schemas.microsoft.com/office/drawing/2014/main" id="{5060A896-D2D7-5CE9-3A63-D3B4CDD42131}"/>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1038">
                  <a:extLst>
                    <a:ext uri="{FF2B5EF4-FFF2-40B4-BE49-F238E27FC236}">
                      <a16:creationId xmlns:a16="http://schemas.microsoft.com/office/drawing/2014/main" id="{9D48916C-6266-3A3D-34B7-4D64F588CA5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43" name="Graphic 3">
            <a:extLst>
              <a:ext uri="{FF2B5EF4-FFF2-40B4-BE49-F238E27FC236}">
                <a16:creationId xmlns:a16="http://schemas.microsoft.com/office/drawing/2014/main" id="{FCEB8F7B-C9FC-5227-04AB-C5147AA0437B}"/>
              </a:ext>
            </a:extLst>
          </p:cNvPr>
          <p:cNvGrpSpPr/>
          <p:nvPr/>
        </p:nvGrpSpPr>
        <p:grpSpPr>
          <a:xfrm>
            <a:off x="7032572" y="3141664"/>
            <a:ext cx="837349" cy="785687"/>
            <a:chOff x="6615628" y="2116894"/>
            <a:chExt cx="1066935" cy="1001108"/>
          </a:xfrm>
          <a:solidFill>
            <a:schemeClr val="bg1"/>
          </a:solidFill>
        </p:grpSpPr>
        <p:sp>
          <p:nvSpPr>
            <p:cNvPr id="44" name="Freeform 1128">
              <a:extLst>
                <a:ext uri="{FF2B5EF4-FFF2-40B4-BE49-F238E27FC236}">
                  <a16:creationId xmlns:a16="http://schemas.microsoft.com/office/drawing/2014/main" id="{1C13703F-4D3F-2600-7A3A-6C306D13A863}"/>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5" name="Graphic 3">
              <a:extLst>
                <a:ext uri="{FF2B5EF4-FFF2-40B4-BE49-F238E27FC236}">
                  <a16:creationId xmlns:a16="http://schemas.microsoft.com/office/drawing/2014/main" id="{84446706-0AAF-A254-F77F-A93DBC3881C1}"/>
                </a:ext>
              </a:extLst>
            </p:cNvPr>
            <p:cNvGrpSpPr/>
            <p:nvPr/>
          </p:nvGrpSpPr>
          <p:grpSpPr>
            <a:xfrm>
              <a:off x="6615628" y="2116894"/>
              <a:ext cx="1066935" cy="1001108"/>
              <a:chOff x="6615628" y="2116894"/>
              <a:chExt cx="1066935" cy="1001108"/>
            </a:xfrm>
            <a:grpFill/>
          </p:grpSpPr>
          <p:sp>
            <p:nvSpPr>
              <p:cNvPr id="46" name="Freeform 1130">
                <a:extLst>
                  <a:ext uri="{FF2B5EF4-FFF2-40B4-BE49-F238E27FC236}">
                    <a16:creationId xmlns:a16="http://schemas.microsoft.com/office/drawing/2014/main" id="{36F4881D-E2F9-A9F2-61E5-38B73C7927EE}"/>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7" name="Freeform 1131">
                <a:extLst>
                  <a:ext uri="{FF2B5EF4-FFF2-40B4-BE49-F238E27FC236}">
                    <a16:creationId xmlns:a16="http://schemas.microsoft.com/office/drawing/2014/main" id="{0F408402-4015-4EEE-4D96-04A13DB8F388}"/>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9" name="Freeform 1132">
                <a:extLst>
                  <a:ext uri="{FF2B5EF4-FFF2-40B4-BE49-F238E27FC236}">
                    <a16:creationId xmlns:a16="http://schemas.microsoft.com/office/drawing/2014/main" id="{1FB3DCE5-3B4E-8EC7-4A67-BB10A8D14BE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0" name="Freeform 1133">
                <a:extLst>
                  <a:ext uri="{FF2B5EF4-FFF2-40B4-BE49-F238E27FC236}">
                    <a16:creationId xmlns:a16="http://schemas.microsoft.com/office/drawing/2014/main" id="{D652B56E-6FC4-19AE-9B6A-E740E060798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1" name="Freeform 1134">
                <a:extLst>
                  <a:ext uri="{FF2B5EF4-FFF2-40B4-BE49-F238E27FC236}">
                    <a16:creationId xmlns:a16="http://schemas.microsoft.com/office/drawing/2014/main" id="{896C6611-EDFE-9127-8763-B7A33DBF656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 name="Freeform 1135">
                <a:extLst>
                  <a:ext uri="{FF2B5EF4-FFF2-40B4-BE49-F238E27FC236}">
                    <a16:creationId xmlns:a16="http://schemas.microsoft.com/office/drawing/2014/main" id="{2668A744-661D-A8B1-991B-60B8F6F9CF8E}"/>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Freeform 1136">
                <a:extLst>
                  <a:ext uri="{FF2B5EF4-FFF2-40B4-BE49-F238E27FC236}">
                    <a16:creationId xmlns:a16="http://schemas.microsoft.com/office/drawing/2014/main" id="{9F270EC6-4EB0-1E3C-3558-A4ADFBD1E75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4" name="Freeform 1137">
                <a:extLst>
                  <a:ext uri="{FF2B5EF4-FFF2-40B4-BE49-F238E27FC236}">
                    <a16:creationId xmlns:a16="http://schemas.microsoft.com/office/drawing/2014/main" id="{723E184F-38D9-D391-58D3-8DDB15C5E4A5}"/>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 name="Freeform 1138">
                <a:extLst>
                  <a:ext uri="{FF2B5EF4-FFF2-40B4-BE49-F238E27FC236}">
                    <a16:creationId xmlns:a16="http://schemas.microsoft.com/office/drawing/2014/main" id="{0AC3B0FA-7FF7-B4ED-7853-8ACB5232252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6" name="Freeform 1139">
                <a:extLst>
                  <a:ext uri="{FF2B5EF4-FFF2-40B4-BE49-F238E27FC236}">
                    <a16:creationId xmlns:a16="http://schemas.microsoft.com/office/drawing/2014/main" id="{1E2321BF-3A6A-419B-3038-9716F08D1FBA}"/>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 name="Freeform 1140">
                <a:extLst>
                  <a:ext uri="{FF2B5EF4-FFF2-40B4-BE49-F238E27FC236}">
                    <a16:creationId xmlns:a16="http://schemas.microsoft.com/office/drawing/2014/main" id="{B17EFE76-D0E6-1E07-B2E2-9C97E598DAF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8" name="Freeform 1141">
                <a:extLst>
                  <a:ext uri="{FF2B5EF4-FFF2-40B4-BE49-F238E27FC236}">
                    <a16:creationId xmlns:a16="http://schemas.microsoft.com/office/drawing/2014/main" id="{31BE796B-FBD1-D7FD-5694-6E5EB79BC810}"/>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59" name="Group 58">
            <a:extLst>
              <a:ext uri="{FF2B5EF4-FFF2-40B4-BE49-F238E27FC236}">
                <a16:creationId xmlns:a16="http://schemas.microsoft.com/office/drawing/2014/main" id="{F757979F-6109-4FA9-0097-B16F5060238E}"/>
              </a:ext>
            </a:extLst>
          </p:cNvPr>
          <p:cNvGrpSpPr/>
          <p:nvPr/>
        </p:nvGrpSpPr>
        <p:grpSpPr>
          <a:xfrm>
            <a:off x="1838617" y="3236915"/>
            <a:ext cx="676288" cy="676171"/>
            <a:chOff x="3258209" y="1217582"/>
            <a:chExt cx="4712093" cy="4711281"/>
          </a:xfrm>
          <a:solidFill>
            <a:schemeClr val="bg1"/>
          </a:solidFill>
        </p:grpSpPr>
        <p:sp>
          <p:nvSpPr>
            <p:cNvPr id="60" name="Freeform 31">
              <a:extLst>
                <a:ext uri="{FF2B5EF4-FFF2-40B4-BE49-F238E27FC236}">
                  <a16:creationId xmlns:a16="http://schemas.microsoft.com/office/drawing/2014/main" id="{1DCE7154-8AD3-F75F-342A-9051BC6CB828}"/>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32">
              <a:extLst>
                <a:ext uri="{FF2B5EF4-FFF2-40B4-BE49-F238E27FC236}">
                  <a16:creationId xmlns:a16="http://schemas.microsoft.com/office/drawing/2014/main" id="{1CBF1B8F-9CE4-5707-5DD3-BA9E3FB85D32}"/>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60E9D051-A651-BB06-8DCB-1ECC3CA0C22E}"/>
                </a:ext>
              </a:extLst>
            </p:cNvPr>
            <p:cNvGrpSpPr/>
            <p:nvPr/>
          </p:nvGrpSpPr>
          <p:grpSpPr>
            <a:xfrm>
              <a:off x="3258209" y="1217582"/>
              <a:ext cx="4712093" cy="4711281"/>
              <a:chOff x="3258209" y="1217582"/>
              <a:chExt cx="4712093" cy="4711281"/>
            </a:xfrm>
            <a:grpFill/>
          </p:grpSpPr>
          <p:sp>
            <p:nvSpPr>
              <p:cNvPr id="63" name="Freeform 16">
                <a:extLst>
                  <a:ext uri="{FF2B5EF4-FFF2-40B4-BE49-F238E27FC236}">
                    <a16:creationId xmlns:a16="http://schemas.microsoft.com/office/drawing/2014/main" id="{50081086-EC1B-83FB-61F5-070C3AC3BC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 name="Freeform 18">
                <a:extLst>
                  <a:ext uri="{FF2B5EF4-FFF2-40B4-BE49-F238E27FC236}">
                    <a16:creationId xmlns:a16="http://schemas.microsoft.com/office/drawing/2014/main" id="{C017CD92-A48C-6A1F-196D-20FCE66F8DC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5" name="Freeform 19">
                <a:extLst>
                  <a:ext uri="{FF2B5EF4-FFF2-40B4-BE49-F238E27FC236}">
                    <a16:creationId xmlns:a16="http://schemas.microsoft.com/office/drawing/2014/main" id="{BB839485-8987-3FD9-9367-948449DF0CF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6" name="Freeform 20">
                <a:extLst>
                  <a:ext uri="{FF2B5EF4-FFF2-40B4-BE49-F238E27FC236}">
                    <a16:creationId xmlns:a16="http://schemas.microsoft.com/office/drawing/2014/main" id="{29D806BC-F5B1-5BD8-F128-2715010C7C81}"/>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9E61DC24-C69F-D693-62FB-B32102FAF61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8FEE1271-A7AA-73D4-1817-9444DCB59F0E}"/>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23">
                <a:extLst>
                  <a:ext uri="{FF2B5EF4-FFF2-40B4-BE49-F238E27FC236}">
                    <a16:creationId xmlns:a16="http://schemas.microsoft.com/office/drawing/2014/main" id="{8CD3F5C7-A1BB-F749-AFDC-165AADCD830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24">
                <a:extLst>
                  <a:ext uri="{FF2B5EF4-FFF2-40B4-BE49-F238E27FC236}">
                    <a16:creationId xmlns:a16="http://schemas.microsoft.com/office/drawing/2014/main" id="{5CA67651-2A67-9CA8-0D87-DDC14AD3E5F3}"/>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25">
                <a:extLst>
                  <a:ext uri="{FF2B5EF4-FFF2-40B4-BE49-F238E27FC236}">
                    <a16:creationId xmlns:a16="http://schemas.microsoft.com/office/drawing/2014/main" id="{92ECB904-842F-C612-5E0F-C023CD58ECCC}"/>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26">
                <a:extLst>
                  <a:ext uri="{FF2B5EF4-FFF2-40B4-BE49-F238E27FC236}">
                    <a16:creationId xmlns:a16="http://schemas.microsoft.com/office/drawing/2014/main" id="{29A2A0AD-1764-44FE-43B4-034E4DFA469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27">
                <a:extLst>
                  <a:ext uri="{FF2B5EF4-FFF2-40B4-BE49-F238E27FC236}">
                    <a16:creationId xmlns:a16="http://schemas.microsoft.com/office/drawing/2014/main" id="{656591A9-196A-50A5-B7E6-7F2DF70ED4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28">
                <a:extLst>
                  <a:ext uri="{FF2B5EF4-FFF2-40B4-BE49-F238E27FC236}">
                    <a16:creationId xmlns:a16="http://schemas.microsoft.com/office/drawing/2014/main" id="{91101746-CA85-CB40-1DB4-42B8443C300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29">
                <a:extLst>
                  <a:ext uri="{FF2B5EF4-FFF2-40B4-BE49-F238E27FC236}">
                    <a16:creationId xmlns:a16="http://schemas.microsoft.com/office/drawing/2014/main" id="{C35A4DFB-E8B4-4B3A-35E8-AF2339B71D0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30">
                <a:extLst>
                  <a:ext uri="{FF2B5EF4-FFF2-40B4-BE49-F238E27FC236}">
                    <a16:creationId xmlns:a16="http://schemas.microsoft.com/office/drawing/2014/main" id="{F576FFD3-0760-31A7-6085-9CD78D012C9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3C41F4BF-8A29-05B8-5302-C16FD0C6E060}"/>
              </a:ext>
            </a:extLst>
          </p:cNvPr>
          <p:cNvGrpSpPr/>
          <p:nvPr/>
        </p:nvGrpSpPr>
        <p:grpSpPr>
          <a:xfrm>
            <a:off x="9644516" y="3105948"/>
            <a:ext cx="872482" cy="1012568"/>
            <a:chOff x="8360213" y="3458151"/>
            <a:chExt cx="853935" cy="991043"/>
          </a:xfrm>
          <a:solidFill>
            <a:schemeClr val="bg1"/>
          </a:solidFill>
        </p:grpSpPr>
        <p:grpSp>
          <p:nvGrpSpPr>
            <p:cNvPr id="78" name="Graphic 2">
              <a:extLst>
                <a:ext uri="{FF2B5EF4-FFF2-40B4-BE49-F238E27FC236}">
                  <a16:creationId xmlns:a16="http://schemas.microsoft.com/office/drawing/2014/main" id="{9EE7A7B7-9660-F00E-DA38-F9F6D391C7B5}"/>
                </a:ext>
              </a:extLst>
            </p:cNvPr>
            <p:cNvGrpSpPr/>
            <p:nvPr userDrawn="1"/>
          </p:nvGrpSpPr>
          <p:grpSpPr>
            <a:xfrm>
              <a:off x="8599192" y="3595917"/>
              <a:ext cx="375982" cy="204367"/>
              <a:chOff x="2642504" y="3763150"/>
              <a:chExt cx="375982" cy="204367"/>
            </a:xfrm>
            <a:grpFill/>
          </p:grpSpPr>
          <p:sp>
            <p:nvSpPr>
              <p:cNvPr id="84" name="Freeform 83">
                <a:extLst>
                  <a:ext uri="{FF2B5EF4-FFF2-40B4-BE49-F238E27FC236}">
                    <a16:creationId xmlns:a16="http://schemas.microsoft.com/office/drawing/2014/main" id="{6B97F6D0-E26B-05CB-E0B0-C84BECB1E97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67A381E5-6C03-EA0B-F652-91F11BDA1133}"/>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79" name="Graphic 2">
              <a:extLst>
                <a:ext uri="{FF2B5EF4-FFF2-40B4-BE49-F238E27FC236}">
                  <a16:creationId xmlns:a16="http://schemas.microsoft.com/office/drawing/2014/main" id="{14BE1FF8-2EE7-CDD7-E392-F824C4E7D493}"/>
                </a:ext>
              </a:extLst>
            </p:cNvPr>
            <p:cNvGrpSpPr/>
            <p:nvPr userDrawn="1"/>
          </p:nvGrpSpPr>
          <p:grpSpPr>
            <a:xfrm>
              <a:off x="8360213" y="3458151"/>
              <a:ext cx="853935" cy="991043"/>
              <a:chOff x="2403525" y="3625384"/>
              <a:chExt cx="853935" cy="991043"/>
            </a:xfrm>
            <a:grp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6694898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898030"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59" name="Freeform 246"/>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0" name="Freeform 247"/>
          <p:cNvSpPr>
            <a:spLocks noChangeArrowheads="1"/>
          </p:cNvSpPr>
          <p:nvPr/>
        </p:nvSpPr>
        <p:spPr bwMode="auto">
          <a:xfrm>
            <a:off x="3574258" y="2600724"/>
            <a:ext cx="2334470" cy="347001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3" name="Freeform 250"/>
          <p:cNvSpPr>
            <a:spLocks noChangeArrowheads="1"/>
          </p:cNvSpPr>
          <p:nvPr/>
        </p:nvSpPr>
        <p:spPr bwMode="auto">
          <a:xfrm>
            <a:off x="6243938"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5" name="Freeform 252"/>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6" name="Freeform 253"/>
          <p:cNvSpPr>
            <a:spLocks noChangeArrowheads="1"/>
          </p:cNvSpPr>
          <p:nvPr/>
        </p:nvSpPr>
        <p:spPr bwMode="auto">
          <a:xfrm>
            <a:off x="8932825" y="2529635"/>
            <a:ext cx="2334470" cy="3470012"/>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p:txBody>
          <a:bodyPr/>
          <a:lstStyle/>
          <a:p>
            <a:r>
              <a:rPr lang="hr-BA" dirty="0"/>
              <a:t>Tips and Hints</a:t>
            </a:r>
            <a:endParaRPr lang="en-US" dirty="0"/>
          </a:p>
        </p:txBody>
      </p:sp>
      <p:sp>
        <p:nvSpPr>
          <p:cNvPr id="51" name="CuadroTexto 553">
            <a:extLst>
              <a:ext uri="{FF2B5EF4-FFF2-40B4-BE49-F238E27FC236}">
                <a16:creationId xmlns:a16="http://schemas.microsoft.com/office/drawing/2014/main" id="{B37FB18C-4B0E-E8E8-014D-7D073460B019}"/>
              </a:ext>
            </a:extLst>
          </p:cNvPr>
          <p:cNvSpPr txBox="1"/>
          <p:nvPr/>
        </p:nvSpPr>
        <p:spPr>
          <a:xfrm>
            <a:off x="1097843" y="572597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53" name="CuadroTexto 557">
            <a:extLst>
              <a:ext uri="{FF2B5EF4-FFF2-40B4-BE49-F238E27FC236}">
                <a16:creationId xmlns:a16="http://schemas.microsoft.com/office/drawing/2014/main" id="{42B1C00F-582B-C35C-06D3-B3DB7F0435E2}"/>
              </a:ext>
            </a:extLst>
          </p:cNvPr>
          <p:cNvSpPr txBox="1"/>
          <p:nvPr/>
        </p:nvSpPr>
        <p:spPr>
          <a:xfrm>
            <a:off x="6362105" y="572597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grpSp>
        <p:nvGrpSpPr>
          <p:cNvPr id="55" name="Graphic 3">
            <a:extLst>
              <a:ext uri="{FF2B5EF4-FFF2-40B4-BE49-F238E27FC236}">
                <a16:creationId xmlns:a16="http://schemas.microsoft.com/office/drawing/2014/main" id="{24FDC6B6-136A-13D0-EDD7-92247A8B0266}"/>
              </a:ext>
            </a:extLst>
          </p:cNvPr>
          <p:cNvGrpSpPr/>
          <p:nvPr/>
        </p:nvGrpSpPr>
        <p:grpSpPr>
          <a:xfrm>
            <a:off x="5112997" y="5176967"/>
            <a:ext cx="632992" cy="714294"/>
            <a:chOff x="4643578" y="432838"/>
            <a:chExt cx="1028134" cy="1160188"/>
          </a:xfrm>
          <a:solidFill>
            <a:schemeClr val="bg1"/>
          </a:solidFill>
        </p:grpSpPr>
        <p:sp>
          <p:nvSpPr>
            <p:cNvPr id="56" name="Freeform 1033">
              <a:extLst>
                <a:ext uri="{FF2B5EF4-FFF2-40B4-BE49-F238E27FC236}">
                  <a16:creationId xmlns:a16="http://schemas.microsoft.com/office/drawing/2014/main" id="{F7F5ACDA-AA27-3B70-2BB3-C7C2AFF9DAF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7" name="Graphic 3">
              <a:extLst>
                <a:ext uri="{FF2B5EF4-FFF2-40B4-BE49-F238E27FC236}">
                  <a16:creationId xmlns:a16="http://schemas.microsoft.com/office/drawing/2014/main" id="{50E8265B-8DFC-A6A1-854E-12831A8FA653}"/>
                </a:ext>
              </a:extLst>
            </p:cNvPr>
            <p:cNvGrpSpPr/>
            <p:nvPr/>
          </p:nvGrpSpPr>
          <p:grpSpPr>
            <a:xfrm>
              <a:off x="4643578" y="432838"/>
              <a:ext cx="1028134" cy="1160188"/>
              <a:chOff x="4643578" y="432838"/>
              <a:chExt cx="1028134" cy="1160188"/>
            </a:xfrm>
            <a:grpFill/>
          </p:grpSpPr>
          <p:sp>
            <p:nvSpPr>
              <p:cNvPr id="58" name="Freeform 1035">
                <a:extLst>
                  <a:ext uri="{FF2B5EF4-FFF2-40B4-BE49-F238E27FC236}">
                    <a16:creationId xmlns:a16="http://schemas.microsoft.com/office/drawing/2014/main" id="{BCE117BE-1D48-13D9-8FD8-CF47D5E3218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9" name="Graphic 3">
                <a:extLst>
                  <a:ext uri="{FF2B5EF4-FFF2-40B4-BE49-F238E27FC236}">
                    <a16:creationId xmlns:a16="http://schemas.microsoft.com/office/drawing/2014/main" id="{8B078D21-278F-3FDD-9D7D-F32C03C84A12}"/>
                  </a:ext>
                </a:extLst>
              </p:cNvPr>
              <p:cNvGrpSpPr/>
              <p:nvPr/>
            </p:nvGrpSpPr>
            <p:grpSpPr>
              <a:xfrm>
                <a:off x="4643578" y="432838"/>
                <a:ext cx="1028134" cy="1160188"/>
                <a:chOff x="4643578" y="432838"/>
                <a:chExt cx="1028134" cy="1160188"/>
              </a:xfrm>
              <a:grpFill/>
            </p:grpSpPr>
            <p:sp>
              <p:nvSpPr>
                <p:cNvPr id="60" name="Freeform 1037">
                  <a:extLst>
                    <a:ext uri="{FF2B5EF4-FFF2-40B4-BE49-F238E27FC236}">
                      <a16:creationId xmlns:a16="http://schemas.microsoft.com/office/drawing/2014/main" id="{011A6384-BE82-9203-0D0B-AAE001860DC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1038">
                  <a:extLst>
                    <a:ext uri="{FF2B5EF4-FFF2-40B4-BE49-F238E27FC236}">
                      <a16:creationId xmlns:a16="http://schemas.microsoft.com/office/drawing/2014/main" id="{2A248B52-6BBC-49EE-D2F5-06980DA02D92}"/>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62" name="Graphic 3">
            <a:extLst>
              <a:ext uri="{FF2B5EF4-FFF2-40B4-BE49-F238E27FC236}">
                <a16:creationId xmlns:a16="http://schemas.microsoft.com/office/drawing/2014/main" id="{16FA85A4-55B8-320A-B62A-090FFC3FB99D}"/>
              </a:ext>
            </a:extLst>
          </p:cNvPr>
          <p:cNvGrpSpPr/>
          <p:nvPr/>
        </p:nvGrpSpPr>
        <p:grpSpPr>
          <a:xfrm>
            <a:off x="7685227" y="4443876"/>
            <a:ext cx="686308" cy="643965"/>
            <a:chOff x="6615628" y="2116894"/>
            <a:chExt cx="1066935" cy="1001108"/>
          </a:xfrm>
          <a:solidFill>
            <a:schemeClr val="bg1"/>
          </a:solidFill>
        </p:grpSpPr>
        <p:sp>
          <p:nvSpPr>
            <p:cNvPr id="63" name="Freeform 1128">
              <a:extLst>
                <a:ext uri="{FF2B5EF4-FFF2-40B4-BE49-F238E27FC236}">
                  <a16:creationId xmlns:a16="http://schemas.microsoft.com/office/drawing/2014/main" id="{67DB21CE-F046-A3DB-B861-FF1B465A364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5" name="Graphic 3">
              <a:extLst>
                <a:ext uri="{FF2B5EF4-FFF2-40B4-BE49-F238E27FC236}">
                  <a16:creationId xmlns:a16="http://schemas.microsoft.com/office/drawing/2014/main" id="{8F45632F-FD23-32D1-640C-9CE7B13B0785}"/>
                </a:ext>
              </a:extLst>
            </p:cNvPr>
            <p:cNvGrpSpPr/>
            <p:nvPr/>
          </p:nvGrpSpPr>
          <p:grpSpPr>
            <a:xfrm>
              <a:off x="6615628" y="2116894"/>
              <a:ext cx="1066935" cy="1001108"/>
              <a:chOff x="6615628" y="2116894"/>
              <a:chExt cx="1066935" cy="1001108"/>
            </a:xfrm>
            <a:grpFill/>
          </p:grpSpPr>
          <p:sp>
            <p:nvSpPr>
              <p:cNvPr id="66" name="Freeform 1130">
                <a:extLst>
                  <a:ext uri="{FF2B5EF4-FFF2-40B4-BE49-F238E27FC236}">
                    <a16:creationId xmlns:a16="http://schemas.microsoft.com/office/drawing/2014/main" id="{A359A1D6-F12D-9033-0BD9-3F3FBF84548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1131">
                <a:extLst>
                  <a:ext uri="{FF2B5EF4-FFF2-40B4-BE49-F238E27FC236}">
                    <a16:creationId xmlns:a16="http://schemas.microsoft.com/office/drawing/2014/main" id="{F557134A-4A5A-9651-AF83-ECF8BCE4CFB4}"/>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1132">
                <a:extLst>
                  <a:ext uri="{FF2B5EF4-FFF2-40B4-BE49-F238E27FC236}">
                    <a16:creationId xmlns:a16="http://schemas.microsoft.com/office/drawing/2014/main" id="{187C77F0-DD3F-1006-A662-EF40FD78C9C0}"/>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1133">
                <a:extLst>
                  <a:ext uri="{FF2B5EF4-FFF2-40B4-BE49-F238E27FC236}">
                    <a16:creationId xmlns:a16="http://schemas.microsoft.com/office/drawing/2014/main" id="{0CFC76AA-A57F-A3F8-7CCE-E434A2CED52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1134">
                <a:extLst>
                  <a:ext uri="{FF2B5EF4-FFF2-40B4-BE49-F238E27FC236}">
                    <a16:creationId xmlns:a16="http://schemas.microsoft.com/office/drawing/2014/main" id="{8AF0511D-5BDB-D3CA-BA07-355BD47E26DE}"/>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1135">
                <a:extLst>
                  <a:ext uri="{FF2B5EF4-FFF2-40B4-BE49-F238E27FC236}">
                    <a16:creationId xmlns:a16="http://schemas.microsoft.com/office/drawing/2014/main" id="{97F8C53E-22B9-C594-21B3-1ADE7AAB482D}"/>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1136">
                <a:extLst>
                  <a:ext uri="{FF2B5EF4-FFF2-40B4-BE49-F238E27FC236}">
                    <a16:creationId xmlns:a16="http://schemas.microsoft.com/office/drawing/2014/main" id="{2C03B115-91C1-A473-E1EE-EA607BD58546}"/>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1137">
                <a:extLst>
                  <a:ext uri="{FF2B5EF4-FFF2-40B4-BE49-F238E27FC236}">
                    <a16:creationId xmlns:a16="http://schemas.microsoft.com/office/drawing/2014/main" id="{2BF03A2D-C92A-0A80-BEBE-FE354281D570}"/>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1138">
                <a:extLst>
                  <a:ext uri="{FF2B5EF4-FFF2-40B4-BE49-F238E27FC236}">
                    <a16:creationId xmlns:a16="http://schemas.microsoft.com/office/drawing/2014/main" id="{505A31CF-CD4A-FFA5-91B0-D8A109E0722F}"/>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1139">
                <a:extLst>
                  <a:ext uri="{FF2B5EF4-FFF2-40B4-BE49-F238E27FC236}">
                    <a16:creationId xmlns:a16="http://schemas.microsoft.com/office/drawing/2014/main" id="{1394694C-0591-9BCD-6F8B-C19865B225B3}"/>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1140">
                <a:extLst>
                  <a:ext uri="{FF2B5EF4-FFF2-40B4-BE49-F238E27FC236}">
                    <a16:creationId xmlns:a16="http://schemas.microsoft.com/office/drawing/2014/main" id="{CD2005E1-BA13-50E6-8826-6E9D4561365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7" name="Freeform 1141">
                <a:extLst>
                  <a:ext uri="{FF2B5EF4-FFF2-40B4-BE49-F238E27FC236}">
                    <a16:creationId xmlns:a16="http://schemas.microsoft.com/office/drawing/2014/main" id="{D1E93A9E-A5A4-FB31-698C-03905396C892}"/>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C56FBCC9-24C5-2C25-7AE9-DB76EE8F419C}"/>
              </a:ext>
            </a:extLst>
          </p:cNvPr>
          <p:cNvGrpSpPr/>
          <p:nvPr/>
        </p:nvGrpSpPr>
        <p:grpSpPr>
          <a:xfrm>
            <a:off x="2471234" y="4408022"/>
            <a:ext cx="554299" cy="554203"/>
            <a:chOff x="3258209" y="1217582"/>
            <a:chExt cx="4712093" cy="4711281"/>
          </a:xfrm>
          <a:solidFill>
            <a:schemeClr val="bg1"/>
          </a:solidFill>
        </p:grpSpPr>
        <p:sp>
          <p:nvSpPr>
            <p:cNvPr id="79" name="Freeform 31">
              <a:extLst>
                <a:ext uri="{FF2B5EF4-FFF2-40B4-BE49-F238E27FC236}">
                  <a16:creationId xmlns:a16="http://schemas.microsoft.com/office/drawing/2014/main" id="{7D406049-D201-8242-0B05-90F289899E71}"/>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0" name="Freeform 32">
              <a:extLst>
                <a:ext uri="{FF2B5EF4-FFF2-40B4-BE49-F238E27FC236}">
                  <a16:creationId xmlns:a16="http://schemas.microsoft.com/office/drawing/2014/main" id="{8C0A1233-A3DC-187A-1482-475B68FE4067}"/>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D83486BC-5EBA-5449-507C-353ECC7D810F}"/>
                </a:ext>
              </a:extLst>
            </p:cNvPr>
            <p:cNvGrpSpPr/>
            <p:nvPr/>
          </p:nvGrpSpPr>
          <p:grpSpPr>
            <a:xfrm>
              <a:off x="3258209" y="1217582"/>
              <a:ext cx="4712093" cy="4711281"/>
              <a:chOff x="3258209" y="1217582"/>
              <a:chExt cx="4712093" cy="4711281"/>
            </a:xfrm>
            <a:grpFill/>
          </p:grpSpPr>
          <p:sp>
            <p:nvSpPr>
              <p:cNvPr id="82" name="Freeform 16">
                <a:extLst>
                  <a:ext uri="{FF2B5EF4-FFF2-40B4-BE49-F238E27FC236}">
                    <a16:creationId xmlns:a16="http://schemas.microsoft.com/office/drawing/2014/main" id="{D5DA0651-2DFF-022E-B953-97D7072B8A4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18">
                <a:extLst>
                  <a:ext uri="{FF2B5EF4-FFF2-40B4-BE49-F238E27FC236}">
                    <a16:creationId xmlns:a16="http://schemas.microsoft.com/office/drawing/2014/main" id="{3F807393-77F4-2493-F979-92B65F4D6D81}"/>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4" name="Freeform 19">
                <a:extLst>
                  <a:ext uri="{FF2B5EF4-FFF2-40B4-BE49-F238E27FC236}">
                    <a16:creationId xmlns:a16="http://schemas.microsoft.com/office/drawing/2014/main" id="{C685A827-C643-19C3-B795-47A214D5263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20">
                <a:extLst>
                  <a:ext uri="{FF2B5EF4-FFF2-40B4-BE49-F238E27FC236}">
                    <a16:creationId xmlns:a16="http://schemas.microsoft.com/office/drawing/2014/main" id="{A5632650-5166-4A33-1A24-C911FF44D5F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6" name="Freeform 21">
                <a:extLst>
                  <a:ext uri="{FF2B5EF4-FFF2-40B4-BE49-F238E27FC236}">
                    <a16:creationId xmlns:a16="http://schemas.microsoft.com/office/drawing/2014/main" id="{E66D88F7-4DCF-3170-A134-CC8A4A84096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7" name="Freeform 22">
                <a:extLst>
                  <a:ext uri="{FF2B5EF4-FFF2-40B4-BE49-F238E27FC236}">
                    <a16:creationId xmlns:a16="http://schemas.microsoft.com/office/drawing/2014/main" id="{4B2504ED-309E-DA78-179F-C9E63992EF4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8" name="Freeform 23">
                <a:extLst>
                  <a:ext uri="{FF2B5EF4-FFF2-40B4-BE49-F238E27FC236}">
                    <a16:creationId xmlns:a16="http://schemas.microsoft.com/office/drawing/2014/main" id="{237DD15D-0EF3-98A7-256B-96832800C9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9" name="Freeform 24">
                <a:extLst>
                  <a:ext uri="{FF2B5EF4-FFF2-40B4-BE49-F238E27FC236}">
                    <a16:creationId xmlns:a16="http://schemas.microsoft.com/office/drawing/2014/main" id="{4DF553C6-3879-8E16-B761-4D1B63499EE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0" name="Freeform 25">
                <a:extLst>
                  <a:ext uri="{FF2B5EF4-FFF2-40B4-BE49-F238E27FC236}">
                    <a16:creationId xmlns:a16="http://schemas.microsoft.com/office/drawing/2014/main" id="{0DCA158D-D3B1-9B23-1228-0D5431EA0E42}"/>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1" name="Freeform 26">
                <a:extLst>
                  <a:ext uri="{FF2B5EF4-FFF2-40B4-BE49-F238E27FC236}">
                    <a16:creationId xmlns:a16="http://schemas.microsoft.com/office/drawing/2014/main" id="{7E012F8E-3041-40D8-D0DC-85DD10AC222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2" name="Freeform 27">
                <a:extLst>
                  <a:ext uri="{FF2B5EF4-FFF2-40B4-BE49-F238E27FC236}">
                    <a16:creationId xmlns:a16="http://schemas.microsoft.com/office/drawing/2014/main" id="{A39F16B2-106E-04D8-23D7-9C02A646FD1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3" name="Freeform 28">
                <a:extLst>
                  <a:ext uri="{FF2B5EF4-FFF2-40B4-BE49-F238E27FC236}">
                    <a16:creationId xmlns:a16="http://schemas.microsoft.com/office/drawing/2014/main" id="{786CF0E5-0E39-7C5D-618C-FAD62B2F7B5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4" name="Freeform 29">
                <a:extLst>
                  <a:ext uri="{FF2B5EF4-FFF2-40B4-BE49-F238E27FC236}">
                    <a16:creationId xmlns:a16="http://schemas.microsoft.com/office/drawing/2014/main" id="{4F0C9BCD-B052-FD8B-0267-6DA75AFD14E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5" name="Freeform 30">
                <a:extLst>
                  <a:ext uri="{FF2B5EF4-FFF2-40B4-BE49-F238E27FC236}">
                    <a16:creationId xmlns:a16="http://schemas.microsoft.com/office/drawing/2014/main" id="{DE6B9CB2-1AE9-AF05-96AE-DAF08E096E0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96" name="Group 95">
            <a:extLst>
              <a:ext uri="{FF2B5EF4-FFF2-40B4-BE49-F238E27FC236}">
                <a16:creationId xmlns:a16="http://schemas.microsoft.com/office/drawing/2014/main" id="{5516C408-E52C-E89F-8406-C85A0130AA34}"/>
              </a:ext>
            </a:extLst>
          </p:cNvPr>
          <p:cNvGrpSpPr/>
          <p:nvPr/>
        </p:nvGrpSpPr>
        <p:grpSpPr>
          <a:xfrm>
            <a:off x="10505289" y="5237758"/>
            <a:ext cx="715103" cy="829920"/>
            <a:chOff x="8360213" y="3458151"/>
            <a:chExt cx="853935" cy="991043"/>
          </a:xfrm>
          <a:solidFill>
            <a:schemeClr val="bg1"/>
          </a:solidFill>
        </p:grpSpPr>
        <p:grpSp>
          <p:nvGrpSpPr>
            <p:cNvPr id="97" name="Graphic 2">
              <a:extLst>
                <a:ext uri="{FF2B5EF4-FFF2-40B4-BE49-F238E27FC236}">
                  <a16:creationId xmlns:a16="http://schemas.microsoft.com/office/drawing/2014/main" id="{C0B4E6F9-18D5-0E4A-7A13-1D8E6F3B3EA0}"/>
                </a:ext>
              </a:extLst>
            </p:cNvPr>
            <p:cNvGrpSpPr/>
            <p:nvPr userDrawn="1"/>
          </p:nvGrpSpPr>
          <p:grpSpPr>
            <a:xfrm>
              <a:off x="8599192" y="3595917"/>
              <a:ext cx="375982" cy="204367"/>
              <a:chOff x="2642504" y="3763150"/>
              <a:chExt cx="375982" cy="204367"/>
            </a:xfrm>
            <a:grpFill/>
          </p:grpSpPr>
          <p:sp>
            <p:nvSpPr>
              <p:cNvPr id="103" name="Freeform 102">
                <a:extLst>
                  <a:ext uri="{FF2B5EF4-FFF2-40B4-BE49-F238E27FC236}">
                    <a16:creationId xmlns:a16="http://schemas.microsoft.com/office/drawing/2014/main" id="{DBE73973-0604-8680-2B6E-26D3C094335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307027F7-3C79-D5AD-FF21-F068501B51D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98" name="Graphic 2">
              <a:extLst>
                <a:ext uri="{FF2B5EF4-FFF2-40B4-BE49-F238E27FC236}">
                  <a16:creationId xmlns:a16="http://schemas.microsoft.com/office/drawing/2014/main" id="{2AB3663F-0065-5638-2B32-65924AEDD77E}"/>
                </a:ext>
              </a:extLst>
            </p:cNvPr>
            <p:cNvGrpSpPr/>
            <p:nvPr userDrawn="1"/>
          </p:nvGrpSpPr>
          <p:grpSpPr>
            <a:xfrm>
              <a:off x="8360213" y="3458151"/>
              <a:ext cx="853935" cy="991043"/>
              <a:chOff x="2403525" y="3625384"/>
              <a:chExt cx="853935" cy="991043"/>
            </a:xfrm>
            <a:grpFill/>
          </p:grpSpPr>
          <p:sp>
            <p:nvSpPr>
              <p:cNvPr id="99" name="Freeform 98">
                <a:extLst>
                  <a:ext uri="{FF2B5EF4-FFF2-40B4-BE49-F238E27FC236}">
                    <a16:creationId xmlns:a16="http://schemas.microsoft.com/office/drawing/2014/main" id="{2344A4CA-4096-FFFE-E338-AF176E70B92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0" name="Freeform 99">
                <a:extLst>
                  <a:ext uri="{FF2B5EF4-FFF2-40B4-BE49-F238E27FC236}">
                    <a16:creationId xmlns:a16="http://schemas.microsoft.com/office/drawing/2014/main" id="{B2D8EE2D-44AD-C2AF-FBAA-A1E3E6BB842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A6AA78AD-03F2-F67D-4AD6-4717A66EB2D7}"/>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AEEA98D1-80D0-15D8-958F-ADC05D828B8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
        <p:nvSpPr>
          <p:cNvPr id="105" name="CuadroTexto 553">
            <a:extLst>
              <a:ext uri="{FF2B5EF4-FFF2-40B4-BE49-F238E27FC236}">
                <a16:creationId xmlns:a16="http://schemas.microsoft.com/office/drawing/2014/main" id="{2FC65A80-FE17-70B6-796F-DDDE0F034E58}"/>
              </a:ext>
            </a:extLst>
          </p:cNvPr>
          <p:cNvSpPr txBox="1"/>
          <p:nvPr/>
        </p:nvSpPr>
        <p:spPr>
          <a:xfrm>
            <a:off x="940953" y="1636907"/>
            <a:ext cx="22915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Why prototype?</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56383" y="2721323"/>
            <a:ext cx="2359072" cy="707886"/>
          </a:xfrm>
          <a:prstGeom prst="rect">
            <a:avLst/>
          </a:prstGeom>
          <a:noFill/>
        </p:spPr>
        <p:txBody>
          <a:bodyPr wrap="square" rtlCol="0">
            <a:spAutoFit/>
          </a:bodyPr>
          <a:lstStyle/>
          <a:p>
            <a:pPr algn="ctr">
              <a:defRPr/>
            </a:pPr>
            <a:r>
              <a:rPr lang="es-ES" sz="2000" b="1" dirty="0" err="1">
                <a:solidFill>
                  <a:srgbClr val="FFFFFF"/>
                </a:solidFill>
                <a:latin typeface="Calibri" panose="020F0502020204030204" pitchFamily="34" charset="0"/>
                <a:ea typeface="Lato" charset="0"/>
                <a:cs typeface="Calibri" panose="020F0502020204030204" pitchFamily="34" charset="0"/>
              </a:rPr>
              <a:t>How</a:t>
            </a:r>
            <a:r>
              <a:rPr lang="es-ES" sz="2000" b="1" dirty="0">
                <a:solidFill>
                  <a:srgbClr val="FFFFFF"/>
                </a:solidFill>
                <a:latin typeface="Calibri" panose="020F0502020204030204" pitchFamily="34" charset="0"/>
                <a:ea typeface="Lato" charset="0"/>
                <a:cs typeface="Calibri" panose="020F0502020204030204" pitchFamily="34" charset="0"/>
              </a:rPr>
              <a:t> </a:t>
            </a:r>
            <a:r>
              <a:rPr lang="es-ES" sz="2000" b="1" dirty="0" err="1">
                <a:solidFill>
                  <a:srgbClr val="FFFFFF"/>
                </a:solidFill>
                <a:latin typeface="Calibri" panose="020F0502020204030204" pitchFamily="34" charset="0"/>
                <a:ea typeface="Lato" charset="0"/>
                <a:cs typeface="Calibri" panose="020F0502020204030204" pitchFamily="34" charset="0"/>
              </a:rPr>
              <a:t>to</a:t>
            </a:r>
            <a:r>
              <a:rPr lang="es-ES" sz="2000" b="1" dirty="0">
                <a:solidFill>
                  <a:srgbClr val="FFFFFF"/>
                </a:solidFill>
                <a:latin typeface="Calibri" panose="020F0502020204030204" pitchFamily="34" charset="0"/>
                <a:ea typeface="Lato" charset="0"/>
                <a:cs typeface="Calibri" panose="020F0502020204030204" pitchFamily="34" charset="0"/>
              </a:rPr>
              <a:t> do </a:t>
            </a:r>
            <a:r>
              <a:rPr lang="es-ES" sz="2000" b="1" dirty="0" err="1">
                <a:solidFill>
                  <a:srgbClr val="FFFFFF"/>
                </a:solidFill>
                <a:latin typeface="Calibri" panose="020F0502020204030204" pitchFamily="34" charset="0"/>
                <a:ea typeface="Lato" charset="0"/>
                <a:cs typeface="Calibri" panose="020F0502020204030204" pitchFamily="34" charset="0"/>
              </a:rPr>
              <a:t>it</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17609" y="1598224"/>
            <a:ext cx="2334470" cy="707886"/>
          </a:xfrm>
          <a:prstGeom prst="rect">
            <a:avLst/>
          </a:prstGeom>
          <a:noFill/>
        </p:spPr>
        <p:txBody>
          <a:bodyPr wrap="square" rtlCol="0">
            <a:spAutoFit/>
          </a:bodyPr>
          <a:lstStyle/>
          <a:p>
            <a:pPr algn="ctr">
              <a:defRPr/>
            </a:pP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When</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to</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do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it</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9" name="Rectángulo 602">
            <a:extLst>
              <a:ext uri="{FF2B5EF4-FFF2-40B4-BE49-F238E27FC236}">
                <a16:creationId xmlns:a16="http://schemas.microsoft.com/office/drawing/2014/main" id="{299BA70E-D7BE-AF1E-6279-0AE0359BBEE1}"/>
              </a:ext>
            </a:extLst>
          </p:cNvPr>
          <p:cNvSpPr/>
          <p:nvPr/>
        </p:nvSpPr>
        <p:spPr>
          <a:xfrm>
            <a:off x="916260" y="2169947"/>
            <a:ext cx="2295137" cy="160043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i="0" dirty="0">
                <a:solidFill>
                  <a:schemeClr val="bg1"/>
                </a:solidFill>
                <a:effectLst/>
              </a:rPr>
              <a:t>By creating a prototype, you can hold a version of your proposed product and determine what aspects do its job and which ones need refining. – </a:t>
            </a:r>
            <a:r>
              <a:rPr lang="en-US" sz="1400" i="0" dirty="0">
                <a:solidFill>
                  <a:schemeClr val="accent2">
                    <a:lumMod val="60000"/>
                    <a:lumOff val="40000"/>
                  </a:schemeClr>
                </a:solidFill>
                <a:effectLst/>
                <a:hlinkClick r:id="rId3" action="ppaction://hlinkfile">
                  <a:extLst>
                    <a:ext uri="{A12FA001-AC4F-418D-AE19-62706E023703}">
                      <ahyp:hlinkClr xmlns:ahyp="http://schemas.microsoft.com/office/drawing/2018/hyperlinkcolor" val="tx"/>
                    </a:ext>
                  </a:extLst>
                </a:hlinkClick>
              </a:rPr>
              <a:t>Essentracomponents</a:t>
            </a:r>
            <a:r>
              <a:rPr lang="en-US" sz="1400" i="0" dirty="0">
                <a:solidFill>
                  <a:schemeClr val="accent2">
                    <a:lumMod val="60000"/>
                    <a:lumOff val="40000"/>
                  </a:schemeClr>
                </a:solidFill>
                <a:effectLst/>
              </a:rPr>
              <a:t> </a:t>
            </a:r>
            <a:endParaRPr kumimoji="0" lang="en-US" sz="1400" i="0" u="none" strike="noStrike" kern="1200" cap="none" spc="0" normalizeH="0" baseline="0" noProof="0" dirty="0">
              <a:ln>
                <a:noFill/>
              </a:ln>
              <a:solidFill>
                <a:schemeClr val="accent2">
                  <a:lumMod val="60000"/>
                  <a:lumOff val="40000"/>
                </a:schemeClr>
              </a:solidFill>
              <a:effectLst/>
              <a:uLnTx/>
              <a:uFillTx/>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3611233" y="3233590"/>
            <a:ext cx="2346736" cy="206210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You can start with lo-fi prototypes. A lo</a:t>
            </a:r>
            <a:r>
              <a:rPr lang="en-US" sz="1600" dirty="0">
                <a:solidFill>
                  <a:srgbClr val="FFFFFF"/>
                </a:solidFill>
                <a:latin typeface="Calibri" panose="020F0502020204030204" pitchFamily="34" charset="0"/>
                <a:ea typeface="Lato" charset="0"/>
                <a:cs typeface="Calibri" panose="020F0502020204030204" pitchFamily="34" charset="0"/>
              </a:rPr>
              <a:t>-fi prototype is a basic sketch where you </a:t>
            </a:r>
            <a:r>
              <a:rPr lang="en-US" sz="1600" dirty="0" err="1">
                <a:solidFill>
                  <a:srgbClr val="FFFFFF"/>
                </a:solidFill>
                <a:latin typeface="Calibri" panose="020F0502020204030204" pitchFamily="34" charset="0"/>
                <a:ea typeface="Lato" charset="0"/>
                <a:cs typeface="Calibri" panose="020F0502020204030204" pitchFamily="34" charset="0"/>
              </a:rPr>
              <a:t>conceptualise</a:t>
            </a:r>
            <a:r>
              <a:rPr lang="en-US" sz="1600" dirty="0">
                <a:solidFill>
                  <a:srgbClr val="FFFFFF"/>
                </a:solidFill>
                <a:latin typeface="Calibri" panose="020F0502020204030204" pitchFamily="34" charset="0"/>
                <a:ea typeface="Lato" charset="0"/>
                <a:cs typeface="Calibri" panose="020F0502020204030204" pitchFamily="34" charset="0"/>
              </a:rPr>
              <a:t> the main idea. </a:t>
            </a:r>
            <a:r>
              <a:rPr lang="en-US" sz="1600" dirty="0">
                <a:solidFill>
                  <a:schemeClr val="accent2">
                    <a:lumMod val="60000"/>
                    <a:lumOff val="40000"/>
                  </a:schemeClr>
                </a:solidFill>
                <a:latin typeface="Calibri" panose="020F0502020204030204" pitchFamily="34" charset="0"/>
                <a:ea typeface="Lato" charset="0"/>
                <a:cs typeface="Calibri" panose="020F0502020204030204" pitchFamily="34" charset="0"/>
                <a:hlinkClick r:id="rId4">
                  <a:extLst>
                    <a:ext uri="{A12FA001-AC4F-418D-AE19-62706E023703}">
                      <ahyp:hlinkClr xmlns:ahyp="http://schemas.microsoft.com/office/drawing/2018/hyperlinkcolor" val="tx"/>
                    </a:ext>
                  </a:extLst>
                </a:hlinkClick>
              </a:rPr>
              <a:t>Take a look at the difference between lo-fi vs high-fi.</a:t>
            </a:r>
            <a:endParaRPr kumimoji="0" lang="en-US" sz="1600" b="0" i="0" u="none" strike="noStrike" kern="1200" cap="none" spc="0" normalizeH="0" baseline="0" noProof="0" dirty="0">
              <a:ln>
                <a:noFill/>
              </a:ln>
              <a:solidFill>
                <a:schemeClr val="accent2">
                  <a:lumMod val="60000"/>
                  <a:lumOff val="40000"/>
                </a:schemeClr>
              </a:solidFill>
              <a:effectLst/>
              <a:uLnTx/>
              <a:uFillTx/>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EB4F1245-980E-A971-C7B8-34641DBABE71}"/>
              </a:ext>
            </a:extLst>
          </p:cNvPr>
          <p:cNvSpPr/>
          <p:nvPr/>
        </p:nvSpPr>
        <p:spPr>
          <a:xfrm>
            <a:off x="6236902" y="2004010"/>
            <a:ext cx="2355266" cy="255454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Design thinking is a non-linear process, while there is a step-by-step methodology (Design-Ideate-Prototype-Test) prototyping can be conducted at the early stages of the project to ensure the validation of ideas.</a:t>
            </a:r>
          </a:p>
        </p:txBody>
      </p:sp>
      <p:sp>
        <p:nvSpPr>
          <p:cNvPr id="112" name="Rectángulo 605">
            <a:extLst>
              <a:ext uri="{FF2B5EF4-FFF2-40B4-BE49-F238E27FC236}">
                <a16:creationId xmlns:a16="http://schemas.microsoft.com/office/drawing/2014/main" id="{A6D72586-79E1-4112-AEB9-27085741CF22}"/>
              </a:ext>
            </a:extLst>
          </p:cNvPr>
          <p:cNvSpPr/>
          <p:nvPr/>
        </p:nvSpPr>
        <p:spPr>
          <a:xfrm>
            <a:off x="9003486" y="3453624"/>
            <a:ext cx="2216906" cy="2062103"/>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3 main aspects to evaluate: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The usefulness of your idea.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FFFFFF"/>
                </a:solidFill>
                <a:latin typeface="Calibri" panose="020F0502020204030204" pitchFamily="34" charset="0"/>
                <a:ea typeface="Lato" charset="0"/>
                <a:cs typeface="Calibri" panose="020F0502020204030204" pitchFamily="34" charset="0"/>
              </a:rPr>
              <a:t>Utility for your target group.</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The costs associated.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4" name="CuadroTexto 3">
            <a:extLst>
              <a:ext uri="{FF2B5EF4-FFF2-40B4-BE49-F238E27FC236}">
                <a16:creationId xmlns:a16="http://schemas.microsoft.com/office/drawing/2014/main" id="{BD4E2EB8-68D7-3391-4D14-F3C984351FB0}"/>
              </a:ext>
            </a:extLst>
          </p:cNvPr>
          <p:cNvSpPr txBox="1"/>
          <p:nvPr/>
        </p:nvSpPr>
        <p:spPr>
          <a:xfrm>
            <a:off x="8885922" y="2600724"/>
            <a:ext cx="2334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data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should</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you</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measure</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246086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GB" dirty="0"/>
              <a:t>What prototype my community needs?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993186" y="1379368"/>
            <a:ext cx="4630316" cy="582221"/>
          </a:xfrm>
        </p:spPr>
        <p:txBody>
          <a:bodyPr/>
          <a:lstStyle/>
          <a:p>
            <a:r>
              <a:rPr lang="hr-BA" sz="7200" dirty="0"/>
              <a:t>CHALLENGE </a:t>
            </a:r>
            <a:endParaRPr lang="en-US" sz="7200" dirty="0"/>
          </a:p>
        </p:txBody>
      </p:sp>
    </p:spTree>
    <p:extLst>
      <p:ext uri="{BB962C8B-B14F-4D97-AF65-F5344CB8AC3E}">
        <p14:creationId xmlns:p14="http://schemas.microsoft.com/office/powerpoint/2010/main" val="4028560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5199151" y="4791366"/>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6441436" y="2910257"/>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6549871" y="2502447"/>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5293442" y="1125797"/>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2" name="Freeform 177"/>
          <p:cNvSpPr>
            <a:spLocks noChangeArrowheads="1"/>
          </p:cNvSpPr>
          <p:nvPr/>
        </p:nvSpPr>
        <p:spPr bwMode="auto">
          <a:xfrm>
            <a:off x="5404234" y="717988"/>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8704424" y="4789008"/>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5307586" y="4383556"/>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8812857" y="4320592"/>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5624640" y="838210"/>
            <a:ext cx="25081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The c</a:t>
            </a:r>
            <a:r>
              <a:rPr lang="es-ES" sz="2200" b="1" dirty="0">
                <a:solidFill>
                  <a:srgbClr val="FFFFFF"/>
                </a:solidFill>
                <a:latin typeface="Calibri" panose="020F0502020204030204" pitchFamily="34" charset="0"/>
                <a:ea typeface="Lato" charset="0"/>
                <a:cs typeface="Calibri" panose="020F0502020204030204" pitchFamily="34" charset="0"/>
              </a:rPr>
              <a:t>h</a:t>
            </a: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allenge</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6785064" y="2594629"/>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1</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5689775" y="4449620"/>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2</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9058016" y="4428097"/>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3</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5624640" y="1563083"/>
            <a:ext cx="260496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ea typeface="Lato" charset="0"/>
                <a:cs typeface="Calibri" panose="020F0502020204030204" pitchFamily="34" charset="0"/>
              </a:rPr>
              <a:t>Building a lo-fi prototype</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2" name="Rectángulo 602">
            <a:extLst>
              <a:ext uri="{FF2B5EF4-FFF2-40B4-BE49-F238E27FC236}">
                <a16:creationId xmlns:a16="http://schemas.microsoft.com/office/drawing/2014/main" id="{8BD74F46-EE91-4B6C-DD4F-C1DCDE926F8C}"/>
              </a:ext>
            </a:extLst>
          </p:cNvPr>
          <p:cNvSpPr/>
          <p:nvPr/>
        </p:nvSpPr>
        <p:spPr>
          <a:xfrm>
            <a:off x="6656941" y="3204243"/>
            <a:ext cx="288775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Find at least 2 peers to collaborate with</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or</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stakeholders</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of</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you</a:t>
            </a:r>
            <a:r>
              <a:rPr lang="es-ES" sz="1600" dirty="0">
                <a:solidFill>
                  <a:srgbClr val="FFFFFF"/>
                </a:solidFill>
                <a:latin typeface="Calibri" panose="020F0502020204030204" pitchFamily="34" charset="0"/>
                <a:ea typeface="Lato" charset="0"/>
                <a:cs typeface="Calibri" panose="020F0502020204030204" pitchFamily="34" charset="0"/>
              </a:rPr>
              <a:t>r </a:t>
            </a:r>
            <a:r>
              <a:rPr lang="es-ES" sz="1600" dirty="0" err="1">
                <a:solidFill>
                  <a:srgbClr val="FFFFFF"/>
                </a:solidFill>
                <a:latin typeface="Calibri" panose="020F0502020204030204" pitchFamily="34" charset="0"/>
                <a:ea typeface="Lato" charset="0"/>
                <a:cs typeface="Calibri" panose="020F0502020204030204" pitchFamily="34" charset="0"/>
              </a:rPr>
              <a:t>community</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5442488" y="5032010"/>
            <a:ext cx="267852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Set a timeline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to</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create</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 lo-fi prototype</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based</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on</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the</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needs</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of</a:t>
            </a:r>
            <a:r>
              <a:rPr lang="es-ES" sz="1600" dirty="0">
                <a:solidFill>
                  <a:srgbClr val="FFFFFF"/>
                </a:solidFill>
                <a:latin typeface="Calibri" panose="020F0502020204030204" pitchFamily="34" charset="0"/>
                <a:ea typeface="Lato" charset="0"/>
                <a:cs typeface="Calibri" panose="020F0502020204030204" pitchFamily="34" charset="0"/>
              </a:rPr>
              <a:t> your </a:t>
            </a:r>
            <a:r>
              <a:rPr lang="es-ES" sz="1600" dirty="0" err="1">
                <a:solidFill>
                  <a:srgbClr val="FFFFFF"/>
                </a:solidFill>
                <a:latin typeface="Calibri" panose="020F0502020204030204" pitchFamily="34" charset="0"/>
                <a:ea typeface="Lato" charset="0"/>
                <a:cs typeface="Calibri" panose="020F0502020204030204" pitchFamily="34" charset="0"/>
              </a:rPr>
              <a:t>community</a:t>
            </a:r>
            <a:r>
              <a:rPr lang="es-ES" sz="1600" dirty="0">
                <a:solidFill>
                  <a:srgbClr val="FFFFFF"/>
                </a:solidFill>
                <a:latin typeface="Calibri" panose="020F0502020204030204" pitchFamily="34" charset="0"/>
                <a:ea typeface="Lato" charset="0"/>
                <a:cs typeface="Calibri" panose="020F0502020204030204" pitchFamily="34" charset="0"/>
              </a:rPr>
              <a:t>.</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4" name="Rectángulo 602">
            <a:extLst>
              <a:ext uri="{FF2B5EF4-FFF2-40B4-BE49-F238E27FC236}">
                <a16:creationId xmlns:a16="http://schemas.microsoft.com/office/drawing/2014/main" id="{BB683988-E501-7AA1-BD0D-EF54923BF080}"/>
              </a:ext>
            </a:extLst>
          </p:cNvPr>
          <p:cNvSpPr/>
          <p:nvPr/>
        </p:nvSpPr>
        <p:spPr>
          <a:xfrm>
            <a:off x="8957895" y="4940245"/>
            <a:ext cx="291707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Present</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the</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prototype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to</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your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community</a:t>
            </a:r>
            <a:r>
              <a:rPr lang="es-ES" sz="1600" dirty="0">
                <a:solidFill>
                  <a:srgbClr val="FFFFFF"/>
                </a:solidFill>
                <a:latin typeface="Calibri" panose="020F0502020204030204" pitchFamily="34" charset="0"/>
                <a:ea typeface="Lato" charset="0"/>
                <a:cs typeface="Calibri" panose="020F0502020204030204" pitchFamily="34" charset="0"/>
              </a:rPr>
              <a:t> and </a:t>
            </a:r>
            <a:r>
              <a:rPr lang="es-ES" sz="1600" dirty="0" err="1">
                <a:solidFill>
                  <a:srgbClr val="FFFFFF"/>
                </a:solidFill>
                <a:latin typeface="Calibri" panose="020F0502020204030204" pitchFamily="34" charset="0"/>
                <a:ea typeface="Lato" charset="0"/>
                <a:cs typeface="Calibri" panose="020F0502020204030204" pitchFamily="34" charset="0"/>
              </a:rPr>
              <a:t>gather</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information</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about</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what</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they</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think</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about</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it</a:t>
            </a:r>
            <a:r>
              <a:rPr lang="es-ES" sz="1600" dirty="0">
                <a:solidFill>
                  <a:srgbClr val="FFFFFF"/>
                </a:solidFill>
                <a:latin typeface="Calibri" panose="020F0502020204030204" pitchFamily="34" charset="0"/>
                <a:ea typeface="Lato" charset="0"/>
                <a:cs typeface="Calibri" panose="020F0502020204030204" pitchFamily="34" charset="0"/>
              </a:rPr>
              <a:t>. </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a:xfrm>
            <a:off x="599826" y="1758337"/>
            <a:ext cx="4402481" cy="4137285"/>
          </a:xfrm>
        </p:spPr>
        <p:txBody>
          <a:bodyPr/>
          <a:lstStyle/>
          <a:p>
            <a:r>
              <a:rPr lang="es-ES" dirty="0"/>
              <a:t>	Your </a:t>
            </a:r>
            <a:r>
              <a:rPr lang="es-ES" dirty="0" err="1"/>
              <a:t>community</a:t>
            </a:r>
            <a:r>
              <a:rPr lang="es-ES" dirty="0"/>
              <a:t> </a:t>
            </a:r>
            <a:r>
              <a:rPr lang="es-ES" dirty="0" err="1"/>
              <a:t>needs</a:t>
            </a:r>
            <a:r>
              <a:rPr lang="es-ES" dirty="0"/>
              <a:t> </a:t>
            </a:r>
            <a:r>
              <a:rPr lang="es-ES" dirty="0" err="1"/>
              <a:t>to</a:t>
            </a:r>
            <a:r>
              <a:rPr lang="es-ES" dirty="0"/>
              <a:t> </a:t>
            </a:r>
            <a:r>
              <a:rPr lang="es-ES" dirty="0" err="1"/>
              <a:t>feel</a:t>
            </a:r>
            <a:r>
              <a:rPr lang="es-ES" dirty="0"/>
              <a:t> </a:t>
            </a:r>
            <a:r>
              <a:rPr lang="es-ES" dirty="0" err="1"/>
              <a:t>engaged</a:t>
            </a:r>
            <a:r>
              <a:rPr lang="es-ES" dirty="0"/>
              <a:t> </a:t>
            </a:r>
            <a:r>
              <a:rPr lang="es-ES" dirty="0" err="1"/>
              <a:t>with</a:t>
            </a:r>
            <a:r>
              <a:rPr lang="es-ES" dirty="0"/>
              <a:t> your idea. A </a:t>
            </a:r>
            <a:r>
              <a:rPr lang="es-ES" dirty="0" err="1"/>
              <a:t>great</a:t>
            </a:r>
            <a:r>
              <a:rPr lang="es-ES" dirty="0"/>
              <a:t> </a:t>
            </a:r>
            <a:r>
              <a:rPr lang="es-ES" dirty="0" err="1"/>
              <a:t>way</a:t>
            </a:r>
            <a:r>
              <a:rPr lang="es-ES" dirty="0"/>
              <a:t> </a:t>
            </a:r>
            <a:r>
              <a:rPr lang="es-ES" dirty="0" err="1"/>
              <a:t>of</a:t>
            </a:r>
            <a:r>
              <a:rPr lang="es-ES" dirty="0"/>
              <a:t> </a:t>
            </a:r>
            <a:r>
              <a:rPr lang="es-ES" dirty="0" err="1"/>
              <a:t>engaging</a:t>
            </a:r>
            <a:r>
              <a:rPr lang="es-ES" dirty="0"/>
              <a:t> </a:t>
            </a:r>
            <a:r>
              <a:rPr lang="es-ES" dirty="0" err="1"/>
              <a:t>them</a:t>
            </a:r>
            <a:r>
              <a:rPr lang="es-ES" dirty="0"/>
              <a:t> </a:t>
            </a:r>
            <a:r>
              <a:rPr lang="es-ES" dirty="0" err="1"/>
              <a:t>is</a:t>
            </a:r>
            <a:r>
              <a:rPr lang="es-ES" dirty="0"/>
              <a:t> </a:t>
            </a:r>
            <a:r>
              <a:rPr lang="es-ES" dirty="0" err="1"/>
              <a:t>to</a:t>
            </a:r>
            <a:r>
              <a:rPr lang="es-ES" dirty="0"/>
              <a:t> </a:t>
            </a:r>
            <a:r>
              <a:rPr lang="es-ES" dirty="0" err="1"/>
              <a:t>create</a:t>
            </a:r>
            <a:r>
              <a:rPr lang="es-ES" dirty="0"/>
              <a:t> a </a:t>
            </a:r>
            <a:r>
              <a:rPr lang="es-ES" dirty="0" err="1"/>
              <a:t>common</a:t>
            </a:r>
            <a:r>
              <a:rPr lang="es-ES" dirty="0"/>
              <a:t> </a:t>
            </a:r>
            <a:r>
              <a:rPr lang="es-ES" dirty="0" err="1"/>
              <a:t>space</a:t>
            </a:r>
            <a:r>
              <a:rPr lang="es-ES" dirty="0"/>
              <a:t> </a:t>
            </a:r>
            <a:r>
              <a:rPr lang="es-ES" dirty="0" err="1"/>
              <a:t>for</a:t>
            </a:r>
            <a:r>
              <a:rPr lang="es-ES" dirty="0"/>
              <a:t> ¨collaborative prototyping¨</a:t>
            </a:r>
            <a:r>
              <a:rPr lang="hr-BA" dirty="0"/>
              <a:t>. The goal here is that you get the feeling of what </a:t>
            </a:r>
            <a:r>
              <a:rPr lang="es-ES" dirty="0"/>
              <a:t>prototyping </a:t>
            </a:r>
            <a:r>
              <a:rPr lang="hr-BA" dirty="0"/>
              <a:t>is and how you can use it to create a better community for you and your neighbors, friends, colleagues, and peers. </a:t>
            </a:r>
            <a:endParaRPr lang="en-US" dirty="0"/>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Tree>
    <p:extLst>
      <p:ext uri="{BB962C8B-B14F-4D97-AF65-F5344CB8AC3E}">
        <p14:creationId xmlns:p14="http://schemas.microsoft.com/office/powerpoint/2010/main" val="278981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69079" y="2267643"/>
            <a:ext cx="4867011" cy="3025975"/>
          </a:xfrm>
        </p:spPr>
        <p:txBody>
          <a:bodyPr lIns="91440" tIns="45720" rIns="91440" bIns="45720" anchor="t"/>
          <a:lstStyle/>
          <a:p>
            <a:pPr algn="just"/>
            <a:r>
              <a:rPr lang="en-US" dirty="0"/>
              <a:t>	</a:t>
            </a:r>
            <a:r>
              <a:rPr lang="en-US" b="1" i="1" dirty="0"/>
              <a:t>Ideation</a:t>
            </a:r>
            <a:r>
              <a:rPr lang="en-US" dirty="0"/>
              <a:t> is the third stage in the Design Thinking process, where the goal is to generate a wide range of ideas and potential solutions to a problem. In this stage, the team employs various techniques such as brainstorming, mind mapping, sketching, and prototyping to explore and create innovative and effective solutions.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55740" y="678025"/>
            <a:ext cx="5181498" cy="992652"/>
          </a:xfrm>
        </p:spPr>
        <p:txBody>
          <a:bodyPr lIns="91440" tIns="45720" rIns="91440" bIns="45720" anchor="t">
            <a:noAutofit/>
          </a:bodyPr>
          <a:lstStyle/>
          <a:p>
            <a:r>
              <a:rPr lang="en-US" dirty="0">
                <a:latin typeface="Calibri"/>
                <a:cs typeface="Open Sans"/>
              </a:rPr>
              <a:t>Ideate towards sustainable equitable solutions</a:t>
            </a:r>
            <a:endParaRPr lang="en-US" dirty="0">
              <a:latin typeface="Calibri"/>
            </a:endParaRPr>
          </a:p>
        </p:txBody>
      </p:sp>
      <p:pic>
        <p:nvPicPr>
          <p:cNvPr id="11" name="Picture Placeholder 10">
            <a:extLst>
              <a:ext uri="{FF2B5EF4-FFF2-40B4-BE49-F238E27FC236}">
                <a16:creationId xmlns:a16="http://schemas.microsoft.com/office/drawing/2014/main" id="{083F9C9D-DA9A-8E49-A6D1-371C9936F308}"/>
              </a:ext>
            </a:extLst>
          </p:cNvPr>
          <p:cNvPicPr>
            <a:picLocks noGrp="1" noChangeAspect="1"/>
          </p:cNvPicPr>
          <p:nvPr>
            <p:ph type="pic" sz="quarter" idx="42"/>
          </p:nvPr>
        </p:nvPicPr>
        <p:blipFill>
          <a:blip r:embed="rId2"/>
          <a:srcRect l="9572" r="9572"/>
          <a:stretch>
            <a:fillRect/>
          </a:stretch>
        </p:blipFill>
        <p:spPr/>
      </p:pic>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6350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Freeform 422"/>
          <p:cNvSpPr>
            <a:spLocks noChangeArrowheads="1"/>
          </p:cNvSpPr>
          <p:nvPr/>
        </p:nvSpPr>
        <p:spPr bwMode="auto">
          <a:xfrm>
            <a:off x="8668420" y="1865355"/>
            <a:ext cx="615837"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24" y="1197"/>
                  <a:pt x="598" y="1197"/>
                </a:cubicBezTo>
                <a:cubicBezTo>
                  <a:pt x="264" y="1197"/>
                  <a:pt x="0" y="933"/>
                  <a:pt x="0" y="599"/>
                </a:cubicBezTo>
                <a:cubicBezTo>
                  <a:pt x="0" y="273"/>
                  <a:pt x="264" y="0"/>
                  <a:pt x="598" y="0"/>
                </a:cubicBezTo>
                <a:cubicBezTo>
                  <a:pt x="924" y="0"/>
                  <a:pt x="1196" y="273"/>
                  <a:pt x="1196" y="599"/>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6" name="Freeform 423"/>
          <p:cNvSpPr>
            <a:spLocks noChangeArrowheads="1"/>
          </p:cNvSpPr>
          <p:nvPr/>
        </p:nvSpPr>
        <p:spPr bwMode="auto">
          <a:xfrm>
            <a:off x="8668420" y="3415171"/>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24" y="1196"/>
                  <a:pt x="598" y="1196"/>
                </a:cubicBezTo>
                <a:cubicBezTo>
                  <a:pt x="264" y="1196"/>
                  <a:pt x="0" y="932"/>
                  <a:pt x="0" y="598"/>
                </a:cubicBezTo>
                <a:cubicBezTo>
                  <a:pt x="0" y="264"/>
                  <a:pt x="264" y="0"/>
                  <a:pt x="598" y="0"/>
                </a:cubicBezTo>
                <a:cubicBezTo>
                  <a:pt x="924" y="0"/>
                  <a:pt x="1196" y="264"/>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7" name="Freeform 424"/>
          <p:cNvSpPr>
            <a:spLocks noChangeArrowheads="1"/>
          </p:cNvSpPr>
          <p:nvPr/>
        </p:nvSpPr>
        <p:spPr bwMode="auto">
          <a:xfrm>
            <a:off x="8668420" y="4787734"/>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8" name="Freeform 425"/>
          <p:cNvSpPr>
            <a:spLocks noChangeArrowheads="1"/>
          </p:cNvSpPr>
          <p:nvPr/>
        </p:nvSpPr>
        <p:spPr bwMode="auto">
          <a:xfrm>
            <a:off x="3613847" y="1306752"/>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9" name="Freeform 426"/>
          <p:cNvSpPr>
            <a:spLocks noChangeArrowheads="1"/>
          </p:cNvSpPr>
          <p:nvPr/>
        </p:nvSpPr>
        <p:spPr bwMode="auto">
          <a:xfrm>
            <a:off x="3066574" y="3377775"/>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64"/>
                  <a:pt x="264" y="0"/>
                  <a:pt x="598" y="0"/>
                </a:cubicBezTo>
                <a:cubicBezTo>
                  <a:pt x="932" y="0"/>
                  <a:pt x="1196" y="264"/>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0" name="Freeform 427"/>
          <p:cNvSpPr>
            <a:spLocks noChangeArrowheads="1"/>
          </p:cNvSpPr>
          <p:nvPr/>
        </p:nvSpPr>
        <p:spPr bwMode="auto">
          <a:xfrm>
            <a:off x="3388148" y="4910932"/>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1" name="Freeform 428"/>
            <p:cNvSpPr>
              <a:spLocks noChangeArrowheads="1"/>
            </p:cNvSpPr>
            <p:nvPr/>
          </p:nvSpPr>
          <p:spPr bwMode="auto">
            <a:xfrm>
              <a:off x="6061914" y="3115206"/>
              <a:ext cx="204521" cy="204521"/>
            </a:xfrm>
            <a:custGeom>
              <a:avLst/>
              <a:gdLst>
                <a:gd name="T0" fmla="*/ 192 w 396"/>
                <a:gd name="T1" fmla="*/ 396 h 397"/>
                <a:gd name="T2" fmla="*/ 192 w 396"/>
                <a:gd name="T3" fmla="*/ 396 h 397"/>
                <a:gd name="T4" fmla="*/ 395 w 396"/>
                <a:gd name="T5" fmla="*/ 203 h 397"/>
                <a:gd name="T6" fmla="*/ 192 w 396"/>
                <a:gd name="T7" fmla="*/ 0 h 397"/>
                <a:gd name="T8" fmla="*/ 0 w 396"/>
                <a:gd name="T9" fmla="*/ 203 h 397"/>
                <a:gd name="T10" fmla="*/ 19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192" y="396"/>
                  </a:moveTo>
                  <a:lnTo>
                    <a:pt x="192" y="396"/>
                  </a:lnTo>
                  <a:cubicBezTo>
                    <a:pt x="307" y="396"/>
                    <a:pt x="395" y="308"/>
                    <a:pt x="395" y="203"/>
                  </a:cubicBezTo>
                  <a:cubicBezTo>
                    <a:pt x="395" y="88"/>
                    <a:pt x="307" y="0"/>
                    <a:pt x="192" y="0"/>
                  </a:cubicBezTo>
                  <a:cubicBezTo>
                    <a:pt x="87" y="0"/>
                    <a:pt x="0" y="88"/>
                    <a:pt x="0" y="203"/>
                  </a:cubicBezTo>
                  <a:cubicBezTo>
                    <a:pt x="0" y="308"/>
                    <a:pt x="87" y="396"/>
                    <a:pt x="19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2" name="Freeform 429"/>
            <p:cNvSpPr>
              <a:spLocks noChangeArrowheads="1"/>
            </p:cNvSpPr>
            <p:nvPr/>
          </p:nvSpPr>
          <p:spPr bwMode="auto">
            <a:xfrm>
              <a:off x="5971015" y="3346997"/>
              <a:ext cx="386318" cy="879440"/>
            </a:xfrm>
            <a:custGeom>
              <a:avLst/>
              <a:gdLst>
                <a:gd name="T0" fmla="*/ 738 w 748"/>
                <a:gd name="T1" fmla="*/ 580 h 1707"/>
                <a:gd name="T2" fmla="*/ 738 w 748"/>
                <a:gd name="T3" fmla="*/ 580 h 1707"/>
                <a:gd name="T4" fmla="*/ 650 w 748"/>
                <a:gd name="T5" fmla="*/ 185 h 1707"/>
                <a:gd name="T6" fmla="*/ 641 w 748"/>
                <a:gd name="T7" fmla="*/ 176 h 1707"/>
                <a:gd name="T8" fmla="*/ 641 w 748"/>
                <a:gd name="T9" fmla="*/ 176 h 1707"/>
                <a:gd name="T10" fmla="*/ 641 w 748"/>
                <a:gd name="T11" fmla="*/ 176 h 1707"/>
                <a:gd name="T12" fmla="*/ 421 w 748"/>
                <a:gd name="T13" fmla="*/ 0 h 1707"/>
                <a:gd name="T14" fmla="*/ 324 w 748"/>
                <a:gd name="T15" fmla="*/ 0 h 1707"/>
                <a:gd name="T16" fmla="*/ 97 w 748"/>
                <a:gd name="T17" fmla="*/ 185 h 1707"/>
                <a:gd name="T18" fmla="*/ 9 w 748"/>
                <a:gd name="T19" fmla="*/ 580 h 1707"/>
                <a:gd name="T20" fmla="*/ 27 w 748"/>
                <a:gd name="T21" fmla="*/ 624 h 1707"/>
                <a:gd name="T22" fmla="*/ 79 w 748"/>
                <a:gd name="T23" fmla="*/ 598 h 1707"/>
                <a:gd name="T24" fmla="*/ 211 w 748"/>
                <a:gd name="T25" fmla="*/ 228 h 1707"/>
                <a:gd name="T26" fmla="*/ 238 w 748"/>
                <a:gd name="T27" fmla="*/ 228 h 1707"/>
                <a:gd name="T28" fmla="*/ 70 w 748"/>
                <a:gd name="T29" fmla="*/ 862 h 1707"/>
                <a:gd name="T30" fmla="*/ 97 w 748"/>
                <a:gd name="T31" fmla="*/ 888 h 1707"/>
                <a:gd name="T32" fmla="*/ 211 w 748"/>
                <a:gd name="T33" fmla="*/ 888 h 1707"/>
                <a:gd name="T34" fmla="*/ 307 w 748"/>
                <a:gd name="T35" fmla="*/ 1671 h 1707"/>
                <a:gd name="T36" fmla="*/ 342 w 748"/>
                <a:gd name="T37" fmla="*/ 1706 h 1707"/>
                <a:gd name="T38" fmla="*/ 404 w 748"/>
                <a:gd name="T39" fmla="*/ 1706 h 1707"/>
                <a:gd name="T40" fmla="*/ 439 w 748"/>
                <a:gd name="T41" fmla="*/ 1671 h 1707"/>
                <a:gd name="T42" fmla="*/ 536 w 748"/>
                <a:gd name="T43" fmla="*/ 888 h 1707"/>
                <a:gd name="T44" fmla="*/ 650 w 748"/>
                <a:gd name="T45" fmla="*/ 888 h 1707"/>
                <a:gd name="T46" fmla="*/ 676 w 748"/>
                <a:gd name="T47" fmla="*/ 862 h 1707"/>
                <a:gd name="T48" fmla="*/ 509 w 748"/>
                <a:gd name="T49" fmla="*/ 228 h 1707"/>
                <a:gd name="T50" fmla="*/ 536 w 748"/>
                <a:gd name="T51" fmla="*/ 228 h 1707"/>
                <a:gd name="T52" fmla="*/ 668 w 748"/>
                <a:gd name="T53" fmla="*/ 598 h 1707"/>
                <a:gd name="T54" fmla="*/ 712 w 748"/>
                <a:gd name="T55" fmla="*/ 624 h 1707"/>
                <a:gd name="T56" fmla="*/ 738 w 748"/>
                <a:gd name="T57" fmla="*/ 580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8" h="1707">
                  <a:moveTo>
                    <a:pt x="738" y="580"/>
                  </a:moveTo>
                  <a:lnTo>
                    <a:pt x="738" y="580"/>
                  </a:lnTo>
                  <a:cubicBezTo>
                    <a:pt x="650" y="185"/>
                    <a:pt x="650" y="185"/>
                    <a:pt x="650" y="185"/>
                  </a:cubicBezTo>
                  <a:cubicBezTo>
                    <a:pt x="650" y="176"/>
                    <a:pt x="650" y="176"/>
                    <a:pt x="641" y="176"/>
                  </a:cubicBezTo>
                  <a:lnTo>
                    <a:pt x="641" y="176"/>
                  </a:lnTo>
                  <a:lnTo>
                    <a:pt x="641" y="176"/>
                  </a:lnTo>
                  <a:cubicBezTo>
                    <a:pt x="615" y="79"/>
                    <a:pt x="527" y="0"/>
                    <a:pt x="421" y="0"/>
                  </a:cubicBezTo>
                  <a:cubicBezTo>
                    <a:pt x="324" y="0"/>
                    <a:pt x="324" y="0"/>
                    <a:pt x="324" y="0"/>
                  </a:cubicBezTo>
                  <a:cubicBezTo>
                    <a:pt x="211" y="0"/>
                    <a:pt x="123" y="79"/>
                    <a:pt x="97" y="185"/>
                  </a:cubicBezTo>
                  <a:cubicBezTo>
                    <a:pt x="9" y="580"/>
                    <a:pt x="9" y="580"/>
                    <a:pt x="9" y="580"/>
                  </a:cubicBezTo>
                  <a:cubicBezTo>
                    <a:pt x="0" y="598"/>
                    <a:pt x="9" y="615"/>
                    <a:pt x="27" y="624"/>
                  </a:cubicBezTo>
                  <a:cubicBezTo>
                    <a:pt x="53" y="633"/>
                    <a:pt x="79" y="624"/>
                    <a:pt x="79" y="598"/>
                  </a:cubicBezTo>
                  <a:cubicBezTo>
                    <a:pt x="211" y="228"/>
                    <a:pt x="211" y="228"/>
                    <a:pt x="211" y="228"/>
                  </a:cubicBezTo>
                  <a:cubicBezTo>
                    <a:pt x="238" y="228"/>
                    <a:pt x="238" y="228"/>
                    <a:pt x="238" y="228"/>
                  </a:cubicBezTo>
                  <a:cubicBezTo>
                    <a:pt x="70" y="862"/>
                    <a:pt x="70" y="862"/>
                    <a:pt x="70" y="862"/>
                  </a:cubicBezTo>
                  <a:cubicBezTo>
                    <a:pt x="62" y="880"/>
                    <a:pt x="79" y="888"/>
                    <a:pt x="97" y="888"/>
                  </a:cubicBezTo>
                  <a:cubicBezTo>
                    <a:pt x="211" y="888"/>
                    <a:pt x="211" y="888"/>
                    <a:pt x="211" y="888"/>
                  </a:cubicBezTo>
                  <a:cubicBezTo>
                    <a:pt x="307" y="1671"/>
                    <a:pt x="307" y="1671"/>
                    <a:pt x="307" y="1671"/>
                  </a:cubicBezTo>
                  <a:cubicBezTo>
                    <a:pt x="307" y="1689"/>
                    <a:pt x="324" y="1706"/>
                    <a:pt x="342" y="1706"/>
                  </a:cubicBezTo>
                  <a:cubicBezTo>
                    <a:pt x="404" y="1706"/>
                    <a:pt x="404" y="1706"/>
                    <a:pt x="404" y="1706"/>
                  </a:cubicBezTo>
                  <a:cubicBezTo>
                    <a:pt x="421" y="1706"/>
                    <a:pt x="439" y="1689"/>
                    <a:pt x="439" y="1671"/>
                  </a:cubicBezTo>
                  <a:cubicBezTo>
                    <a:pt x="536" y="888"/>
                    <a:pt x="536" y="888"/>
                    <a:pt x="536" y="888"/>
                  </a:cubicBezTo>
                  <a:cubicBezTo>
                    <a:pt x="650" y="888"/>
                    <a:pt x="650" y="888"/>
                    <a:pt x="650" y="888"/>
                  </a:cubicBezTo>
                  <a:cubicBezTo>
                    <a:pt x="668" y="888"/>
                    <a:pt x="685" y="880"/>
                    <a:pt x="676" y="862"/>
                  </a:cubicBezTo>
                  <a:cubicBezTo>
                    <a:pt x="509" y="228"/>
                    <a:pt x="509" y="228"/>
                    <a:pt x="509" y="228"/>
                  </a:cubicBezTo>
                  <a:cubicBezTo>
                    <a:pt x="536" y="228"/>
                    <a:pt x="536" y="228"/>
                    <a:pt x="536" y="228"/>
                  </a:cubicBezTo>
                  <a:cubicBezTo>
                    <a:pt x="668" y="598"/>
                    <a:pt x="668" y="598"/>
                    <a:pt x="668" y="598"/>
                  </a:cubicBezTo>
                  <a:cubicBezTo>
                    <a:pt x="668" y="624"/>
                    <a:pt x="694" y="633"/>
                    <a:pt x="712" y="624"/>
                  </a:cubicBezTo>
                  <a:cubicBezTo>
                    <a:pt x="738" y="615"/>
                    <a:pt x="747" y="598"/>
                    <a:pt x="738" y="580"/>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3" name="Freeform 430"/>
            <p:cNvSpPr>
              <a:spLocks noChangeArrowheads="1"/>
            </p:cNvSpPr>
            <p:nvPr/>
          </p:nvSpPr>
          <p:spPr bwMode="auto">
            <a:xfrm>
              <a:off x="5436987" y="3346997"/>
              <a:ext cx="490851" cy="879440"/>
            </a:xfrm>
            <a:custGeom>
              <a:avLst/>
              <a:gdLst>
                <a:gd name="T0" fmla="*/ 941 w 951"/>
                <a:gd name="T1" fmla="*/ 809 h 1707"/>
                <a:gd name="T2" fmla="*/ 941 w 951"/>
                <a:gd name="T3" fmla="*/ 809 h 1707"/>
                <a:gd name="T4" fmla="*/ 818 w 951"/>
                <a:gd name="T5" fmla="*/ 185 h 1707"/>
                <a:gd name="T6" fmla="*/ 818 w 951"/>
                <a:gd name="T7" fmla="*/ 167 h 1707"/>
                <a:gd name="T8" fmla="*/ 598 w 951"/>
                <a:gd name="T9" fmla="*/ 0 h 1707"/>
                <a:gd name="T10" fmla="*/ 343 w 951"/>
                <a:gd name="T11" fmla="*/ 0 h 1707"/>
                <a:gd name="T12" fmla="*/ 132 w 951"/>
                <a:gd name="T13" fmla="*/ 176 h 1707"/>
                <a:gd name="T14" fmla="*/ 132 w 951"/>
                <a:gd name="T15" fmla="*/ 185 h 1707"/>
                <a:gd name="T16" fmla="*/ 9 w 951"/>
                <a:gd name="T17" fmla="*/ 809 h 1707"/>
                <a:gd name="T18" fmla="*/ 70 w 951"/>
                <a:gd name="T19" fmla="*/ 897 h 1707"/>
                <a:gd name="T20" fmla="*/ 70 w 951"/>
                <a:gd name="T21" fmla="*/ 897 h 1707"/>
                <a:gd name="T22" fmla="*/ 158 w 951"/>
                <a:gd name="T23" fmla="*/ 844 h 1707"/>
                <a:gd name="T24" fmla="*/ 238 w 951"/>
                <a:gd name="T25" fmla="*/ 422 h 1707"/>
                <a:gd name="T26" fmla="*/ 238 w 951"/>
                <a:gd name="T27" fmla="*/ 836 h 1707"/>
                <a:gd name="T28" fmla="*/ 238 w 951"/>
                <a:gd name="T29" fmla="*/ 871 h 1707"/>
                <a:gd name="T30" fmla="*/ 238 w 951"/>
                <a:gd name="T31" fmla="*/ 1609 h 1707"/>
                <a:gd name="T32" fmla="*/ 334 w 951"/>
                <a:gd name="T33" fmla="*/ 1706 h 1707"/>
                <a:gd name="T34" fmla="*/ 343 w 951"/>
                <a:gd name="T35" fmla="*/ 1706 h 1707"/>
                <a:gd name="T36" fmla="*/ 440 w 951"/>
                <a:gd name="T37" fmla="*/ 1609 h 1707"/>
                <a:gd name="T38" fmla="*/ 440 w 951"/>
                <a:gd name="T39" fmla="*/ 871 h 1707"/>
                <a:gd name="T40" fmla="*/ 510 w 951"/>
                <a:gd name="T41" fmla="*/ 871 h 1707"/>
                <a:gd name="T42" fmla="*/ 510 w 951"/>
                <a:gd name="T43" fmla="*/ 1609 h 1707"/>
                <a:gd name="T44" fmla="*/ 607 w 951"/>
                <a:gd name="T45" fmla="*/ 1706 h 1707"/>
                <a:gd name="T46" fmla="*/ 616 w 951"/>
                <a:gd name="T47" fmla="*/ 1706 h 1707"/>
                <a:gd name="T48" fmla="*/ 712 w 951"/>
                <a:gd name="T49" fmla="*/ 1609 h 1707"/>
                <a:gd name="T50" fmla="*/ 712 w 951"/>
                <a:gd name="T51" fmla="*/ 871 h 1707"/>
                <a:gd name="T52" fmla="*/ 712 w 951"/>
                <a:gd name="T53" fmla="*/ 836 h 1707"/>
                <a:gd name="T54" fmla="*/ 712 w 951"/>
                <a:gd name="T55" fmla="*/ 440 h 1707"/>
                <a:gd name="T56" fmla="*/ 792 w 951"/>
                <a:gd name="T57" fmla="*/ 844 h 1707"/>
                <a:gd name="T58" fmla="*/ 880 w 951"/>
                <a:gd name="T59" fmla="*/ 897 h 1707"/>
                <a:gd name="T60" fmla="*/ 941 w 951"/>
                <a:gd name="T61" fmla="*/ 809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1" h="1707">
                  <a:moveTo>
                    <a:pt x="941" y="809"/>
                  </a:moveTo>
                  <a:lnTo>
                    <a:pt x="941" y="809"/>
                  </a:lnTo>
                  <a:cubicBezTo>
                    <a:pt x="818" y="185"/>
                    <a:pt x="818" y="185"/>
                    <a:pt x="818" y="185"/>
                  </a:cubicBezTo>
                  <a:cubicBezTo>
                    <a:pt x="818" y="176"/>
                    <a:pt x="818" y="176"/>
                    <a:pt x="818" y="167"/>
                  </a:cubicBezTo>
                  <a:cubicBezTo>
                    <a:pt x="792" y="70"/>
                    <a:pt x="704" y="0"/>
                    <a:pt x="598" y="0"/>
                  </a:cubicBezTo>
                  <a:cubicBezTo>
                    <a:pt x="343" y="0"/>
                    <a:pt x="343" y="0"/>
                    <a:pt x="343" y="0"/>
                  </a:cubicBezTo>
                  <a:cubicBezTo>
                    <a:pt x="238" y="0"/>
                    <a:pt x="149" y="79"/>
                    <a:pt x="132" y="176"/>
                  </a:cubicBezTo>
                  <a:cubicBezTo>
                    <a:pt x="132" y="176"/>
                    <a:pt x="132" y="176"/>
                    <a:pt x="132" y="185"/>
                  </a:cubicBezTo>
                  <a:cubicBezTo>
                    <a:pt x="9" y="809"/>
                    <a:pt x="9" y="809"/>
                    <a:pt x="9" y="809"/>
                  </a:cubicBezTo>
                  <a:cubicBezTo>
                    <a:pt x="0" y="853"/>
                    <a:pt x="26" y="897"/>
                    <a:pt x="70" y="897"/>
                  </a:cubicBezTo>
                  <a:lnTo>
                    <a:pt x="70" y="897"/>
                  </a:lnTo>
                  <a:cubicBezTo>
                    <a:pt x="115" y="906"/>
                    <a:pt x="149" y="880"/>
                    <a:pt x="158" y="844"/>
                  </a:cubicBezTo>
                  <a:cubicBezTo>
                    <a:pt x="238" y="422"/>
                    <a:pt x="238" y="422"/>
                    <a:pt x="238" y="422"/>
                  </a:cubicBezTo>
                  <a:cubicBezTo>
                    <a:pt x="238" y="836"/>
                    <a:pt x="238" y="836"/>
                    <a:pt x="238" y="836"/>
                  </a:cubicBezTo>
                  <a:cubicBezTo>
                    <a:pt x="238" y="871"/>
                    <a:pt x="238" y="871"/>
                    <a:pt x="238" y="871"/>
                  </a:cubicBezTo>
                  <a:cubicBezTo>
                    <a:pt x="238" y="1609"/>
                    <a:pt x="238" y="1609"/>
                    <a:pt x="238" y="1609"/>
                  </a:cubicBezTo>
                  <a:cubicBezTo>
                    <a:pt x="238" y="1662"/>
                    <a:pt x="281" y="1706"/>
                    <a:pt x="334" y="1706"/>
                  </a:cubicBezTo>
                  <a:cubicBezTo>
                    <a:pt x="343" y="1706"/>
                    <a:pt x="343" y="1706"/>
                    <a:pt x="343" y="1706"/>
                  </a:cubicBezTo>
                  <a:cubicBezTo>
                    <a:pt x="396" y="1706"/>
                    <a:pt x="440" y="1662"/>
                    <a:pt x="440" y="1609"/>
                  </a:cubicBezTo>
                  <a:cubicBezTo>
                    <a:pt x="440" y="871"/>
                    <a:pt x="440" y="871"/>
                    <a:pt x="440" y="871"/>
                  </a:cubicBezTo>
                  <a:cubicBezTo>
                    <a:pt x="510" y="871"/>
                    <a:pt x="510" y="871"/>
                    <a:pt x="510" y="871"/>
                  </a:cubicBezTo>
                  <a:cubicBezTo>
                    <a:pt x="510" y="1609"/>
                    <a:pt x="510" y="1609"/>
                    <a:pt x="510" y="1609"/>
                  </a:cubicBezTo>
                  <a:cubicBezTo>
                    <a:pt x="510" y="1662"/>
                    <a:pt x="554" y="1706"/>
                    <a:pt x="607" y="1706"/>
                  </a:cubicBezTo>
                  <a:cubicBezTo>
                    <a:pt x="616" y="1706"/>
                    <a:pt x="616" y="1706"/>
                    <a:pt x="616" y="1706"/>
                  </a:cubicBezTo>
                  <a:cubicBezTo>
                    <a:pt x="668" y="1706"/>
                    <a:pt x="712" y="1662"/>
                    <a:pt x="712" y="1609"/>
                  </a:cubicBezTo>
                  <a:cubicBezTo>
                    <a:pt x="712" y="871"/>
                    <a:pt x="712" y="871"/>
                    <a:pt x="712" y="871"/>
                  </a:cubicBezTo>
                  <a:cubicBezTo>
                    <a:pt x="712" y="836"/>
                    <a:pt x="712" y="836"/>
                    <a:pt x="712" y="836"/>
                  </a:cubicBezTo>
                  <a:cubicBezTo>
                    <a:pt x="712" y="440"/>
                    <a:pt x="712" y="440"/>
                    <a:pt x="712" y="440"/>
                  </a:cubicBezTo>
                  <a:cubicBezTo>
                    <a:pt x="792" y="844"/>
                    <a:pt x="792" y="844"/>
                    <a:pt x="792" y="844"/>
                  </a:cubicBezTo>
                  <a:cubicBezTo>
                    <a:pt x="800" y="880"/>
                    <a:pt x="836" y="906"/>
                    <a:pt x="880" y="897"/>
                  </a:cubicBezTo>
                  <a:cubicBezTo>
                    <a:pt x="924" y="897"/>
                    <a:pt x="950" y="853"/>
                    <a:pt x="941" y="809"/>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4" name="Freeform 431"/>
            <p:cNvSpPr>
              <a:spLocks noChangeArrowheads="1"/>
            </p:cNvSpPr>
            <p:nvPr/>
          </p:nvSpPr>
          <p:spPr bwMode="auto">
            <a:xfrm>
              <a:off x="5577880" y="3115206"/>
              <a:ext cx="204521" cy="204521"/>
            </a:xfrm>
            <a:custGeom>
              <a:avLst/>
              <a:gdLst>
                <a:gd name="T0" fmla="*/ 202 w 396"/>
                <a:gd name="T1" fmla="*/ 396 h 397"/>
                <a:gd name="T2" fmla="*/ 202 w 396"/>
                <a:gd name="T3" fmla="*/ 396 h 397"/>
                <a:gd name="T4" fmla="*/ 395 w 396"/>
                <a:gd name="T5" fmla="*/ 203 h 397"/>
                <a:gd name="T6" fmla="*/ 202 w 396"/>
                <a:gd name="T7" fmla="*/ 0 h 397"/>
                <a:gd name="T8" fmla="*/ 0 w 396"/>
                <a:gd name="T9" fmla="*/ 203 h 397"/>
                <a:gd name="T10" fmla="*/ 20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202" y="396"/>
                  </a:moveTo>
                  <a:lnTo>
                    <a:pt x="202" y="396"/>
                  </a:lnTo>
                  <a:cubicBezTo>
                    <a:pt x="308" y="396"/>
                    <a:pt x="395" y="308"/>
                    <a:pt x="395" y="203"/>
                  </a:cubicBezTo>
                  <a:cubicBezTo>
                    <a:pt x="395" y="88"/>
                    <a:pt x="308" y="0"/>
                    <a:pt x="202" y="0"/>
                  </a:cubicBezTo>
                  <a:cubicBezTo>
                    <a:pt x="88" y="0"/>
                    <a:pt x="0" y="88"/>
                    <a:pt x="0" y="203"/>
                  </a:cubicBezTo>
                  <a:cubicBezTo>
                    <a:pt x="0" y="308"/>
                    <a:pt x="88" y="396"/>
                    <a:pt x="20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555" name="CuadroTexto 554"/>
          <p:cNvSpPr txBox="1"/>
          <p:nvPr/>
        </p:nvSpPr>
        <p:spPr>
          <a:xfrm>
            <a:off x="1016012" y="1722586"/>
            <a:ext cx="188165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 this tool</a:t>
            </a:r>
            <a:r>
              <a:rPr kumimoji="0" lang="es-E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086575"/>
                </a:solidFill>
                <a:effectLst/>
                <a:uLnTx/>
                <a:uFillTx/>
                <a:latin typeface="Calibri" panose="020F0502020204030204" pitchFamily="34" charset="0"/>
                <a:ea typeface="Lato" charset="0"/>
                <a:cs typeface="Calibri" panose="020F0502020204030204" pitchFamily="34" charset="0"/>
              </a:rPr>
              <a:t>if</a:t>
            </a:r>
            <a:r>
              <a:rPr lang="es-ES" sz="2000" b="1" dirty="0">
                <a:solidFill>
                  <a:srgbClr val="086575"/>
                </a:solidFill>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7" name="CuadroTexto 556"/>
          <p:cNvSpPr txBox="1"/>
          <p:nvPr/>
        </p:nvSpPr>
        <p:spPr>
          <a:xfrm>
            <a:off x="993229" y="3259077"/>
            <a:ext cx="209819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Download this</a:t>
            </a:r>
            <a:r>
              <a:rPr kumimoji="0" lang="es-E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086575"/>
                </a:solidFill>
                <a:effectLst/>
                <a:uLnTx/>
                <a:uFillTx/>
                <a:latin typeface="Calibri" panose="020F0502020204030204" pitchFamily="34" charset="0"/>
                <a:ea typeface="Lato" charset="0"/>
                <a:cs typeface="Calibri" panose="020F0502020204030204" pitchFamily="34" charset="0"/>
              </a:rPr>
              <a:t>if</a:t>
            </a:r>
            <a:r>
              <a:rPr kumimoji="0" lang="es-E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954748" y="4553876"/>
            <a:ext cx="2098192"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086575"/>
                </a:solidFill>
                <a:effectLst/>
                <a:uLnTx/>
                <a:uFillTx/>
                <a:latin typeface="Calibri" panose="020F0502020204030204" pitchFamily="34" charset="0"/>
                <a:ea typeface="Lato" charset="0"/>
                <a:cs typeface="Calibri" panose="020F0502020204030204" pitchFamily="34" charset="0"/>
              </a:rPr>
              <a:t>Review</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this</a:t>
            </a:r>
            <a:r>
              <a:rPr kumimoji="0" lang="es-E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086575"/>
                </a:solidFill>
                <a:effectLst/>
                <a:uLnTx/>
                <a:uFillTx/>
                <a:latin typeface="Calibri" panose="020F0502020204030204" pitchFamily="34" charset="0"/>
                <a:ea typeface="Lato" charset="0"/>
                <a:cs typeface="Calibri" panose="020F0502020204030204" pitchFamily="34" charset="0"/>
              </a:rPr>
              <a:t>if</a:t>
            </a:r>
            <a:r>
              <a:rPr kumimoji="0" lang="es-E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a:t>
            </a:r>
          </a:p>
        </p:txBody>
      </p:sp>
      <p:sp>
        <p:nvSpPr>
          <p:cNvPr id="561" name="CuadroTexto 560"/>
          <p:cNvSpPr txBox="1"/>
          <p:nvPr/>
        </p:nvSpPr>
        <p:spPr>
          <a:xfrm>
            <a:off x="9579642" y="1731120"/>
            <a:ext cx="1191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Read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2" name="Rectángulo 561"/>
          <p:cNvSpPr/>
          <p:nvPr/>
        </p:nvSpPr>
        <p:spPr>
          <a:xfrm>
            <a:off x="9590679" y="2088938"/>
            <a:ext cx="181734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3"/>
              </a:rPr>
              <a:t>What to look at while prototyping? </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563" name="CuadroTexto 562"/>
          <p:cNvSpPr txBox="1"/>
          <p:nvPr/>
        </p:nvSpPr>
        <p:spPr>
          <a:xfrm>
            <a:off x="9527942" y="3309522"/>
            <a:ext cx="1407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Watch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5" name="CuadroTexto 564"/>
          <p:cNvSpPr txBox="1"/>
          <p:nvPr/>
        </p:nvSpPr>
        <p:spPr>
          <a:xfrm>
            <a:off x="9612940" y="4728650"/>
            <a:ext cx="1641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Listen to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p:txBody>
          <a:bodyPr/>
          <a:lstStyle/>
          <a:p>
            <a:r>
              <a:rPr lang="hr-BA" dirty="0">
                <a:latin typeface="Calibri" panose="020F0502020204030204" pitchFamily="34" charset="0"/>
                <a:cs typeface="Calibri" panose="020F0502020204030204" pitchFamily="34" charset="0"/>
              </a:rPr>
              <a:t>Here are some resources you can use</a:t>
            </a:r>
            <a:endParaRPr lang="en-US" dirty="0">
              <a:latin typeface="Calibri" panose="020F0502020204030204" pitchFamily="34" charset="0"/>
              <a:cs typeface="Calibri" panose="020F0502020204030204" pitchFamily="34" charset="0"/>
            </a:endParaRPr>
          </a:p>
        </p:txBody>
      </p:sp>
      <p:sp>
        <p:nvSpPr>
          <p:cNvPr id="7" name="Rectángulo 561">
            <a:extLst>
              <a:ext uri="{FF2B5EF4-FFF2-40B4-BE49-F238E27FC236}">
                <a16:creationId xmlns:a16="http://schemas.microsoft.com/office/drawing/2014/main" id="{54D8E5DC-F0E5-F0DC-52A6-B3B1DA28D7DB}"/>
              </a:ext>
            </a:extLst>
          </p:cNvPr>
          <p:cNvSpPr/>
          <p:nvPr/>
        </p:nvSpPr>
        <p:spPr>
          <a:xfrm>
            <a:off x="9590679" y="5141959"/>
            <a:ext cx="181734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86D6E"/>
                </a:solidFill>
                <a:latin typeface="Calibri" panose="020F0502020204030204" pitchFamily="34" charset="0"/>
                <a:ea typeface="Lato" charset="0"/>
                <a:cs typeface="Calibri" panose="020F0502020204030204" pitchFamily="34" charset="0"/>
                <a:hlinkClick r:id="rId4"/>
              </a:rPr>
              <a:t>Is the future ethical?</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9" name="Rectángulo 561">
            <a:extLst>
              <a:ext uri="{FF2B5EF4-FFF2-40B4-BE49-F238E27FC236}">
                <a16:creationId xmlns:a16="http://schemas.microsoft.com/office/drawing/2014/main" id="{9636DB39-4750-541F-33B9-CE30E6698CC8}"/>
              </a:ext>
            </a:extLst>
          </p:cNvPr>
          <p:cNvSpPr/>
          <p:nvPr/>
        </p:nvSpPr>
        <p:spPr>
          <a:xfrm>
            <a:off x="1008560" y="4894705"/>
            <a:ext cx="2033704"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Feeling </a:t>
            </a:r>
            <a:r>
              <a:rPr kumimoji="0" lang="es-E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rPr>
              <a:t>overwhelmed</a:t>
            </a:r>
            <a:r>
              <a:rPr kumimoji="0" lang="es-E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a:t>
            </a:r>
            <a:r>
              <a:rPr kumimoji="0" lang="es-E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rPr>
              <a:t>abou</a:t>
            </a:r>
            <a:r>
              <a:rPr lang="es-ES" sz="1400" dirty="0">
                <a:solidFill>
                  <a:srgbClr val="086D6E"/>
                </a:solidFill>
                <a:latin typeface="Calibri" panose="020F0502020204030204" pitchFamily="34" charset="0"/>
                <a:ea typeface="Lato" charset="0"/>
                <a:cs typeface="Calibri" panose="020F0502020204030204" pitchFamily="34" charset="0"/>
              </a:rPr>
              <a:t>t </a:t>
            </a:r>
            <a:r>
              <a:rPr lang="es-ES" sz="1400" dirty="0" err="1">
                <a:solidFill>
                  <a:srgbClr val="086D6E"/>
                </a:solidFill>
                <a:latin typeface="Calibri" panose="020F0502020204030204" pitchFamily="34" charset="0"/>
                <a:ea typeface="Lato" charset="0"/>
                <a:cs typeface="Calibri" panose="020F0502020204030204" pitchFamily="34" charset="0"/>
              </a:rPr>
              <a:t>group</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dynamics</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a:solidFill>
                  <a:srgbClr val="086D6E"/>
                </a:solidFill>
                <a:latin typeface="Calibri" panose="020F0502020204030204" pitchFamily="34" charset="0"/>
                <a:ea typeface="Lato" charset="0"/>
                <a:cs typeface="Calibri" panose="020F0502020204030204" pitchFamily="34" charset="0"/>
                <a:hlinkClick r:id="rId5"/>
              </a:rPr>
              <a:t>Take a look at this!</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10" name="Rectángulo 561">
            <a:extLst>
              <a:ext uri="{FF2B5EF4-FFF2-40B4-BE49-F238E27FC236}">
                <a16:creationId xmlns:a16="http://schemas.microsoft.com/office/drawing/2014/main" id="{F8F5B9F4-05AD-1422-45E3-63BD0E7A99FC}"/>
              </a:ext>
            </a:extLst>
          </p:cNvPr>
          <p:cNvSpPr/>
          <p:nvPr/>
        </p:nvSpPr>
        <p:spPr>
          <a:xfrm>
            <a:off x="1033723" y="2105988"/>
            <a:ext cx="2793585"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rPr>
              <a:t>If</a:t>
            </a:r>
            <a:r>
              <a:rPr kumimoji="0" lang="es-E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a:t>
            </a:r>
            <a:r>
              <a:rPr kumimoji="0" lang="es-E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rPr>
              <a:t>you</a:t>
            </a:r>
            <a:r>
              <a:rPr kumimoji="0" lang="es-E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a:t>
            </a:r>
            <a:r>
              <a:rPr kumimoji="0" lang="es-E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rPr>
              <a:t>feel</a:t>
            </a:r>
            <a:r>
              <a:rPr kumimoji="0" lang="es-E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a:t>
            </a:r>
            <a:r>
              <a:rPr kumimoji="0" lang="es-E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rPr>
              <a:t>lik</a:t>
            </a:r>
            <a:r>
              <a:rPr lang="es-ES" sz="1400" dirty="0">
                <a:solidFill>
                  <a:srgbClr val="086D6E"/>
                </a:solidFill>
                <a:latin typeface="Calibri" panose="020F0502020204030204" pitchFamily="34" charset="0"/>
                <a:ea typeface="Lato" charset="0"/>
                <a:cs typeface="Calibri" panose="020F0502020204030204" pitchFamily="34" charset="0"/>
              </a:rPr>
              <a:t>e </a:t>
            </a:r>
            <a:r>
              <a:rPr lang="es-ES" sz="1400" dirty="0" err="1">
                <a:solidFill>
                  <a:srgbClr val="086D6E"/>
                </a:solidFill>
                <a:latin typeface="Calibri" panose="020F0502020204030204" pitchFamily="34" charset="0"/>
                <a:ea typeface="Lato" charset="0"/>
                <a:cs typeface="Calibri" panose="020F0502020204030204" pitchFamily="34" charset="0"/>
              </a:rPr>
              <a:t>it’s</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difficult</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to</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engage</a:t>
            </a:r>
            <a:r>
              <a:rPr lang="es-ES" sz="1400" dirty="0">
                <a:solidFill>
                  <a:srgbClr val="086D6E"/>
                </a:solidFill>
                <a:latin typeface="Calibri" panose="020F0502020204030204" pitchFamily="34" charset="0"/>
                <a:ea typeface="Lato" charset="0"/>
                <a:cs typeface="Calibri" panose="020F0502020204030204" pitchFamily="34" charset="0"/>
              </a:rPr>
              <a:t> your </a:t>
            </a:r>
            <a:r>
              <a:rPr lang="es-ES" sz="1400" dirty="0" err="1">
                <a:solidFill>
                  <a:srgbClr val="086D6E"/>
                </a:solidFill>
                <a:latin typeface="Calibri" panose="020F0502020204030204" pitchFamily="34" charset="0"/>
                <a:ea typeface="Lato" charset="0"/>
                <a:cs typeface="Calibri" panose="020F0502020204030204" pitchFamily="34" charset="0"/>
              </a:rPr>
              <a:t>community</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on</a:t>
            </a:r>
            <a:r>
              <a:rPr lang="es-ES" sz="1400" dirty="0">
                <a:solidFill>
                  <a:srgbClr val="086D6E"/>
                </a:solidFill>
                <a:latin typeface="Calibri" panose="020F0502020204030204" pitchFamily="34" charset="0"/>
                <a:ea typeface="Lato" charset="0"/>
                <a:cs typeface="Calibri" panose="020F0502020204030204" pitchFamily="34" charset="0"/>
              </a:rPr>
              <a:t>-site. </a:t>
            </a:r>
            <a:r>
              <a:rPr lang="es-ES" sz="1400" dirty="0">
                <a:solidFill>
                  <a:srgbClr val="086D6E"/>
                </a:solidFill>
                <a:latin typeface="Calibri" panose="020F0502020204030204" pitchFamily="34" charset="0"/>
                <a:ea typeface="Lato" charset="0"/>
                <a:cs typeface="Calibri" panose="020F0502020204030204" pitchFamily="34" charset="0"/>
                <a:hlinkClick r:id="rId6"/>
              </a:rPr>
              <a:t>Here</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you</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have</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some</a:t>
            </a:r>
            <a:r>
              <a:rPr lang="es-ES" sz="1400" dirty="0">
                <a:solidFill>
                  <a:srgbClr val="086D6E"/>
                </a:solidFill>
                <a:latin typeface="Calibri" panose="020F0502020204030204" pitchFamily="34" charset="0"/>
                <a:ea typeface="Lato" charset="0"/>
                <a:cs typeface="Calibri" panose="020F0502020204030204" pitchFamily="34" charset="0"/>
              </a:rPr>
              <a:t> collaborative tools </a:t>
            </a:r>
            <a:r>
              <a:rPr lang="es-ES" sz="1400" dirty="0" err="1">
                <a:solidFill>
                  <a:srgbClr val="086D6E"/>
                </a:solidFill>
                <a:latin typeface="Calibri" panose="020F0502020204030204" pitchFamily="34" charset="0"/>
                <a:ea typeface="Lato" charset="0"/>
                <a:cs typeface="Calibri" panose="020F0502020204030204" pitchFamily="34" charset="0"/>
              </a:rPr>
              <a:t>for</a:t>
            </a:r>
            <a:r>
              <a:rPr lang="es-ES" sz="1400" dirty="0">
                <a:solidFill>
                  <a:srgbClr val="086D6E"/>
                </a:solidFill>
                <a:latin typeface="Calibri" panose="020F0502020204030204" pitchFamily="34" charset="0"/>
                <a:ea typeface="Lato" charset="0"/>
                <a:cs typeface="Calibri" panose="020F0502020204030204" pitchFamily="34" charset="0"/>
              </a:rPr>
              <a:t> prototyping online</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12" name="Rectángulo 561">
            <a:extLst>
              <a:ext uri="{FF2B5EF4-FFF2-40B4-BE49-F238E27FC236}">
                <a16:creationId xmlns:a16="http://schemas.microsoft.com/office/drawing/2014/main" id="{2FE147F3-5D04-498B-469B-D2C9BF7E7169}"/>
              </a:ext>
            </a:extLst>
          </p:cNvPr>
          <p:cNvSpPr/>
          <p:nvPr/>
        </p:nvSpPr>
        <p:spPr>
          <a:xfrm>
            <a:off x="1032072" y="3648585"/>
            <a:ext cx="2159424"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err="1">
                <a:solidFill>
                  <a:srgbClr val="086D6E"/>
                </a:solidFill>
                <a:latin typeface="Calibri" panose="020F0502020204030204" pitchFamily="34" charset="0"/>
                <a:ea typeface="Lato" charset="0"/>
                <a:cs typeface="Calibri" panose="020F0502020204030204" pitchFamily="34" charset="0"/>
              </a:rPr>
              <a:t>You´re</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not</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sure</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how</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to</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start</a:t>
            </a:r>
            <a:r>
              <a:rPr lang="es-ES" sz="1400" dirty="0">
                <a:solidFill>
                  <a:srgbClr val="086D6E"/>
                </a:solidFill>
                <a:latin typeface="Calibri" panose="020F0502020204030204" pitchFamily="34" charset="0"/>
                <a:ea typeface="Lato" charset="0"/>
                <a:cs typeface="Calibri" panose="020F0502020204030204" pitchFamily="34" charset="0"/>
              </a:rPr>
              <a:t> prototyping. </a:t>
            </a:r>
            <a:r>
              <a:rPr lang="es-ES" sz="1400" dirty="0">
                <a:solidFill>
                  <a:srgbClr val="086D6E"/>
                </a:solidFill>
                <a:latin typeface="Calibri" panose="020F0502020204030204" pitchFamily="34" charset="0"/>
                <a:ea typeface="Lato" charset="0"/>
                <a:cs typeface="Calibri" panose="020F0502020204030204" pitchFamily="34" charset="0"/>
                <a:hlinkClick r:id="rId7"/>
              </a:rPr>
              <a:t>(</a:t>
            </a:r>
            <a:r>
              <a:rPr lang="es-ES" sz="1400" dirty="0" err="1">
                <a:solidFill>
                  <a:srgbClr val="086D6E"/>
                </a:solidFill>
                <a:latin typeface="Calibri" panose="020F0502020204030204" pitchFamily="34" charset="0"/>
                <a:ea typeface="Lato" charset="0"/>
                <a:cs typeface="Calibri" panose="020F0502020204030204" pitchFamily="34" charset="0"/>
                <a:hlinkClick r:id="rId7"/>
              </a:rPr>
              <a:t>download</a:t>
            </a:r>
            <a:r>
              <a:rPr lang="es-ES" sz="1400" dirty="0">
                <a:solidFill>
                  <a:srgbClr val="086D6E"/>
                </a:solidFill>
                <a:latin typeface="Calibri" panose="020F0502020204030204" pitchFamily="34" charset="0"/>
                <a:ea typeface="Lato" charset="0"/>
                <a:cs typeface="Calibri" panose="020F0502020204030204" pitchFamily="34" charset="0"/>
                <a:hlinkClick r:id="rId7"/>
              </a:rPr>
              <a:t> </a:t>
            </a:r>
            <a:r>
              <a:rPr lang="es-ES" sz="1400" dirty="0" err="1">
                <a:solidFill>
                  <a:srgbClr val="086D6E"/>
                </a:solidFill>
                <a:latin typeface="Calibri" panose="020F0502020204030204" pitchFamily="34" charset="0"/>
                <a:ea typeface="Lato" charset="0"/>
                <a:cs typeface="Calibri" panose="020F0502020204030204" pitchFamily="34" charset="0"/>
                <a:hlinkClick r:id="rId7"/>
              </a:rPr>
              <a:t>toolkit</a:t>
            </a:r>
            <a:r>
              <a:rPr lang="es-ES" sz="1400" dirty="0">
                <a:solidFill>
                  <a:srgbClr val="086D6E"/>
                </a:solidFill>
                <a:latin typeface="Calibri" panose="020F0502020204030204" pitchFamily="34" charset="0"/>
                <a:ea typeface="Lato" charset="0"/>
                <a:cs typeface="Calibri" panose="020F0502020204030204" pitchFamily="34" charset="0"/>
                <a:hlinkClick r:id="rId7"/>
              </a:rPr>
              <a:t>)</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14" name="CuadroTexto 13">
            <a:extLst>
              <a:ext uri="{FF2B5EF4-FFF2-40B4-BE49-F238E27FC236}">
                <a16:creationId xmlns:a16="http://schemas.microsoft.com/office/drawing/2014/main" id="{5FFF35C2-E56A-A152-C033-E3F934024D3D}"/>
              </a:ext>
            </a:extLst>
          </p:cNvPr>
          <p:cNvSpPr txBox="1"/>
          <p:nvPr/>
        </p:nvSpPr>
        <p:spPr>
          <a:xfrm>
            <a:off x="9527942" y="3695736"/>
            <a:ext cx="2367162" cy="954107"/>
          </a:xfrm>
          <a:prstGeom prst="rect">
            <a:avLst/>
          </a:prstGeom>
          <a:noFill/>
        </p:spPr>
        <p:txBody>
          <a:bodyPr wrap="square">
            <a:spAutoFit/>
          </a:bodyPr>
          <a:lstStyle/>
          <a:p>
            <a:r>
              <a:rPr lang="en-US" sz="1400" dirty="0">
                <a:solidFill>
                  <a:srgbClr val="086D6E"/>
                </a:solidFill>
                <a:latin typeface="Calibri" panose="020F0502020204030204" pitchFamily="34" charset="0"/>
                <a:ea typeface="Lato" charset="0"/>
                <a:cs typeface="Calibri" panose="020F0502020204030204" pitchFamily="34" charset="0"/>
              </a:rPr>
              <a:t>Bill Burnett and Dave Evans share tools for prototyping and iterating your way to a better future in this </a:t>
            </a:r>
            <a:r>
              <a:rPr lang="en-US" sz="1400" dirty="0">
                <a:solidFill>
                  <a:srgbClr val="086D6E"/>
                </a:solidFill>
                <a:latin typeface="Calibri" panose="020F0502020204030204" pitchFamily="34" charset="0"/>
                <a:ea typeface="Lato" charset="0"/>
                <a:cs typeface="Calibri" panose="020F0502020204030204" pitchFamily="34" charset="0"/>
                <a:hlinkClick r:id="rId8">
                  <a:extLst>
                    <a:ext uri="{A12FA001-AC4F-418D-AE19-62706E023703}">
                      <ahyp:hlinkClr xmlns:ahyp="http://schemas.microsoft.com/office/drawing/2018/hyperlinkcolor" val="tx"/>
                    </a:ext>
                  </a:extLst>
                </a:hlinkClick>
              </a:rPr>
              <a:t>video</a:t>
            </a:r>
            <a:r>
              <a:rPr lang="en-US" sz="1400" dirty="0">
                <a:solidFill>
                  <a:srgbClr val="086D6E"/>
                </a:solidFill>
                <a:latin typeface="Calibri" panose="020F0502020204030204" pitchFamily="34" charset="0"/>
                <a:ea typeface="Lato" charset="0"/>
                <a:cs typeface="Calibri" panose="020F0502020204030204" pitchFamily="34" charset="0"/>
              </a:rPr>
              <a:t>.</a:t>
            </a:r>
            <a:endParaRPr lang="es-ES" sz="1400" dirty="0">
              <a:solidFill>
                <a:srgbClr val="086D6E"/>
              </a:solidFill>
              <a:latin typeface="Calibri" panose="020F0502020204030204" pitchFamily="34" charset="0"/>
              <a:ea typeface="Lato" charset="0"/>
              <a:cs typeface="Calibri" panose="020F0502020204030204" pitchFamily="34" charset="0"/>
            </a:endParaRPr>
          </a:p>
        </p:txBody>
      </p:sp>
      <p:pic>
        <p:nvPicPr>
          <p:cNvPr id="8" name="Graphic 7" descr="Eye with solid fill">
            <a:extLst>
              <a:ext uri="{FF2B5EF4-FFF2-40B4-BE49-F238E27FC236}">
                <a16:creationId xmlns:a16="http://schemas.microsoft.com/office/drawing/2014/main" id="{26E20F2A-96DE-D653-34FD-293E163111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12332" y="4373943"/>
            <a:ext cx="495929" cy="495929"/>
          </a:xfrm>
          <a:prstGeom prst="rect">
            <a:avLst/>
          </a:prstGeom>
        </p:spPr>
      </p:pic>
      <p:pic>
        <p:nvPicPr>
          <p:cNvPr id="11" name="Graphic 10" descr="Eye with solid fill">
            <a:extLst>
              <a:ext uri="{FF2B5EF4-FFF2-40B4-BE49-F238E27FC236}">
                <a16:creationId xmlns:a16="http://schemas.microsoft.com/office/drawing/2014/main" id="{787E6C0C-FF24-DC02-7461-9E369A0298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27237" y="3461290"/>
            <a:ext cx="495929" cy="495929"/>
          </a:xfrm>
          <a:prstGeom prst="rect">
            <a:avLst/>
          </a:prstGeom>
        </p:spPr>
      </p:pic>
      <p:pic>
        <p:nvPicPr>
          <p:cNvPr id="15" name="Graphic 14" descr="Books with solid fill">
            <a:extLst>
              <a:ext uri="{FF2B5EF4-FFF2-40B4-BE49-F238E27FC236}">
                <a16:creationId xmlns:a16="http://schemas.microsoft.com/office/drawing/2014/main" id="{7635FC73-9ED9-BD6A-C2B8-EDC7625847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70728" y="1961816"/>
            <a:ext cx="408946" cy="408946"/>
          </a:xfrm>
          <a:prstGeom prst="rect">
            <a:avLst/>
          </a:prstGeom>
        </p:spPr>
      </p:pic>
      <p:pic>
        <p:nvPicPr>
          <p:cNvPr id="16" name="Graphic 15" descr="Books with solid fill">
            <a:extLst>
              <a:ext uri="{FF2B5EF4-FFF2-40B4-BE49-F238E27FC236}">
                <a16:creationId xmlns:a16="http://schemas.microsoft.com/office/drawing/2014/main" id="{9360F82D-2999-0831-EB3E-B21C795B21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16744" y="2473409"/>
            <a:ext cx="408946" cy="408946"/>
          </a:xfrm>
          <a:prstGeom prst="rect">
            <a:avLst/>
          </a:prstGeom>
        </p:spPr>
      </p:pic>
      <p:pic>
        <p:nvPicPr>
          <p:cNvPr id="18" name="Graphic 17" descr="Ear with solid fill">
            <a:extLst>
              <a:ext uri="{FF2B5EF4-FFF2-40B4-BE49-F238E27FC236}">
                <a16:creationId xmlns:a16="http://schemas.microsoft.com/office/drawing/2014/main" id="{B825C4CB-CFE9-8218-1C07-DC0A6D62FC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06672" y="4919729"/>
            <a:ext cx="490658" cy="490658"/>
          </a:xfrm>
          <a:prstGeom prst="rect">
            <a:avLst/>
          </a:prstGeom>
        </p:spPr>
      </p:pic>
      <p:pic>
        <p:nvPicPr>
          <p:cNvPr id="19" name="Graphic 18" descr="Ear with solid fill">
            <a:extLst>
              <a:ext uri="{FF2B5EF4-FFF2-40B4-BE49-F238E27FC236}">
                <a16:creationId xmlns:a16="http://schemas.microsoft.com/office/drawing/2014/main" id="{6BC220B6-B3D8-6B61-1911-846D48500BD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35356" y="4845515"/>
            <a:ext cx="490658" cy="490658"/>
          </a:xfrm>
          <a:prstGeom prst="rect">
            <a:avLst/>
          </a:prstGeom>
        </p:spPr>
      </p:pic>
      <p:pic>
        <p:nvPicPr>
          <p:cNvPr id="21" name="Graphic 20" descr="Magnifying glass with solid fill">
            <a:extLst>
              <a:ext uri="{FF2B5EF4-FFF2-40B4-BE49-F238E27FC236}">
                <a16:creationId xmlns:a16="http://schemas.microsoft.com/office/drawing/2014/main" id="{DB011CA1-7E51-D57C-95A6-83FBC9623A2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56991" y="4911703"/>
            <a:ext cx="485050" cy="485050"/>
          </a:xfrm>
          <a:prstGeom prst="rect">
            <a:avLst/>
          </a:prstGeom>
        </p:spPr>
      </p:pic>
      <p:pic>
        <p:nvPicPr>
          <p:cNvPr id="22" name="Graphic 21" descr="Magnifying glass with solid fill">
            <a:extLst>
              <a:ext uri="{FF2B5EF4-FFF2-40B4-BE49-F238E27FC236}">
                <a16:creationId xmlns:a16="http://schemas.microsoft.com/office/drawing/2014/main" id="{9F393910-822F-8E11-403A-FB2A4C89DC5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42368" y="4981559"/>
            <a:ext cx="485050" cy="485050"/>
          </a:xfrm>
          <a:prstGeom prst="rect">
            <a:avLst/>
          </a:prstGeom>
        </p:spPr>
      </p:pic>
      <p:pic>
        <p:nvPicPr>
          <p:cNvPr id="24" name="Graphic 23" descr="Monitor with solid fill">
            <a:extLst>
              <a:ext uri="{FF2B5EF4-FFF2-40B4-BE49-F238E27FC236}">
                <a16:creationId xmlns:a16="http://schemas.microsoft.com/office/drawing/2014/main" id="{D384B1D9-A684-9F62-5453-65E24D3A8F7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25898" y="3461290"/>
            <a:ext cx="463580" cy="463580"/>
          </a:xfrm>
          <a:prstGeom prst="rect">
            <a:avLst/>
          </a:prstGeom>
        </p:spPr>
      </p:pic>
      <p:pic>
        <p:nvPicPr>
          <p:cNvPr id="26" name="Graphic 25" descr="Arrow: Straight with solid fill">
            <a:extLst>
              <a:ext uri="{FF2B5EF4-FFF2-40B4-BE49-F238E27FC236}">
                <a16:creationId xmlns:a16="http://schemas.microsoft.com/office/drawing/2014/main" id="{C7D11949-201B-8B8F-A51C-CAF624D1D7C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6200000">
            <a:off x="3216891" y="3441791"/>
            <a:ext cx="281297" cy="281297"/>
          </a:xfrm>
          <a:prstGeom prst="rect">
            <a:avLst/>
          </a:prstGeom>
        </p:spPr>
      </p:pic>
      <p:pic>
        <p:nvPicPr>
          <p:cNvPr id="28" name="Graphic 27" descr="Teacher with solid fill">
            <a:extLst>
              <a:ext uri="{FF2B5EF4-FFF2-40B4-BE49-F238E27FC236}">
                <a16:creationId xmlns:a16="http://schemas.microsoft.com/office/drawing/2014/main" id="{B4DE14CB-6ACD-911B-AEA7-BC595AE31B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645928" y="1355623"/>
            <a:ext cx="476701" cy="476701"/>
          </a:xfrm>
          <a:prstGeom prst="rect">
            <a:avLst/>
          </a:prstGeom>
        </p:spPr>
      </p:pic>
      <p:pic>
        <p:nvPicPr>
          <p:cNvPr id="29" name="Graphic 28" descr="Teacher with solid fill">
            <a:extLst>
              <a:ext uri="{FF2B5EF4-FFF2-40B4-BE49-F238E27FC236}">
                <a16:creationId xmlns:a16="http://schemas.microsoft.com/office/drawing/2014/main" id="{C8D2E259-E503-8CC9-BF37-EED0D0F2231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210514" y="1946520"/>
            <a:ext cx="476701" cy="476701"/>
          </a:xfrm>
          <a:prstGeom prst="rect">
            <a:avLst/>
          </a:prstGeom>
        </p:spPr>
      </p:pic>
      <p:pic>
        <p:nvPicPr>
          <p:cNvPr id="30" name="Graphic 29" descr="Monitor with solid fill">
            <a:extLst>
              <a:ext uri="{FF2B5EF4-FFF2-40B4-BE49-F238E27FC236}">
                <a16:creationId xmlns:a16="http://schemas.microsoft.com/office/drawing/2014/main" id="{A9EA4A40-E8C6-5D95-2BEE-49DD39F4A66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137537" y="3448499"/>
            <a:ext cx="463580" cy="463580"/>
          </a:xfrm>
          <a:prstGeom prst="rect">
            <a:avLst/>
          </a:prstGeom>
        </p:spPr>
      </p:pic>
      <p:pic>
        <p:nvPicPr>
          <p:cNvPr id="31" name="Graphic 30" descr="Arrow: Straight with solid fill">
            <a:extLst>
              <a:ext uri="{FF2B5EF4-FFF2-40B4-BE49-F238E27FC236}">
                <a16:creationId xmlns:a16="http://schemas.microsoft.com/office/drawing/2014/main" id="{F897B7DD-FFED-FD10-15AE-B7580E5414A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6200000">
            <a:off x="4228530" y="3429000"/>
            <a:ext cx="281297" cy="281297"/>
          </a:xfrm>
          <a:prstGeom prst="rect">
            <a:avLst/>
          </a:prstGeom>
        </p:spPr>
      </p:pic>
    </p:spTree>
    <p:extLst>
      <p:ext uri="{BB962C8B-B14F-4D97-AF65-F5344CB8AC3E}">
        <p14:creationId xmlns:p14="http://schemas.microsoft.com/office/powerpoint/2010/main" val="6923398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1123997" y="2073047"/>
            <a:ext cx="10728034" cy="3440624"/>
          </a:xfrm>
        </p:spPr>
        <p:txBody>
          <a:bodyPr/>
          <a:lstStyle/>
          <a:p>
            <a:r>
              <a:rPr lang="es-ES" sz="3200" dirty="0"/>
              <a:t>	</a:t>
            </a:r>
            <a:r>
              <a:rPr lang="es-ES" sz="3200" dirty="0" err="1"/>
              <a:t>Now</a:t>
            </a:r>
            <a:r>
              <a:rPr lang="es-ES" sz="3200" dirty="0"/>
              <a:t> </a:t>
            </a:r>
            <a:r>
              <a:rPr lang="es-ES" sz="3200" dirty="0" err="1"/>
              <a:t>is</a:t>
            </a:r>
            <a:r>
              <a:rPr lang="es-ES" sz="3200" dirty="0"/>
              <a:t> </a:t>
            </a:r>
            <a:r>
              <a:rPr lang="es-ES" sz="3200" dirty="0" err="1"/>
              <a:t>the</a:t>
            </a:r>
            <a:r>
              <a:rPr lang="es-ES" sz="3200" dirty="0"/>
              <a:t> time </a:t>
            </a:r>
            <a:r>
              <a:rPr lang="es-ES" sz="3200" dirty="0" err="1"/>
              <a:t>to</a:t>
            </a:r>
            <a:r>
              <a:rPr lang="es-ES" sz="3200" dirty="0"/>
              <a:t> prototype </a:t>
            </a:r>
            <a:r>
              <a:rPr lang="es-ES" sz="3200" dirty="0" err="1"/>
              <a:t>the</a:t>
            </a:r>
            <a:r>
              <a:rPr lang="es-ES" sz="3200" dirty="0"/>
              <a:t> idea </a:t>
            </a:r>
            <a:r>
              <a:rPr lang="es-ES" sz="3200" dirty="0" err="1"/>
              <a:t>that</a:t>
            </a:r>
            <a:r>
              <a:rPr lang="es-ES" sz="3200" dirty="0"/>
              <a:t> </a:t>
            </a:r>
            <a:r>
              <a:rPr lang="es-ES" sz="3200" dirty="0" err="1"/>
              <a:t>you´ve</a:t>
            </a:r>
            <a:r>
              <a:rPr lang="es-ES" sz="3200" dirty="0"/>
              <a:t> </a:t>
            </a:r>
            <a:r>
              <a:rPr lang="es-ES" sz="3200" dirty="0" err="1"/>
              <a:t>previously</a:t>
            </a:r>
            <a:r>
              <a:rPr lang="es-ES" sz="3200" dirty="0"/>
              <a:t> </a:t>
            </a:r>
            <a:r>
              <a:rPr lang="es-ES" sz="3200" dirty="0" err="1"/>
              <a:t>ideated</a:t>
            </a:r>
            <a:r>
              <a:rPr lang="es-ES" sz="3200" dirty="0"/>
              <a:t>. A </a:t>
            </a:r>
            <a:r>
              <a:rPr lang="es-ES" sz="3200" dirty="0" err="1"/>
              <a:t>couple</a:t>
            </a:r>
            <a:r>
              <a:rPr lang="es-ES" sz="3200" dirty="0"/>
              <a:t> </a:t>
            </a:r>
            <a:r>
              <a:rPr lang="es-ES" sz="3200" dirty="0" err="1"/>
              <a:t>of</a:t>
            </a:r>
            <a:r>
              <a:rPr lang="es-ES" sz="3200" dirty="0"/>
              <a:t> </a:t>
            </a:r>
            <a:r>
              <a:rPr lang="es-ES" sz="3200" dirty="0" err="1"/>
              <a:t>things</a:t>
            </a:r>
            <a:r>
              <a:rPr lang="es-ES" sz="3200" dirty="0"/>
              <a:t> </a:t>
            </a:r>
            <a:r>
              <a:rPr lang="es-ES" sz="3200" dirty="0" err="1"/>
              <a:t>to</a:t>
            </a:r>
            <a:r>
              <a:rPr lang="es-ES" sz="3200" dirty="0"/>
              <a:t> </a:t>
            </a:r>
            <a:r>
              <a:rPr lang="es-ES" sz="3200" dirty="0" err="1"/>
              <a:t>manage</a:t>
            </a:r>
            <a:r>
              <a:rPr lang="es-ES" sz="3200" dirty="0"/>
              <a:t> </a:t>
            </a:r>
            <a:r>
              <a:rPr lang="es-ES" sz="3200" dirty="0" err="1"/>
              <a:t>here</a:t>
            </a:r>
            <a:r>
              <a:rPr lang="es-ES" sz="3200" dirty="0"/>
              <a:t> are:</a:t>
            </a:r>
          </a:p>
          <a:p>
            <a:pPr marL="514350" indent="-514350">
              <a:buAutoNum type="arabicPeriod"/>
            </a:pPr>
            <a:r>
              <a:rPr lang="es-ES" sz="3200" dirty="0" err="1"/>
              <a:t>Establish</a:t>
            </a:r>
            <a:r>
              <a:rPr lang="es-ES" sz="3200" dirty="0"/>
              <a:t> a timeline and a place </a:t>
            </a:r>
            <a:r>
              <a:rPr lang="es-ES" sz="3200" dirty="0" err="1"/>
              <a:t>for</a:t>
            </a:r>
            <a:r>
              <a:rPr lang="es-ES" sz="3200" dirty="0"/>
              <a:t> </a:t>
            </a:r>
            <a:r>
              <a:rPr lang="es-ES" sz="3200" dirty="0" err="1"/>
              <a:t>your</a:t>
            </a:r>
            <a:r>
              <a:rPr lang="es-ES" sz="3200" dirty="0"/>
              <a:t> </a:t>
            </a:r>
            <a:r>
              <a:rPr lang="es-ES" sz="3200" dirty="0" err="1"/>
              <a:t>prototyping</a:t>
            </a:r>
            <a:r>
              <a:rPr lang="es-ES" sz="3200" dirty="0"/>
              <a:t> </a:t>
            </a:r>
            <a:r>
              <a:rPr lang="es-ES" sz="3200" dirty="0" err="1"/>
              <a:t>sessions</a:t>
            </a:r>
            <a:r>
              <a:rPr lang="es-ES" sz="3200" dirty="0"/>
              <a:t>. </a:t>
            </a:r>
          </a:p>
          <a:p>
            <a:pPr marL="514350" indent="-514350">
              <a:buAutoNum type="arabicPeriod"/>
            </a:pPr>
            <a:r>
              <a:rPr lang="es-ES" sz="3200" dirty="0" err="1"/>
              <a:t>Contact</a:t>
            </a:r>
            <a:r>
              <a:rPr lang="es-ES" sz="3200" dirty="0"/>
              <a:t> </a:t>
            </a:r>
            <a:r>
              <a:rPr lang="es-ES" sz="3200" dirty="0" err="1"/>
              <a:t>your</a:t>
            </a:r>
            <a:r>
              <a:rPr lang="es-ES" sz="3200" dirty="0"/>
              <a:t> target </a:t>
            </a:r>
            <a:r>
              <a:rPr lang="es-ES" sz="3200" dirty="0" err="1"/>
              <a:t>group</a:t>
            </a:r>
            <a:r>
              <a:rPr lang="es-ES" sz="3200" dirty="0"/>
              <a:t> and </a:t>
            </a:r>
            <a:r>
              <a:rPr lang="es-ES" sz="3200" dirty="0" err="1"/>
              <a:t>stakeholders</a:t>
            </a:r>
            <a:r>
              <a:rPr lang="es-ES" sz="3200" dirty="0"/>
              <a:t> </a:t>
            </a:r>
          </a:p>
          <a:p>
            <a:pPr marL="514350" indent="-514350">
              <a:buAutoNum type="arabicPeriod"/>
            </a:pPr>
            <a:r>
              <a:rPr lang="es-ES" sz="3200" dirty="0" err="1"/>
              <a:t>Document</a:t>
            </a:r>
            <a:r>
              <a:rPr lang="es-ES" sz="3200" dirty="0"/>
              <a:t> </a:t>
            </a:r>
            <a:r>
              <a:rPr lang="es-ES" sz="3200" dirty="0" err="1"/>
              <a:t>all</a:t>
            </a:r>
            <a:r>
              <a:rPr lang="es-ES" sz="3200" dirty="0"/>
              <a:t> </a:t>
            </a:r>
            <a:r>
              <a:rPr lang="es-ES" sz="3200" dirty="0" err="1"/>
              <a:t>the</a:t>
            </a:r>
            <a:r>
              <a:rPr lang="es-ES" sz="3200" dirty="0"/>
              <a:t> </a:t>
            </a:r>
            <a:r>
              <a:rPr lang="es-ES" sz="3200" dirty="0" err="1"/>
              <a:t>information</a:t>
            </a:r>
            <a:r>
              <a:rPr lang="es-ES" sz="3200" dirty="0"/>
              <a:t> (</a:t>
            </a:r>
            <a:r>
              <a:rPr lang="es-ES" sz="3200" dirty="0" err="1"/>
              <a:t>you</a:t>
            </a:r>
            <a:r>
              <a:rPr lang="es-ES" sz="3200" dirty="0"/>
              <a:t> </a:t>
            </a:r>
            <a:r>
              <a:rPr lang="es-ES" sz="3200" dirty="0" err="1"/>
              <a:t>may</a:t>
            </a:r>
            <a:r>
              <a:rPr lang="es-ES" sz="3200" dirty="0"/>
              <a:t> </a:t>
            </a:r>
            <a:r>
              <a:rPr lang="es-ES" sz="3200" dirty="0" err="1"/>
              <a:t>need</a:t>
            </a:r>
            <a:r>
              <a:rPr lang="es-ES" sz="3200" dirty="0"/>
              <a:t> </a:t>
            </a:r>
            <a:r>
              <a:rPr lang="es-ES" sz="3200" dirty="0" err="1"/>
              <a:t>some</a:t>
            </a:r>
            <a:r>
              <a:rPr lang="es-ES" sz="3200" dirty="0"/>
              <a:t> material </a:t>
            </a:r>
            <a:r>
              <a:rPr lang="es-ES" sz="3200" dirty="0" err="1"/>
              <a:t>resources</a:t>
            </a:r>
            <a:r>
              <a:rPr lang="es-ES" sz="3200" dirty="0"/>
              <a:t>: </a:t>
            </a:r>
            <a:r>
              <a:rPr lang="es-ES" sz="3200" dirty="0" err="1"/>
              <a:t>post-its</a:t>
            </a:r>
            <a:r>
              <a:rPr lang="es-ES" sz="3200" dirty="0"/>
              <a:t>, notebooks, </a:t>
            </a:r>
            <a:r>
              <a:rPr lang="es-ES" sz="3200" dirty="0" err="1"/>
              <a:t>flip-charts,etc</a:t>
            </a:r>
            <a:r>
              <a:rPr lang="es-ES" sz="3200" dirty="0"/>
              <a:t>.)</a:t>
            </a:r>
            <a:endParaRPr lang="hr-BA" sz="3200" dirty="0"/>
          </a:p>
          <a:p>
            <a:endParaRPr lang="hr-BA" sz="3200" dirty="0"/>
          </a:p>
          <a:p>
            <a:endParaRPr lang="en-US" sz="3200" dirty="0"/>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798381" y="316140"/>
            <a:ext cx="10595237" cy="803654"/>
          </a:xfrm>
        </p:spPr>
        <p:txBody>
          <a:bodyPr/>
          <a:lstStyle/>
          <a:p>
            <a:r>
              <a:rPr lang="hr-BA" dirty="0"/>
              <a:t>It is time for you to </a:t>
            </a:r>
            <a:r>
              <a:rPr lang="es-ES" dirty="0"/>
              <a:t>ACT!</a:t>
            </a:r>
            <a:endParaRPr lang="en-US" dirty="0"/>
          </a:p>
        </p:txBody>
      </p:sp>
      <p:sp>
        <p:nvSpPr>
          <p:cNvPr id="2" name="TextBox 1">
            <a:extLst>
              <a:ext uri="{FF2B5EF4-FFF2-40B4-BE49-F238E27FC236}">
                <a16:creationId xmlns:a16="http://schemas.microsoft.com/office/drawing/2014/main" id="{105996C7-15CC-CBCD-EDEA-AB2CA26A6307}"/>
              </a:ext>
            </a:extLst>
          </p:cNvPr>
          <p:cNvSpPr txBox="1"/>
          <p:nvPr/>
        </p:nvSpPr>
        <p:spPr>
          <a:xfrm>
            <a:off x="4400357" y="1413946"/>
            <a:ext cx="69932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400" b="0" i="0" u="none" strike="noStrike" kern="1200" cap="none" spc="0" normalizeH="0" baseline="0" noProof="0" dirty="0">
                <a:ln>
                  <a:noFill/>
                </a:ln>
                <a:solidFill>
                  <a:srgbClr val="FFFFFF"/>
                </a:solidFill>
                <a:effectLst/>
                <a:uLnTx/>
                <a:uFillTx/>
                <a:latin typeface="Calibri" panose="020F0502020204030204"/>
                <a:ea typeface="+mn-ea"/>
                <a:cs typeface="+mn-cs"/>
              </a:rPr>
              <a:t>THIS IS YOUR FIRST STEP TO SOLVING THE CHALLENGE</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949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1123997" y="2073047"/>
            <a:ext cx="10684072" cy="3440624"/>
          </a:xfrm>
        </p:spPr>
        <p:txBody>
          <a:bodyPr/>
          <a:lstStyle/>
          <a:p>
            <a:r>
              <a:rPr lang="es-ES" sz="3200" dirty="0"/>
              <a:t>	</a:t>
            </a:r>
            <a:r>
              <a:rPr lang="es-ES" sz="3200" dirty="0" err="1"/>
              <a:t>Documenting</a:t>
            </a:r>
            <a:r>
              <a:rPr lang="es-ES" sz="3200" dirty="0"/>
              <a:t> </a:t>
            </a:r>
            <a:r>
              <a:rPr lang="es-ES" sz="3200" dirty="0" err="1"/>
              <a:t>all</a:t>
            </a:r>
            <a:r>
              <a:rPr lang="es-ES" sz="3200" dirty="0"/>
              <a:t> </a:t>
            </a:r>
            <a:r>
              <a:rPr lang="es-ES" sz="3200" dirty="0" err="1"/>
              <a:t>the</a:t>
            </a:r>
            <a:r>
              <a:rPr lang="es-ES" sz="3200" dirty="0"/>
              <a:t> </a:t>
            </a:r>
            <a:r>
              <a:rPr lang="es-ES" sz="3200" dirty="0" err="1"/>
              <a:t>information</a:t>
            </a:r>
            <a:r>
              <a:rPr lang="es-ES" sz="3200" dirty="0"/>
              <a:t> </a:t>
            </a:r>
            <a:r>
              <a:rPr lang="es-ES" sz="3200" dirty="0" err="1"/>
              <a:t>may</a:t>
            </a:r>
            <a:r>
              <a:rPr lang="es-ES" sz="3200" dirty="0"/>
              <a:t> serve a </a:t>
            </a:r>
            <a:r>
              <a:rPr lang="es-ES" sz="3200" dirty="0" err="1"/>
              <a:t>two</a:t>
            </a:r>
            <a:r>
              <a:rPr lang="es-ES" sz="3200" dirty="0"/>
              <a:t> </a:t>
            </a:r>
            <a:r>
              <a:rPr lang="es-ES" sz="3200" dirty="0" err="1"/>
              <a:t>fold</a:t>
            </a:r>
            <a:r>
              <a:rPr lang="es-ES" sz="3200" dirty="0"/>
              <a:t> </a:t>
            </a:r>
            <a:r>
              <a:rPr lang="es-ES" sz="3200" dirty="0" err="1"/>
              <a:t>objective</a:t>
            </a:r>
            <a:r>
              <a:rPr lang="es-ES" sz="3200" dirty="0"/>
              <a:t>: 1. </a:t>
            </a:r>
            <a:r>
              <a:rPr lang="es-ES" sz="3200" dirty="0" err="1"/>
              <a:t>Backup</a:t>
            </a:r>
            <a:r>
              <a:rPr lang="es-ES" sz="3200" dirty="0"/>
              <a:t> </a:t>
            </a:r>
            <a:r>
              <a:rPr lang="es-ES" sz="3200" dirty="0" err="1"/>
              <a:t>your</a:t>
            </a:r>
            <a:r>
              <a:rPr lang="es-ES" sz="3200" dirty="0"/>
              <a:t> </a:t>
            </a:r>
            <a:r>
              <a:rPr lang="es-ES" sz="3200" dirty="0" err="1"/>
              <a:t>insights</a:t>
            </a:r>
            <a:r>
              <a:rPr lang="es-ES" sz="3200" dirty="0"/>
              <a:t>, 2. </a:t>
            </a:r>
            <a:r>
              <a:rPr lang="es-ES" sz="3200" dirty="0" err="1"/>
              <a:t>Actively</a:t>
            </a:r>
            <a:r>
              <a:rPr lang="es-ES" sz="3200" dirty="0"/>
              <a:t> </a:t>
            </a:r>
            <a:r>
              <a:rPr lang="es-ES" sz="3200" dirty="0" err="1"/>
              <a:t>disseminate</a:t>
            </a:r>
            <a:r>
              <a:rPr lang="es-ES" sz="3200" dirty="0"/>
              <a:t> </a:t>
            </a:r>
            <a:r>
              <a:rPr lang="es-ES" sz="3200" dirty="0" err="1"/>
              <a:t>your</a:t>
            </a:r>
            <a:r>
              <a:rPr lang="es-ES" sz="3200" dirty="0"/>
              <a:t> idea.  </a:t>
            </a:r>
            <a:r>
              <a:rPr lang="es-ES" sz="3200" dirty="0" err="1"/>
              <a:t>Think</a:t>
            </a:r>
            <a:r>
              <a:rPr lang="es-ES" sz="3200" dirty="0"/>
              <a:t> </a:t>
            </a:r>
            <a:r>
              <a:rPr lang="es-ES" sz="3200" dirty="0" err="1"/>
              <a:t>about</a:t>
            </a:r>
            <a:r>
              <a:rPr lang="es-ES" sz="3200" dirty="0"/>
              <a:t> </a:t>
            </a:r>
            <a:r>
              <a:rPr lang="es-ES" sz="3200" dirty="0" err="1"/>
              <a:t>the</a:t>
            </a:r>
            <a:r>
              <a:rPr lang="es-ES" sz="3200" dirty="0"/>
              <a:t> </a:t>
            </a:r>
            <a:r>
              <a:rPr lang="es-ES" sz="3200" dirty="0" err="1"/>
              <a:t>following</a:t>
            </a:r>
            <a:r>
              <a:rPr lang="es-ES" sz="3200" dirty="0"/>
              <a:t>: </a:t>
            </a:r>
          </a:p>
          <a:p>
            <a:pPr marL="0" indent="0"/>
            <a:r>
              <a:rPr lang="es-ES" sz="3200" dirty="0"/>
              <a:t>	1. </a:t>
            </a:r>
            <a:r>
              <a:rPr lang="es-ES" sz="3200" dirty="0" err="1"/>
              <a:t>What</a:t>
            </a:r>
            <a:r>
              <a:rPr lang="es-ES" sz="3200" dirty="0"/>
              <a:t> </a:t>
            </a:r>
            <a:r>
              <a:rPr lang="es-ES" sz="3200" dirty="0" err="1"/>
              <a:t>will</a:t>
            </a:r>
            <a:r>
              <a:rPr lang="es-ES" sz="3200" dirty="0"/>
              <a:t> </a:t>
            </a:r>
            <a:r>
              <a:rPr lang="es-ES" sz="3200" dirty="0" err="1"/>
              <a:t>you</a:t>
            </a:r>
            <a:r>
              <a:rPr lang="es-ES" sz="3200" dirty="0"/>
              <a:t> </a:t>
            </a:r>
            <a:r>
              <a:rPr lang="es-ES" sz="3200" dirty="0" err="1"/>
              <a:t>document</a:t>
            </a:r>
            <a:r>
              <a:rPr lang="es-ES" sz="3200" dirty="0"/>
              <a:t>? </a:t>
            </a:r>
          </a:p>
          <a:p>
            <a:pPr marL="0" indent="0"/>
            <a:r>
              <a:rPr lang="es-ES" sz="3200" dirty="0"/>
              <a:t>	2. </a:t>
            </a:r>
            <a:r>
              <a:rPr lang="es-ES" sz="3200" dirty="0" err="1"/>
              <a:t>How</a:t>
            </a:r>
            <a:r>
              <a:rPr lang="es-ES" sz="3200" dirty="0"/>
              <a:t> </a:t>
            </a:r>
            <a:r>
              <a:rPr lang="es-ES" sz="3200" dirty="0" err="1"/>
              <a:t>will</a:t>
            </a:r>
            <a:r>
              <a:rPr lang="es-ES" sz="3200" dirty="0"/>
              <a:t> </a:t>
            </a:r>
            <a:r>
              <a:rPr lang="es-ES" sz="3200" dirty="0" err="1"/>
              <a:t>you</a:t>
            </a:r>
            <a:r>
              <a:rPr lang="es-ES" sz="3200" dirty="0"/>
              <a:t> do </a:t>
            </a:r>
            <a:r>
              <a:rPr lang="es-ES" sz="3200" dirty="0" err="1"/>
              <a:t>it</a:t>
            </a:r>
            <a:r>
              <a:rPr lang="es-ES" sz="3200" dirty="0"/>
              <a:t>? </a:t>
            </a:r>
          </a:p>
          <a:p>
            <a:pPr marL="0" indent="0"/>
            <a:r>
              <a:rPr lang="es-ES" sz="3200" dirty="0"/>
              <a:t>	3. </a:t>
            </a:r>
            <a:r>
              <a:rPr lang="es-ES" sz="3200" dirty="0" err="1"/>
              <a:t>Where</a:t>
            </a:r>
            <a:r>
              <a:rPr lang="es-ES" sz="3200" dirty="0"/>
              <a:t> </a:t>
            </a:r>
            <a:r>
              <a:rPr lang="es-ES" sz="3200" dirty="0" err="1"/>
              <a:t>will</a:t>
            </a:r>
            <a:r>
              <a:rPr lang="es-ES" sz="3200" dirty="0"/>
              <a:t> do </a:t>
            </a:r>
            <a:r>
              <a:rPr lang="es-ES" sz="3200" dirty="0" err="1"/>
              <a:t>it</a:t>
            </a:r>
            <a:r>
              <a:rPr lang="es-ES" sz="3200" dirty="0"/>
              <a:t>?</a:t>
            </a:r>
          </a:p>
          <a:p>
            <a:pPr marL="457200" indent="-457200">
              <a:buFont typeface="Arial" panose="020B0604020202020204" pitchFamily="34" charset="0"/>
              <a:buChar char="•"/>
            </a:pPr>
            <a:endParaRPr lang="hr-BA" sz="3200" dirty="0"/>
          </a:p>
          <a:p>
            <a:endParaRPr lang="hr-BA" sz="3200" dirty="0"/>
          </a:p>
          <a:p>
            <a:endParaRPr lang="en-US" sz="3200" dirty="0"/>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798381" y="316140"/>
            <a:ext cx="10595237" cy="803654"/>
          </a:xfrm>
        </p:spPr>
        <p:txBody>
          <a:bodyPr/>
          <a:lstStyle/>
          <a:p>
            <a:r>
              <a:rPr lang="hr-BA" dirty="0"/>
              <a:t>It is time for you to </a:t>
            </a:r>
            <a:r>
              <a:rPr lang="es-ES" dirty="0"/>
              <a:t>ACT!</a:t>
            </a:r>
            <a:endParaRPr lang="en-US" dirty="0"/>
          </a:p>
        </p:txBody>
      </p:sp>
      <p:sp>
        <p:nvSpPr>
          <p:cNvPr id="2" name="TextBox 1">
            <a:extLst>
              <a:ext uri="{FF2B5EF4-FFF2-40B4-BE49-F238E27FC236}">
                <a16:creationId xmlns:a16="http://schemas.microsoft.com/office/drawing/2014/main" id="{105996C7-15CC-CBCD-EDEA-AB2CA26A6307}"/>
              </a:ext>
            </a:extLst>
          </p:cNvPr>
          <p:cNvSpPr txBox="1"/>
          <p:nvPr/>
        </p:nvSpPr>
        <p:spPr>
          <a:xfrm>
            <a:off x="4400357" y="1413946"/>
            <a:ext cx="69932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400" b="0" i="0" u="none" strike="noStrike" kern="1200" cap="none" spc="0" normalizeH="0" baseline="0" noProof="0" dirty="0">
                <a:ln>
                  <a:noFill/>
                </a:ln>
                <a:solidFill>
                  <a:srgbClr val="FFFFFF"/>
                </a:solidFill>
                <a:effectLst/>
                <a:uLnTx/>
                <a:uFillTx/>
                <a:latin typeface="Calibri" panose="020F0502020204030204"/>
                <a:ea typeface="+mn-ea"/>
                <a:cs typeface="+mn-cs"/>
              </a:rPr>
              <a:t>THIS IS YOUR FIRST STEP TO SOLVING THE CHALLENGE</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782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hr-BA" dirty="0"/>
              <a:t>In one sentence please summarise what did you learn?</a:t>
            </a:r>
          </a:p>
          <a:p>
            <a:endParaRPr lang="hr-BA" dirty="0"/>
          </a:p>
          <a:p>
            <a:r>
              <a:rPr lang="hr-BA" dirty="0"/>
              <a:t>______________________________________________________________________________________________________________________________________</a:t>
            </a:r>
          </a:p>
          <a:p>
            <a:endParaRPr lang="hr-BA" dirty="0"/>
          </a:p>
          <a:p>
            <a:r>
              <a:rPr lang="hr-BA" dirty="0"/>
              <a:t>Do you now know </a:t>
            </a:r>
            <a:r>
              <a:rPr lang="es-ES" dirty="0" err="1"/>
              <a:t>how</a:t>
            </a:r>
            <a:r>
              <a:rPr lang="es-ES" dirty="0"/>
              <a:t> will </a:t>
            </a:r>
            <a:r>
              <a:rPr lang="es-ES" dirty="0" err="1"/>
              <a:t>you</a:t>
            </a:r>
            <a:r>
              <a:rPr lang="es-ES" dirty="0"/>
              <a:t> prototype</a:t>
            </a:r>
            <a:r>
              <a:rPr lang="hr-BA" dirty="0"/>
              <a:t>, and what needs to happen?</a:t>
            </a:r>
          </a:p>
          <a:p>
            <a:r>
              <a:rPr lang="hr-BA" dirty="0"/>
              <a:t>______________________________________________________________________________________________________________________________________</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hr-BA" dirty="0"/>
              <a:t>It is time to write down what did you learn?</a:t>
            </a:r>
            <a:endParaRPr lang="en-US" dirty="0"/>
          </a:p>
          <a:p>
            <a:endParaRPr lang="en-US" dirty="0"/>
          </a:p>
        </p:txBody>
      </p:sp>
    </p:spTree>
    <p:extLst>
      <p:ext uri="{BB962C8B-B14F-4D97-AF65-F5344CB8AC3E}">
        <p14:creationId xmlns:p14="http://schemas.microsoft.com/office/powerpoint/2010/main" val="3816881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F9B00A23-6D83-EB54-A1EF-A897003334AA}"/>
              </a:ext>
            </a:extLst>
          </p:cNvPr>
          <p:cNvSpPr>
            <a:spLocks noGrp="1"/>
          </p:cNvSpPr>
          <p:nvPr>
            <p:ph type="body" sz="quarter" idx="13"/>
          </p:nvPr>
        </p:nvSpPr>
        <p:spPr/>
        <p:txBody>
          <a:bodyPr/>
          <a:lstStyle/>
          <a:p>
            <a:r>
              <a:rPr lang="en-GB" dirty="0"/>
              <a:t>Still not sure where to start? </a:t>
            </a:r>
          </a:p>
          <a:p>
            <a:endParaRPr lang="en-GB" dirty="0"/>
          </a:p>
          <a:p>
            <a:r>
              <a:rPr lang="en-GB" dirty="0"/>
              <a:t>Review our section 4 of Design Thinking for Social Change Guide </a:t>
            </a:r>
          </a:p>
        </p:txBody>
      </p:sp>
      <p:pic>
        <p:nvPicPr>
          <p:cNvPr id="15" name="Marcador de posición de imagen 14" descr="Imagen que contiene Icono">
            <a:extLst>
              <a:ext uri="{FF2B5EF4-FFF2-40B4-BE49-F238E27FC236}">
                <a16:creationId xmlns:a16="http://schemas.microsoft.com/office/drawing/2014/main" id="{BFED0A7E-3573-9DD1-CBC0-81A1B8FA73ED}"/>
              </a:ext>
            </a:extLst>
          </p:cNvPr>
          <p:cNvPicPr>
            <a:picLocks noGrp="1" noChangeAspect="1"/>
          </p:cNvPicPr>
          <p:nvPr>
            <p:ph type="pic" sz="quarter" idx="42"/>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120" b="5120"/>
          <a:stretch/>
        </p:blipFill>
        <p:spPr/>
      </p:pic>
    </p:spTree>
    <p:extLst>
      <p:ext uri="{BB962C8B-B14F-4D97-AF65-F5344CB8AC3E}">
        <p14:creationId xmlns:p14="http://schemas.microsoft.com/office/powerpoint/2010/main" val="920674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6F20C3B-3161-4744-90C2-4D7C1093BEB0}"/>
              </a:ext>
            </a:extLst>
          </p:cNvPr>
          <p:cNvPicPr>
            <a:picLocks noGrp="1" noChangeAspect="1"/>
          </p:cNvPicPr>
          <p:nvPr>
            <p:ph type="pic" sz="quarter" idx="10"/>
          </p:nvPr>
        </p:nvPicPr>
        <p:blipFill>
          <a:blip r:embed="rId2"/>
          <a:srcRect l="7723" r="7723"/>
          <a:stretch>
            <a:fillRect/>
          </a:stretch>
        </p:blipFill>
        <p:spPr>
          <a:xfrm>
            <a:off x="8912202" y="1228033"/>
            <a:ext cx="2444127" cy="4382353"/>
          </a:xfrm>
        </p:spPr>
      </p:pic>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64156" y="2144064"/>
            <a:ext cx="7801262" cy="3291086"/>
          </a:xfrm>
        </p:spPr>
        <p:txBody>
          <a:bodyPr/>
          <a:lstStyle/>
          <a:p>
            <a:r>
              <a:rPr lang="en-US"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	Paper prototyping is a core tool in the design of mobile phone user experiences.</a:t>
            </a:r>
            <a:endParaRPr lang="en-US" dirty="0">
              <a:solidFill>
                <a:schemeClr val="accent2">
                  <a:lumMod val="60000"/>
                  <a:lumOff val="40000"/>
                </a:schemeClr>
              </a:solidFill>
            </a:endParaRPr>
          </a:p>
          <a:p>
            <a:endParaRPr lang="en-US" dirty="0"/>
          </a:p>
          <a:p>
            <a:r>
              <a:rPr lang="en-US" dirty="0"/>
              <a:t>	Paper prototyping provides a tool for everyone to take part in the design process. It enables collaboration and consideration of a design solution from multiple perspectives.</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p:txBody>
          <a:bodyPr/>
          <a:lstStyle/>
          <a:p>
            <a:r>
              <a:rPr lang="hr-BA" dirty="0"/>
              <a:t>Get inspired</a:t>
            </a:r>
            <a:endParaRPr lang="en-US" dirty="0"/>
          </a:p>
          <a:p>
            <a:endParaRPr lang="en-US" dirty="0"/>
          </a:p>
        </p:txBody>
      </p:sp>
    </p:spTree>
    <p:extLst>
      <p:ext uri="{BB962C8B-B14F-4D97-AF65-F5344CB8AC3E}">
        <p14:creationId xmlns:p14="http://schemas.microsoft.com/office/powerpoint/2010/main" val="3615179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57724" y="5095364"/>
            <a:ext cx="4610190" cy="1135216"/>
          </a:xfrm>
        </p:spPr>
        <p:txBody>
          <a:bodyPr/>
          <a:lstStyle/>
          <a:p>
            <a:r>
              <a:rPr lang="hr-BA" sz="2800" b="0" dirty="0"/>
              <a:t>Learning through a challenge</a:t>
            </a:r>
            <a:endParaRPr lang="en-IE" sz="2800" b="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23765" y="2533896"/>
            <a:ext cx="4319735" cy="2010567"/>
          </a:xfrm>
        </p:spPr>
        <p:txBody>
          <a:bodyPr>
            <a:normAutofit/>
          </a:bodyPr>
          <a:lstStyle/>
          <a:p>
            <a:r>
              <a:rPr lang="en-US" sz="4000" b="1" dirty="0"/>
              <a:t>Testing your solution</a:t>
            </a:r>
          </a:p>
        </p:txBody>
      </p:sp>
      <p:pic>
        <p:nvPicPr>
          <p:cNvPr id="5" name="Picture Placeholder 4">
            <a:extLst>
              <a:ext uri="{FF2B5EF4-FFF2-40B4-BE49-F238E27FC236}">
                <a16:creationId xmlns:a16="http://schemas.microsoft.com/office/drawing/2014/main" id="{9D8FC8BC-8682-C74C-8510-E12082AE6151}"/>
              </a:ext>
            </a:extLst>
          </p:cNvPr>
          <p:cNvPicPr>
            <a:picLocks noGrp="1" noChangeAspect="1"/>
          </p:cNvPicPr>
          <p:nvPr>
            <p:ph type="pic" sz="quarter" idx="41"/>
          </p:nvPr>
        </p:nvPicPr>
        <p:blipFill>
          <a:blip r:embed="rId3"/>
          <a:srcRect t="2894" b="2894"/>
          <a:stretch>
            <a:fillRect/>
          </a:stretch>
        </p:blipFill>
        <p:spPr/>
      </p:pic>
      <p:grpSp>
        <p:nvGrpSpPr>
          <p:cNvPr id="8" name="Group 7">
            <a:extLst>
              <a:ext uri="{FF2B5EF4-FFF2-40B4-BE49-F238E27FC236}">
                <a16:creationId xmlns:a16="http://schemas.microsoft.com/office/drawing/2014/main" id="{90E9919A-1F35-1841-A018-94B73BDDAF05}"/>
              </a:ext>
            </a:extLst>
          </p:cNvPr>
          <p:cNvGrpSpPr/>
          <p:nvPr/>
        </p:nvGrpSpPr>
        <p:grpSpPr>
          <a:xfrm>
            <a:off x="6137587" y="3993277"/>
            <a:ext cx="824405" cy="2642361"/>
            <a:chOff x="-57656" y="7752056"/>
            <a:chExt cx="824405" cy="2642361"/>
          </a:xfrm>
        </p:grpSpPr>
        <p:sp>
          <p:nvSpPr>
            <p:cNvPr id="10" name="Freeform 9">
              <a:extLst>
                <a:ext uri="{FF2B5EF4-FFF2-40B4-BE49-F238E27FC236}">
                  <a16:creationId xmlns:a16="http://schemas.microsoft.com/office/drawing/2014/main" id="{FF91461B-00E2-1B4C-9698-090A11CE8E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41953C-A9D4-A446-A0A7-B3A8F3F7909D}"/>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AAE47771-50A9-C64B-A36F-5B98614EB7F2}"/>
              </a:ext>
            </a:extLst>
          </p:cNvPr>
          <p:cNvGrpSpPr/>
          <p:nvPr/>
        </p:nvGrpSpPr>
        <p:grpSpPr>
          <a:xfrm>
            <a:off x="10311566" y="992722"/>
            <a:ext cx="1880434" cy="2970867"/>
            <a:chOff x="5697392" y="4758845"/>
            <a:chExt cx="1880434" cy="2970867"/>
          </a:xfrm>
        </p:grpSpPr>
        <p:sp>
          <p:nvSpPr>
            <p:cNvPr id="13" name="Freeform 12">
              <a:extLst>
                <a:ext uri="{FF2B5EF4-FFF2-40B4-BE49-F238E27FC236}">
                  <a16:creationId xmlns:a16="http://schemas.microsoft.com/office/drawing/2014/main" id="{AB81BDF2-2F6D-E448-A655-FB8C92A05C1B}"/>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3A22685-1255-974E-A091-DCFFC3940254}"/>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217009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98358" y="1729436"/>
            <a:ext cx="5519534" cy="3025975"/>
          </a:xfrm>
        </p:spPr>
        <p:txBody>
          <a:bodyPr/>
          <a:lstStyle/>
          <a:p>
            <a:r>
              <a:rPr lang="en-US" dirty="0"/>
              <a:t>	Once your prototype is ready, the next step is to test it. There are many different forms to test your prototype and, in this module, you will see some techniques. </a:t>
            </a:r>
          </a:p>
          <a:p>
            <a:r>
              <a:rPr lang="en-US" dirty="0"/>
              <a:t>	The most important thing about testing is to gather feedback from your users in order to find mistakes and improve our solution. </a:t>
            </a:r>
          </a:p>
          <a:p>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s-ES" dirty="0"/>
              <a:t>What </a:t>
            </a:r>
            <a:r>
              <a:rPr lang="es-ES" dirty="0" err="1"/>
              <a:t>is</a:t>
            </a:r>
            <a:r>
              <a:rPr lang="es-ES" dirty="0"/>
              <a:t> </a:t>
            </a:r>
            <a:r>
              <a:rPr lang="es-ES" dirty="0" err="1"/>
              <a:t>testing</a:t>
            </a:r>
            <a:r>
              <a:rPr lang="es-ES" dirty="0"/>
              <a:t>?</a:t>
            </a:r>
            <a:endParaRPr lang="en-US" dirty="0"/>
          </a:p>
        </p:txBody>
      </p:sp>
      <p:pic>
        <p:nvPicPr>
          <p:cNvPr id="11" name="Picture Placeholder 10">
            <a:extLst>
              <a:ext uri="{FF2B5EF4-FFF2-40B4-BE49-F238E27FC236}">
                <a16:creationId xmlns:a16="http://schemas.microsoft.com/office/drawing/2014/main" id="{083F9C9D-DA9A-8E49-A6D1-371C9936F308}"/>
              </a:ext>
            </a:extLst>
          </p:cNvPr>
          <p:cNvPicPr>
            <a:picLocks noGrp="1" noChangeAspect="1"/>
          </p:cNvPicPr>
          <p:nvPr>
            <p:ph type="pic" sz="quarter" idx="42"/>
          </p:nvPr>
        </p:nvPicPr>
        <p:blipFill>
          <a:blip r:embed="rId2"/>
          <a:srcRect l="9572" r="9572"/>
          <a:stretch>
            <a:fillRect/>
          </a:stretch>
        </p:blipFill>
        <p:spPr/>
      </p:pic>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26052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898359" y="1882894"/>
            <a:ext cx="5869910" cy="3291086"/>
          </a:xfrm>
        </p:spPr>
        <p:txBody>
          <a:bodyPr/>
          <a:lstStyle/>
          <a:p>
            <a:r>
              <a:rPr lang="en-US" dirty="0"/>
              <a:t>In this video, you can explore further what is testing and how the process looks like</a:t>
            </a:r>
          </a:p>
          <a:p>
            <a:endParaRPr lang="en-US" i="1" dirty="0"/>
          </a:p>
          <a:p>
            <a:r>
              <a:rPr lang="en-US" i="1" dirty="0"/>
              <a:t>Supposing is good, but finding out is better</a:t>
            </a:r>
            <a:r>
              <a:rPr lang="en-US" dirty="0"/>
              <a:t>— Mark Twain  </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p:txBody>
          <a:bodyPr/>
          <a:lstStyle/>
          <a:p>
            <a:r>
              <a:rPr lang="hr-BA" dirty="0"/>
              <a:t>How it looks like?</a:t>
            </a:r>
            <a:endParaRPr lang="en-US" dirty="0"/>
          </a:p>
          <a:p>
            <a:endParaRPr lang="en-US" dirty="0"/>
          </a:p>
        </p:txBody>
      </p:sp>
      <p:pic>
        <p:nvPicPr>
          <p:cNvPr id="3" name="Elementos multimedia en línea 2" title="User Testing: Why &amp; How (Jakob Nielsen)">
            <a:hlinkClick r:id="" action="ppaction://media"/>
            <a:extLst>
              <a:ext uri="{FF2B5EF4-FFF2-40B4-BE49-F238E27FC236}">
                <a16:creationId xmlns:a16="http://schemas.microsoft.com/office/drawing/2014/main" id="{6E738513-311B-7C40-9BD5-6F08DDB1BDE3}"/>
              </a:ext>
            </a:extLst>
          </p:cNvPr>
          <p:cNvPicPr>
            <a:picLocks noRot="1" noChangeAspect="1"/>
          </p:cNvPicPr>
          <p:nvPr>
            <a:videoFile r:link="rId1"/>
          </p:nvPr>
        </p:nvPicPr>
        <p:blipFill>
          <a:blip r:embed="rId3"/>
          <a:stretch>
            <a:fillRect/>
          </a:stretch>
        </p:blipFill>
        <p:spPr>
          <a:xfrm>
            <a:off x="7050280" y="1384419"/>
            <a:ext cx="5141720" cy="3956702"/>
          </a:xfrm>
          <a:prstGeom prst="rect">
            <a:avLst/>
          </a:prstGeom>
        </p:spPr>
      </p:pic>
    </p:spTree>
    <p:extLst>
      <p:ext uri="{BB962C8B-B14F-4D97-AF65-F5344CB8AC3E}">
        <p14:creationId xmlns:p14="http://schemas.microsoft.com/office/powerpoint/2010/main" val="190524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
          <p:cNvSpPr>
            <a:spLocks noChangeArrowheads="1"/>
          </p:cNvSpPr>
          <p:nvPr/>
        </p:nvSpPr>
        <p:spPr bwMode="auto">
          <a:xfrm>
            <a:off x="854695" y="3840257"/>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8" name="Freeform 243"/>
          <p:cNvSpPr>
            <a:spLocks noChangeArrowheads="1"/>
          </p:cNvSpPr>
          <p:nvPr/>
        </p:nvSpPr>
        <p:spPr bwMode="auto">
          <a:xfrm>
            <a:off x="1320364" y="278997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9" name="Freeform 244"/>
          <p:cNvSpPr>
            <a:spLocks noChangeArrowheads="1"/>
          </p:cNvSpPr>
          <p:nvPr/>
        </p:nvSpPr>
        <p:spPr bwMode="auto">
          <a:xfrm>
            <a:off x="3565191" y="38402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4" name="Freeform 319"/>
          <p:cNvSpPr>
            <a:spLocks noChangeArrowheads="1"/>
          </p:cNvSpPr>
          <p:nvPr/>
        </p:nvSpPr>
        <p:spPr bwMode="auto">
          <a:xfrm>
            <a:off x="4030859" y="27899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5" name="Freeform 320"/>
          <p:cNvSpPr>
            <a:spLocks noChangeArrowheads="1"/>
          </p:cNvSpPr>
          <p:nvPr/>
        </p:nvSpPr>
        <p:spPr bwMode="auto">
          <a:xfrm>
            <a:off x="6194702" y="38402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8" name="Freeform 393"/>
          <p:cNvSpPr>
            <a:spLocks noChangeArrowheads="1"/>
          </p:cNvSpPr>
          <p:nvPr/>
        </p:nvSpPr>
        <p:spPr bwMode="auto">
          <a:xfrm>
            <a:off x="6660371" y="27899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9" name="Freeform 394"/>
          <p:cNvSpPr>
            <a:spLocks noChangeArrowheads="1"/>
          </p:cNvSpPr>
          <p:nvPr/>
        </p:nvSpPr>
        <p:spPr bwMode="auto">
          <a:xfrm>
            <a:off x="8824211" y="38402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4" name="Freeform 469"/>
          <p:cNvSpPr>
            <a:spLocks noChangeArrowheads="1"/>
          </p:cNvSpPr>
          <p:nvPr/>
        </p:nvSpPr>
        <p:spPr bwMode="auto">
          <a:xfrm>
            <a:off x="9292412" y="278997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4" name="CuadroTexto 553"/>
          <p:cNvSpPr txBox="1"/>
          <p:nvPr/>
        </p:nvSpPr>
        <p:spPr>
          <a:xfrm>
            <a:off x="930439" y="4589375"/>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Why</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testing</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6" name="CuadroTexto 555"/>
          <p:cNvSpPr txBox="1"/>
          <p:nvPr/>
        </p:nvSpPr>
        <p:spPr>
          <a:xfrm>
            <a:off x="3594728" y="4589375"/>
            <a:ext cx="24835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err="1">
                <a:solidFill>
                  <a:srgbClr val="FFFFFF"/>
                </a:solidFill>
                <a:latin typeface="Calibri" panose="020F0502020204030204" pitchFamily="34" charset="0"/>
                <a:ea typeface="Lato" charset="0"/>
                <a:cs typeface="Calibri" panose="020F0502020204030204" pitchFamily="34" charset="0"/>
              </a:rPr>
              <a:t>How</a:t>
            </a:r>
            <a:r>
              <a:rPr lang="es-ES" sz="2000" b="1" dirty="0">
                <a:solidFill>
                  <a:srgbClr val="FFFFFF"/>
                </a:solidFill>
                <a:latin typeface="Calibri" panose="020F0502020204030204" pitchFamily="34" charset="0"/>
                <a:ea typeface="Lato" charset="0"/>
                <a:cs typeface="Calibri" panose="020F0502020204030204" pitchFamily="34" charset="0"/>
              </a:rPr>
              <a:t> </a:t>
            </a:r>
            <a:r>
              <a:rPr lang="es-ES" sz="2000" b="1" dirty="0" err="1">
                <a:solidFill>
                  <a:srgbClr val="FFFFFF"/>
                </a:solidFill>
                <a:latin typeface="Calibri" panose="020F0502020204030204" pitchFamily="34" charset="0"/>
                <a:ea typeface="Lato" charset="0"/>
                <a:cs typeface="Calibri" panose="020F0502020204030204" pitchFamily="34" charset="0"/>
              </a:rPr>
              <a:t>to</a:t>
            </a:r>
            <a:r>
              <a:rPr lang="es-ES" sz="2000" b="1" dirty="0">
                <a:solidFill>
                  <a:srgbClr val="FFFFFF"/>
                </a:solidFill>
                <a:latin typeface="Calibri" panose="020F0502020204030204" pitchFamily="34" charset="0"/>
                <a:ea typeface="Lato" charset="0"/>
                <a:cs typeface="Calibri" panose="020F0502020204030204" pitchFamily="34" charset="0"/>
              </a:rPr>
              <a:t> do </a:t>
            </a:r>
            <a:r>
              <a:rPr lang="es-ES" sz="2000" b="1" dirty="0" err="1">
                <a:solidFill>
                  <a:srgbClr val="FFFFFF"/>
                </a:solidFill>
                <a:latin typeface="Calibri" panose="020F0502020204030204" pitchFamily="34" charset="0"/>
                <a:ea typeface="Lato" charset="0"/>
                <a:cs typeface="Calibri" panose="020F0502020204030204" pitchFamily="34" charset="0"/>
              </a:rPr>
              <a:t>it</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8" name="CuadroTexto 557"/>
          <p:cNvSpPr txBox="1"/>
          <p:nvPr/>
        </p:nvSpPr>
        <p:spPr>
          <a:xfrm>
            <a:off x="6194701" y="4589375"/>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When</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to</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do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it</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0" name="CuadroTexto 559"/>
          <p:cNvSpPr txBox="1"/>
          <p:nvPr/>
        </p:nvSpPr>
        <p:spPr>
          <a:xfrm>
            <a:off x="8824210" y="4589375"/>
            <a:ext cx="25130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data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you</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will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measure</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a:xfrm>
            <a:off x="230735" y="375841"/>
            <a:ext cx="11724831" cy="803654"/>
          </a:xfrm>
        </p:spPr>
        <p:txBody>
          <a:bodyPr/>
          <a:lstStyle/>
          <a:p>
            <a:r>
              <a:rPr lang="es-ES" u="sng" dirty="0" err="1"/>
              <a:t>Testing</a:t>
            </a:r>
            <a:r>
              <a:rPr lang="es-ES" u="sng" dirty="0"/>
              <a:t> </a:t>
            </a:r>
            <a:r>
              <a:rPr lang="hr-BA" u="sng" dirty="0"/>
              <a:t>to bring social change</a:t>
            </a:r>
            <a:endParaRPr lang="en-US" u="sng" dirty="0"/>
          </a:p>
        </p:txBody>
      </p:sp>
      <p:grpSp>
        <p:nvGrpSpPr>
          <p:cNvPr id="36" name="Graphic 3">
            <a:extLst>
              <a:ext uri="{FF2B5EF4-FFF2-40B4-BE49-F238E27FC236}">
                <a16:creationId xmlns:a16="http://schemas.microsoft.com/office/drawing/2014/main" id="{104C4671-FC26-4079-AD95-6762193B6F1D}"/>
              </a:ext>
            </a:extLst>
          </p:cNvPr>
          <p:cNvGrpSpPr/>
          <p:nvPr/>
        </p:nvGrpSpPr>
        <p:grpSpPr>
          <a:xfrm>
            <a:off x="4520358" y="3104257"/>
            <a:ext cx="772300" cy="871495"/>
            <a:chOff x="4643578" y="432838"/>
            <a:chExt cx="1028134" cy="1160188"/>
          </a:xfrm>
          <a:solidFill>
            <a:schemeClr val="bg1"/>
          </a:solidFill>
        </p:grpSpPr>
        <p:sp>
          <p:nvSpPr>
            <p:cNvPr id="37" name="Freeform 1033">
              <a:extLst>
                <a:ext uri="{FF2B5EF4-FFF2-40B4-BE49-F238E27FC236}">
                  <a16:creationId xmlns:a16="http://schemas.microsoft.com/office/drawing/2014/main" id="{57BA7358-AD6C-F645-AF15-DEA0A97181A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38" name="Graphic 3">
              <a:extLst>
                <a:ext uri="{FF2B5EF4-FFF2-40B4-BE49-F238E27FC236}">
                  <a16:creationId xmlns:a16="http://schemas.microsoft.com/office/drawing/2014/main" id="{C655D2C5-3E0E-BED0-D4B2-B2337A3DBCC8}"/>
                </a:ext>
              </a:extLst>
            </p:cNvPr>
            <p:cNvGrpSpPr/>
            <p:nvPr/>
          </p:nvGrpSpPr>
          <p:grpSpPr>
            <a:xfrm>
              <a:off x="4643578" y="432838"/>
              <a:ext cx="1028134" cy="1160188"/>
              <a:chOff x="4643578" y="432838"/>
              <a:chExt cx="1028134" cy="1160188"/>
            </a:xfrm>
            <a:grpFill/>
          </p:grpSpPr>
          <p:sp>
            <p:nvSpPr>
              <p:cNvPr id="39" name="Freeform 1035">
                <a:extLst>
                  <a:ext uri="{FF2B5EF4-FFF2-40B4-BE49-F238E27FC236}">
                    <a16:creationId xmlns:a16="http://schemas.microsoft.com/office/drawing/2014/main" id="{3707FB95-F330-1B47-2EEE-15980767752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0" name="Graphic 3">
                <a:extLst>
                  <a:ext uri="{FF2B5EF4-FFF2-40B4-BE49-F238E27FC236}">
                    <a16:creationId xmlns:a16="http://schemas.microsoft.com/office/drawing/2014/main" id="{67F62729-0A92-8355-2C75-49CE25DEFF0C}"/>
                  </a:ext>
                </a:extLst>
              </p:cNvPr>
              <p:cNvGrpSpPr/>
              <p:nvPr/>
            </p:nvGrpSpPr>
            <p:grpSpPr>
              <a:xfrm>
                <a:off x="4643578" y="432838"/>
                <a:ext cx="1028134" cy="1160188"/>
                <a:chOff x="4643578" y="432838"/>
                <a:chExt cx="1028134" cy="1160188"/>
              </a:xfrm>
              <a:grpFill/>
            </p:grpSpPr>
            <p:sp>
              <p:nvSpPr>
                <p:cNvPr id="41" name="Freeform 1037">
                  <a:extLst>
                    <a:ext uri="{FF2B5EF4-FFF2-40B4-BE49-F238E27FC236}">
                      <a16:creationId xmlns:a16="http://schemas.microsoft.com/office/drawing/2014/main" id="{5060A896-D2D7-5CE9-3A63-D3B4CDD42131}"/>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1038">
                  <a:extLst>
                    <a:ext uri="{FF2B5EF4-FFF2-40B4-BE49-F238E27FC236}">
                      <a16:creationId xmlns:a16="http://schemas.microsoft.com/office/drawing/2014/main" id="{9D48916C-6266-3A3D-34B7-4D64F588CA5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43" name="Graphic 3">
            <a:extLst>
              <a:ext uri="{FF2B5EF4-FFF2-40B4-BE49-F238E27FC236}">
                <a16:creationId xmlns:a16="http://schemas.microsoft.com/office/drawing/2014/main" id="{FCEB8F7B-C9FC-5227-04AB-C5147AA0437B}"/>
              </a:ext>
            </a:extLst>
          </p:cNvPr>
          <p:cNvGrpSpPr/>
          <p:nvPr/>
        </p:nvGrpSpPr>
        <p:grpSpPr>
          <a:xfrm>
            <a:off x="7032572" y="3141664"/>
            <a:ext cx="837349" cy="785687"/>
            <a:chOff x="6615628" y="2116894"/>
            <a:chExt cx="1066935" cy="1001108"/>
          </a:xfrm>
          <a:solidFill>
            <a:schemeClr val="bg1"/>
          </a:solidFill>
        </p:grpSpPr>
        <p:sp>
          <p:nvSpPr>
            <p:cNvPr id="44" name="Freeform 1128">
              <a:extLst>
                <a:ext uri="{FF2B5EF4-FFF2-40B4-BE49-F238E27FC236}">
                  <a16:creationId xmlns:a16="http://schemas.microsoft.com/office/drawing/2014/main" id="{1C13703F-4D3F-2600-7A3A-6C306D13A863}"/>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5" name="Graphic 3">
              <a:extLst>
                <a:ext uri="{FF2B5EF4-FFF2-40B4-BE49-F238E27FC236}">
                  <a16:creationId xmlns:a16="http://schemas.microsoft.com/office/drawing/2014/main" id="{84446706-0AAF-A254-F77F-A93DBC3881C1}"/>
                </a:ext>
              </a:extLst>
            </p:cNvPr>
            <p:cNvGrpSpPr/>
            <p:nvPr/>
          </p:nvGrpSpPr>
          <p:grpSpPr>
            <a:xfrm>
              <a:off x="6615628" y="2116894"/>
              <a:ext cx="1066935" cy="1001108"/>
              <a:chOff x="6615628" y="2116894"/>
              <a:chExt cx="1066935" cy="1001108"/>
            </a:xfrm>
            <a:grpFill/>
          </p:grpSpPr>
          <p:sp>
            <p:nvSpPr>
              <p:cNvPr id="46" name="Freeform 1130">
                <a:extLst>
                  <a:ext uri="{FF2B5EF4-FFF2-40B4-BE49-F238E27FC236}">
                    <a16:creationId xmlns:a16="http://schemas.microsoft.com/office/drawing/2014/main" id="{36F4881D-E2F9-A9F2-61E5-38B73C7927EE}"/>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7" name="Freeform 1131">
                <a:extLst>
                  <a:ext uri="{FF2B5EF4-FFF2-40B4-BE49-F238E27FC236}">
                    <a16:creationId xmlns:a16="http://schemas.microsoft.com/office/drawing/2014/main" id="{0F408402-4015-4EEE-4D96-04A13DB8F388}"/>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9" name="Freeform 1132">
                <a:extLst>
                  <a:ext uri="{FF2B5EF4-FFF2-40B4-BE49-F238E27FC236}">
                    <a16:creationId xmlns:a16="http://schemas.microsoft.com/office/drawing/2014/main" id="{1FB3DCE5-3B4E-8EC7-4A67-BB10A8D14BE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0" name="Freeform 1133">
                <a:extLst>
                  <a:ext uri="{FF2B5EF4-FFF2-40B4-BE49-F238E27FC236}">
                    <a16:creationId xmlns:a16="http://schemas.microsoft.com/office/drawing/2014/main" id="{D652B56E-6FC4-19AE-9B6A-E740E060798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1" name="Freeform 1134">
                <a:extLst>
                  <a:ext uri="{FF2B5EF4-FFF2-40B4-BE49-F238E27FC236}">
                    <a16:creationId xmlns:a16="http://schemas.microsoft.com/office/drawing/2014/main" id="{896C6611-EDFE-9127-8763-B7A33DBF656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 name="Freeform 1135">
                <a:extLst>
                  <a:ext uri="{FF2B5EF4-FFF2-40B4-BE49-F238E27FC236}">
                    <a16:creationId xmlns:a16="http://schemas.microsoft.com/office/drawing/2014/main" id="{2668A744-661D-A8B1-991B-60B8F6F9CF8E}"/>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Freeform 1136">
                <a:extLst>
                  <a:ext uri="{FF2B5EF4-FFF2-40B4-BE49-F238E27FC236}">
                    <a16:creationId xmlns:a16="http://schemas.microsoft.com/office/drawing/2014/main" id="{9F270EC6-4EB0-1E3C-3558-A4ADFBD1E75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4" name="Freeform 1137">
                <a:extLst>
                  <a:ext uri="{FF2B5EF4-FFF2-40B4-BE49-F238E27FC236}">
                    <a16:creationId xmlns:a16="http://schemas.microsoft.com/office/drawing/2014/main" id="{723E184F-38D9-D391-58D3-8DDB15C5E4A5}"/>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 name="Freeform 1138">
                <a:extLst>
                  <a:ext uri="{FF2B5EF4-FFF2-40B4-BE49-F238E27FC236}">
                    <a16:creationId xmlns:a16="http://schemas.microsoft.com/office/drawing/2014/main" id="{0AC3B0FA-7FF7-B4ED-7853-8ACB5232252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6" name="Freeform 1139">
                <a:extLst>
                  <a:ext uri="{FF2B5EF4-FFF2-40B4-BE49-F238E27FC236}">
                    <a16:creationId xmlns:a16="http://schemas.microsoft.com/office/drawing/2014/main" id="{1E2321BF-3A6A-419B-3038-9716F08D1FBA}"/>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 name="Freeform 1140">
                <a:extLst>
                  <a:ext uri="{FF2B5EF4-FFF2-40B4-BE49-F238E27FC236}">
                    <a16:creationId xmlns:a16="http://schemas.microsoft.com/office/drawing/2014/main" id="{B17EFE76-D0E6-1E07-B2E2-9C97E598DAF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8" name="Freeform 1141">
                <a:extLst>
                  <a:ext uri="{FF2B5EF4-FFF2-40B4-BE49-F238E27FC236}">
                    <a16:creationId xmlns:a16="http://schemas.microsoft.com/office/drawing/2014/main" id="{31BE796B-FBD1-D7FD-5694-6E5EB79BC810}"/>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59" name="Group 58">
            <a:extLst>
              <a:ext uri="{FF2B5EF4-FFF2-40B4-BE49-F238E27FC236}">
                <a16:creationId xmlns:a16="http://schemas.microsoft.com/office/drawing/2014/main" id="{F757979F-6109-4FA9-0097-B16F5060238E}"/>
              </a:ext>
            </a:extLst>
          </p:cNvPr>
          <p:cNvGrpSpPr/>
          <p:nvPr/>
        </p:nvGrpSpPr>
        <p:grpSpPr>
          <a:xfrm>
            <a:off x="1838617" y="3236915"/>
            <a:ext cx="676288" cy="676171"/>
            <a:chOff x="3258209" y="1217582"/>
            <a:chExt cx="4712093" cy="4711281"/>
          </a:xfrm>
          <a:solidFill>
            <a:schemeClr val="bg1"/>
          </a:solidFill>
        </p:grpSpPr>
        <p:sp>
          <p:nvSpPr>
            <p:cNvPr id="60" name="Freeform 31">
              <a:extLst>
                <a:ext uri="{FF2B5EF4-FFF2-40B4-BE49-F238E27FC236}">
                  <a16:creationId xmlns:a16="http://schemas.microsoft.com/office/drawing/2014/main" id="{1DCE7154-8AD3-F75F-342A-9051BC6CB828}"/>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32">
              <a:extLst>
                <a:ext uri="{FF2B5EF4-FFF2-40B4-BE49-F238E27FC236}">
                  <a16:creationId xmlns:a16="http://schemas.microsoft.com/office/drawing/2014/main" id="{1CBF1B8F-9CE4-5707-5DD3-BA9E3FB85D32}"/>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60E9D051-A651-BB06-8DCB-1ECC3CA0C22E}"/>
                </a:ext>
              </a:extLst>
            </p:cNvPr>
            <p:cNvGrpSpPr/>
            <p:nvPr/>
          </p:nvGrpSpPr>
          <p:grpSpPr>
            <a:xfrm>
              <a:off x="3258209" y="1217582"/>
              <a:ext cx="4712093" cy="4711281"/>
              <a:chOff x="3258209" y="1217582"/>
              <a:chExt cx="4712093" cy="4711281"/>
            </a:xfrm>
            <a:grpFill/>
          </p:grpSpPr>
          <p:sp>
            <p:nvSpPr>
              <p:cNvPr id="63" name="Freeform 16">
                <a:extLst>
                  <a:ext uri="{FF2B5EF4-FFF2-40B4-BE49-F238E27FC236}">
                    <a16:creationId xmlns:a16="http://schemas.microsoft.com/office/drawing/2014/main" id="{50081086-EC1B-83FB-61F5-070C3AC3BC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 name="Freeform 18">
                <a:extLst>
                  <a:ext uri="{FF2B5EF4-FFF2-40B4-BE49-F238E27FC236}">
                    <a16:creationId xmlns:a16="http://schemas.microsoft.com/office/drawing/2014/main" id="{C017CD92-A48C-6A1F-196D-20FCE66F8DC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5" name="Freeform 19">
                <a:extLst>
                  <a:ext uri="{FF2B5EF4-FFF2-40B4-BE49-F238E27FC236}">
                    <a16:creationId xmlns:a16="http://schemas.microsoft.com/office/drawing/2014/main" id="{BB839485-8987-3FD9-9367-948449DF0CF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6" name="Freeform 20">
                <a:extLst>
                  <a:ext uri="{FF2B5EF4-FFF2-40B4-BE49-F238E27FC236}">
                    <a16:creationId xmlns:a16="http://schemas.microsoft.com/office/drawing/2014/main" id="{29D806BC-F5B1-5BD8-F128-2715010C7C81}"/>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9E61DC24-C69F-D693-62FB-B32102FAF61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8FEE1271-A7AA-73D4-1817-9444DCB59F0E}"/>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23">
                <a:extLst>
                  <a:ext uri="{FF2B5EF4-FFF2-40B4-BE49-F238E27FC236}">
                    <a16:creationId xmlns:a16="http://schemas.microsoft.com/office/drawing/2014/main" id="{8CD3F5C7-A1BB-F749-AFDC-165AADCD830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24">
                <a:extLst>
                  <a:ext uri="{FF2B5EF4-FFF2-40B4-BE49-F238E27FC236}">
                    <a16:creationId xmlns:a16="http://schemas.microsoft.com/office/drawing/2014/main" id="{5CA67651-2A67-9CA8-0D87-DDC14AD3E5F3}"/>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25">
                <a:extLst>
                  <a:ext uri="{FF2B5EF4-FFF2-40B4-BE49-F238E27FC236}">
                    <a16:creationId xmlns:a16="http://schemas.microsoft.com/office/drawing/2014/main" id="{92ECB904-842F-C612-5E0F-C023CD58ECCC}"/>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26">
                <a:extLst>
                  <a:ext uri="{FF2B5EF4-FFF2-40B4-BE49-F238E27FC236}">
                    <a16:creationId xmlns:a16="http://schemas.microsoft.com/office/drawing/2014/main" id="{29A2A0AD-1764-44FE-43B4-034E4DFA469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27">
                <a:extLst>
                  <a:ext uri="{FF2B5EF4-FFF2-40B4-BE49-F238E27FC236}">
                    <a16:creationId xmlns:a16="http://schemas.microsoft.com/office/drawing/2014/main" id="{656591A9-196A-50A5-B7E6-7F2DF70ED4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28">
                <a:extLst>
                  <a:ext uri="{FF2B5EF4-FFF2-40B4-BE49-F238E27FC236}">
                    <a16:creationId xmlns:a16="http://schemas.microsoft.com/office/drawing/2014/main" id="{91101746-CA85-CB40-1DB4-42B8443C300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29">
                <a:extLst>
                  <a:ext uri="{FF2B5EF4-FFF2-40B4-BE49-F238E27FC236}">
                    <a16:creationId xmlns:a16="http://schemas.microsoft.com/office/drawing/2014/main" id="{C35A4DFB-E8B4-4B3A-35E8-AF2339B71D0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30">
                <a:extLst>
                  <a:ext uri="{FF2B5EF4-FFF2-40B4-BE49-F238E27FC236}">
                    <a16:creationId xmlns:a16="http://schemas.microsoft.com/office/drawing/2014/main" id="{F576FFD3-0760-31A7-6085-9CD78D012C9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3C41F4BF-8A29-05B8-5302-C16FD0C6E060}"/>
              </a:ext>
            </a:extLst>
          </p:cNvPr>
          <p:cNvGrpSpPr/>
          <p:nvPr/>
        </p:nvGrpSpPr>
        <p:grpSpPr>
          <a:xfrm>
            <a:off x="9644516" y="3105948"/>
            <a:ext cx="872482" cy="1012568"/>
            <a:chOff x="8360213" y="3458151"/>
            <a:chExt cx="853935" cy="991043"/>
          </a:xfrm>
          <a:solidFill>
            <a:schemeClr val="bg1"/>
          </a:solidFill>
        </p:grpSpPr>
        <p:grpSp>
          <p:nvGrpSpPr>
            <p:cNvPr id="78" name="Graphic 2">
              <a:extLst>
                <a:ext uri="{FF2B5EF4-FFF2-40B4-BE49-F238E27FC236}">
                  <a16:creationId xmlns:a16="http://schemas.microsoft.com/office/drawing/2014/main" id="{9EE7A7B7-9660-F00E-DA38-F9F6D391C7B5}"/>
                </a:ext>
              </a:extLst>
            </p:cNvPr>
            <p:cNvGrpSpPr/>
            <p:nvPr userDrawn="1"/>
          </p:nvGrpSpPr>
          <p:grpSpPr>
            <a:xfrm>
              <a:off x="8599192" y="3595917"/>
              <a:ext cx="375982" cy="204367"/>
              <a:chOff x="2642504" y="3763150"/>
              <a:chExt cx="375982" cy="204367"/>
            </a:xfrm>
            <a:grpFill/>
          </p:grpSpPr>
          <p:sp>
            <p:nvSpPr>
              <p:cNvPr id="84" name="Freeform 83">
                <a:extLst>
                  <a:ext uri="{FF2B5EF4-FFF2-40B4-BE49-F238E27FC236}">
                    <a16:creationId xmlns:a16="http://schemas.microsoft.com/office/drawing/2014/main" id="{6B97F6D0-E26B-05CB-E0B0-C84BECB1E97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67A381E5-6C03-EA0B-F652-91F11BDA1133}"/>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79" name="Graphic 2">
              <a:extLst>
                <a:ext uri="{FF2B5EF4-FFF2-40B4-BE49-F238E27FC236}">
                  <a16:creationId xmlns:a16="http://schemas.microsoft.com/office/drawing/2014/main" id="{14BE1FF8-2EE7-CDD7-E392-F824C4E7D493}"/>
                </a:ext>
              </a:extLst>
            </p:cNvPr>
            <p:cNvGrpSpPr/>
            <p:nvPr userDrawn="1"/>
          </p:nvGrpSpPr>
          <p:grpSpPr>
            <a:xfrm>
              <a:off x="8360213" y="3458151"/>
              <a:ext cx="853935" cy="991043"/>
              <a:chOff x="2403525" y="3625384"/>
              <a:chExt cx="853935" cy="991043"/>
            </a:xfrm>
            <a:grp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4672594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94765" y="1570651"/>
            <a:ext cx="4867011" cy="3025975"/>
          </a:xfrm>
        </p:spPr>
        <p:txBody>
          <a:bodyPr/>
          <a:lstStyle/>
          <a:p>
            <a:pPr algn="just"/>
            <a:r>
              <a:rPr lang="en-US" dirty="0"/>
              <a:t>	The ideation phase represents a key in-between step from learning about your users and the problem they are having, to producing solutions. In the ideation phase this is where innovation can thrive! By practicing ideation with a diverse team, we can leverage the unique perspectives and backgrounds of each member to create equitable solutions that address common needs.</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55740" y="678025"/>
            <a:ext cx="4990998" cy="992652"/>
          </a:xfrm>
        </p:spPr>
        <p:txBody>
          <a:bodyPr lIns="91440" tIns="45720" rIns="91440" bIns="45720" anchor="t">
            <a:noAutofit/>
          </a:bodyPr>
          <a:lstStyle/>
          <a:p>
            <a:r>
              <a:rPr lang="en-US" dirty="0">
                <a:latin typeface="Calibri"/>
                <a:cs typeface="Open Sans"/>
              </a:rPr>
              <a:t>Ideation</a:t>
            </a:r>
            <a:r>
              <a:rPr lang="en-US" dirty="0">
                <a:latin typeface="Open Sans"/>
                <a:cs typeface="Open Sans"/>
              </a:rPr>
              <a:t> </a:t>
            </a:r>
            <a:endParaRPr lang="en-US" dirty="0"/>
          </a:p>
        </p:txBody>
      </p:sp>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pic>
        <p:nvPicPr>
          <p:cNvPr id="7" name="Picture Placeholder 6" descr="Young woman thinking">
            <a:extLst>
              <a:ext uri="{FF2B5EF4-FFF2-40B4-BE49-F238E27FC236}">
                <a16:creationId xmlns:a16="http://schemas.microsoft.com/office/drawing/2014/main" id="{15851DEF-18F0-14A9-88C3-246BEDF5974F}"/>
              </a:ext>
            </a:extLst>
          </p:cNvPr>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9525" r="9525"/>
          <a:stretch>
            <a:fillRect/>
          </a:stretch>
        </p:blipFill>
        <p:spPr/>
      </p:pic>
    </p:spTree>
    <p:extLst>
      <p:ext uri="{BB962C8B-B14F-4D97-AF65-F5344CB8AC3E}">
        <p14:creationId xmlns:p14="http://schemas.microsoft.com/office/powerpoint/2010/main" val="3881146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898030"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59" name="Freeform 246"/>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0" name="Freeform 247"/>
          <p:cNvSpPr>
            <a:spLocks noChangeArrowheads="1"/>
          </p:cNvSpPr>
          <p:nvPr/>
        </p:nvSpPr>
        <p:spPr bwMode="auto">
          <a:xfrm>
            <a:off x="3574258" y="2600724"/>
            <a:ext cx="2334470" cy="347001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3" name="Freeform 250"/>
          <p:cNvSpPr>
            <a:spLocks noChangeArrowheads="1"/>
          </p:cNvSpPr>
          <p:nvPr/>
        </p:nvSpPr>
        <p:spPr bwMode="auto">
          <a:xfrm>
            <a:off x="6243938"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5" name="Freeform 252"/>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6" name="Freeform 253"/>
          <p:cNvSpPr>
            <a:spLocks noChangeArrowheads="1"/>
          </p:cNvSpPr>
          <p:nvPr/>
        </p:nvSpPr>
        <p:spPr bwMode="auto">
          <a:xfrm>
            <a:off x="8932825" y="2529635"/>
            <a:ext cx="2334470" cy="3470012"/>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p:txBody>
          <a:bodyPr/>
          <a:lstStyle/>
          <a:p>
            <a:r>
              <a:rPr lang="hr-BA" dirty="0"/>
              <a:t>Tips and Hints</a:t>
            </a:r>
            <a:endParaRPr lang="en-US" dirty="0"/>
          </a:p>
        </p:txBody>
      </p:sp>
      <p:sp>
        <p:nvSpPr>
          <p:cNvPr id="51" name="CuadroTexto 553">
            <a:extLst>
              <a:ext uri="{FF2B5EF4-FFF2-40B4-BE49-F238E27FC236}">
                <a16:creationId xmlns:a16="http://schemas.microsoft.com/office/drawing/2014/main" id="{B37FB18C-4B0E-E8E8-014D-7D073460B019}"/>
              </a:ext>
            </a:extLst>
          </p:cNvPr>
          <p:cNvSpPr txBox="1"/>
          <p:nvPr/>
        </p:nvSpPr>
        <p:spPr>
          <a:xfrm>
            <a:off x="1097843" y="572597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53" name="CuadroTexto 557">
            <a:extLst>
              <a:ext uri="{FF2B5EF4-FFF2-40B4-BE49-F238E27FC236}">
                <a16:creationId xmlns:a16="http://schemas.microsoft.com/office/drawing/2014/main" id="{42B1C00F-582B-C35C-06D3-B3DB7F0435E2}"/>
              </a:ext>
            </a:extLst>
          </p:cNvPr>
          <p:cNvSpPr txBox="1"/>
          <p:nvPr/>
        </p:nvSpPr>
        <p:spPr>
          <a:xfrm>
            <a:off x="6362105" y="572597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grpSp>
        <p:nvGrpSpPr>
          <p:cNvPr id="55" name="Graphic 3">
            <a:extLst>
              <a:ext uri="{FF2B5EF4-FFF2-40B4-BE49-F238E27FC236}">
                <a16:creationId xmlns:a16="http://schemas.microsoft.com/office/drawing/2014/main" id="{24FDC6B6-136A-13D0-EDD7-92247A8B0266}"/>
              </a:ext>
            </a:extLst>
          </p:cNvPr>
          <p:cNvGrpSpPr/>
          <p:nvPr/>
        </p:nvGrpSpPr>
        <p:grpSpPr>
          <a:xfrm>
            <a:off x="5112997" y="5176967"/>
            <a:ext cx="632992" cy="714294"/>
            <a:chOff x="4643578" y="432838"/>
            <a:chExt cx="1028134" cy="1160188"/>
          </a:xfrm>
          <a:solidFill>
            <a:schemeClr val="bg1"/>
          </a:solidFill>
        </p:grpSpPr>
        <p:sp>
          <p:nvSpPr>
            <p:cNvPr id="56" name="Freeform 1033">
              <a:extLst>
                <a:ext uri="{FF2B5EF4-FFF2-40B4-BE49-F238E27FC236}">
                  <a16:creationId xmlns:a16="http://schemas.microsoft.com/office/drawing/2014/main" id="{F7F5ACDA-AA27-3B70-2BB3-C7C2AFF9DAF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7" name="Graphic 3">
              <a:extLst>
                <a:ext uri="{FF2B5EF4-FFF2-40B4-BE49-F238E27FC236}">
                  <a16:creationId xmlns:a16="http://schemas.microsoft.com/office/drawing/2014/main" id="{50E8265B-8DFC-A6A1-854E-12831A8FA653}"/>
                </a:ext>
              </a:extLst>
            </p:cNvPr>
            <p:cNvGrpSpPr/>
            <p:nvPr/>
          </p:nvGrpSpPr>
          <p:grpSpPr>
            <a:xfrm>
              <a:off x="4643578" y="432838"/>
              <a:ext cx="1028134" cy="1160188"/>
              <a:chOff x="4643578" y="432838"/>
              <a:chExt cx="1028134" cy="1160188"/>
            </a:xfrm>
            <a:grpFill/>
          </p:grpSpPr>
          <p:sp>
            <p:nvSpPr>
              <p:cNvPr id="58" name="Freeform 1035">
                <a:extLst>
                  <a:ext uri="{FF2B5EF4-FFF2-40B4-BE49-F238E27FC236}">
                    <a16:creationId xmlns:a16="http://schemas.microsoft.com/office/drawing/2014/main" id="{BCE117BE-1D48-13D9-8FD8-CF47D5E3218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9" name="Graphic 3">
                <a:extLst>
                  <a:ext uri="{FF2B5EF4-FFF2-40B4-BE49-F238E27FC236}">
                    <a16:creationId xmlns:a16="http://schemas.microsoft.com/office/drawing/2014/main" id="{8B078D21-278F-3FDD-9D7D-F32C03C84A12}"/>
                  </a:ext>
                </a:extLst>
              </p:cNvPr>
              <p:cNvGrpSpPr/>
              <p:nvPr/>
            </p:nvGrpSpPr>
            <p:grpSpPr>
              <a:xfrm>
                <a:off x="4643578" y="432838"/>
                <a:ext cx="1028134" cy="1160188"/>
                <a:chOff x="4643578" y="432838"/>
                <a:chExt cx="1028134" cy="1160188"/>
              </a:xfrm>
              <a:grpFill/>
            </p:grpSpPr>
            <p:sp>
              <p:nvSpPr>
                <p:cNvPr id="60" name="Freeform 1037">
                  <a:extLst>
                    <a:ext uri="{FF2B5EF4-FFF2-40B4-BE49-F238E27FC236}">
                      <a16:creationId xmlns:a16="http://schemas.microsoft.com/office/drawing/2014/main" id="{011A6384-BE82-9203-0D0B-AAE001860DC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1038">
                  <a:extLst>
                    <a:ext uri="{FF2B5EF4-FFF2-40B4-BE49-F238E27FC236}">
                      <a16:creationId xmlns:a16="http://schemas.microsoft.com/office/drawing/2014/main" id="{2A248B52-6BBC-49EE-D2F5-06980DA02D92}"/>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62" name="Graphic 3">
            <a:extLst>
              <a:ext uri="{FF2B5EF4-FFF2-40B4-BE49-F238E27FC236}">
                <a16:creationId xmlns:a16="http://schemas.microsoft.com/office/drawing/2014/main" id="{16FA85A4-55B8-320A-B62A-090FFC3FB99D}"/>
              </a:ext>
            </a:extLst>
          </p:cNvPr>
          <p:cNvGrpSpPr/>
          <p:nvPr/>
        </p:nvGrpSpPr>
        <p:grpSpPr>
          <a:xfrm>
            <a:off x="7685227" y="4443876"/>
            <a:ext cx="686308" cy="643965"/>
            <a:chOff x="6615628" y="2116894"/>
            <a:chExt cx="1066935" cy="1001108"/>
          </a:xfrm>
          <a:solidFill>
            <a:schemeClr val="bg1"/>
          </a:solidFill>
        </p:grpSpPr>
        <p:sp>
          <p:nvSpPr>
            <p:cNvPr id="63" name="Freeform 1128">
              <a:extLst>
                <a:ext uri="{FF2B5EF4-FFF2-40B4-BE49-F238E27FC236}">
                  <a16:creationId xmlns:a16="http://schemas.microsoft.com/office/drawing/2014/main" id="{67DB21CE-F046-A3DB-B861-FF1B465A364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5" name="Graphic 3">
              <a:extLst>
                <a:ext uri="{FF2B5EF4-FFF2-40B4-BE49-F238E27FC236}">
                  <a16:creationId xmlns:a16="http://schemas.microsoft.com/office/drawing/2014/main" id="{8F45632F-FD23-32D1-640C-9CE7B13B0785}"/>
                </a:ext>
              </a:extLst>
            </p:cNvPr>
            <p:cNvGrpSpPr/>
            <p:nvPr/>
          </p:nvGrpSpPr>
          <p:grpSpPr>
            <a:xfrm>
              <a:off x="6615628" y="2116894"/>
              <a:ext cx="1066935" cy="1001108"/>
              <a:chOff x="6615628" y="2116894"/>
              <a:chExt cx="1066935" cy="1001108"/>
            </a:xfrm>
            <a:grpFill/>
          </p:grpSpPr>
          <p:sp>
            <p:nvSpPr>
              <p:cNvPr id="66" name="Freeform 1130">
                <a:extLst>
                  <a:ext uri="{FF2B5EF4-FFF2-40B4-BE49-F238E27FC236}">
                    <a16:creationId xmlns:a16="http://schemas.microsoft.com/office/drawing/2014/main" id="{A359A1D6-F12D-9033-0BD9-3F3FBF84548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1131">
                <a:extLst>
                  <a:ext uri="{FF2B5EF4-FFF2-40B4-BE49-F238E27FC236}">
                    <a16:creationId xmlns:a16="http://schemas.microsoft.com/office/drawing/2014/main" id="{F557134A-4A5A-9651-AF83-ECF8BCE4CFB4}"/>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1132">
                <a:extLst>
                  <a:ext uri="{FF2B5EF4-FFF2-40B4-BE49-F238E27FC236}">
                    <a16:creationId xmlns:a16="http://schemas.microsoft.com/office/drawing/2014/main" id="{187C77F0-DD3F-1006-A662-EF40FD78C9C0}"/>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1133">
                <a:extLst>
                  <a:ext uri="{FF2B5EF4-FFF2-40B4-BE49-F238E27FC236}">
                    <a16:creationId xmlns:a16="http://schemas.microsoft.com/office/drawing/2014/main" id="{0CFC76AA-A57F-A3F8-7CCE-E434A2CED52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1134">
                <a:extLst>
                  <a:ext uri="{FF2B5EF4-FFF2-40B4-BE49-F238E27FC236}">
                    <a16:creationId xmlns:a16="http://schemas.microsoft.com/office/drawing/2014/main" id="{8AF0511D-5BDB-D3CA-BA07-355BD47E26DE}"/>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1135">
                <a:extLst>
                  <a:ext uri="{FF2B5EF4-FFF2-40B4-BE49-F238E27FC236}">
                    <a16:creationId xmlns:a16="http://schemas.microsoft.com/office/drawing/2014/main" id="{97F8C53E-22B9-C594-21B3-1ADE7AAB482D}"/>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1136">
                <a:extLst>
                  <a:ext uri="{FF2B5EF4-FFF2-40B4-BE49-F238E27FC236}">
                    <a16:creationId xmlns:a16="http://schemas.microsoft.com/office/drawing/2014/main" id="{2C03B115-91C1-A473-E1EE-EA607BD58546}"/>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1137">
                <a:extLst>
                  <a:ext uri="{FF2B5EF4-FFF2-40B4-BE49-F238E27FC236}">
                    <a16:creationId xmlns:a16="http://schemas.microsoft.com/office/drawing/2014/main" id="{2BF03A2D-C92A-0A80-BEBE-FE354281D570}"/>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1138">
                <a:extLst>
                  <a:ext uri="{FF2B5EF4-FFF2-40B4-BE49-F238E27FC236}">
                    <a16:creationId xmlns:a16="http://schemas.microsoft.com/office/drawing/2014/main" id="{505A31CF-CD4A-FFA5-91B0-D8A109E0722F}"/>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1139">
                <a:extLst>
                  <a:ext uri="{FF2B5EF4-FFF2-40B4-BE49-F238E27FC236}">
                    <a16:creationId xmlns:a16="http://schemas.microsoft.com/office/drawing/2014/main" id="{1394694C-0591-9BCD-6F8B-C19865B225B3}"/>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1140">
                <a:extLst>
                  <a:ext uri="{FF2B5EF4-FFF2-40B4-BE49-F238E27FC236}">
                    <a16:creationId xmlns:a16="http://schemas.microsoft.com/office/drawing/2014/main" id="{CD2005E1-BA13-50E6-8826-6E9D4561365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7" name="Freeform 1141">
                <a:extLst>
                  <a:ext uri="{FF2B5EF4-FFF2-40B4-BE49-F238E27FC236}">
                    <a16:creationId xmlns:a16="http://schemas.microsoft.com/office/drawing/2014/main" id="{D1E93A9E-A5A4-FB31-698C-03905396C892}"/>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C56FBCC9-24C5-2C25-7AE9-DB76EE8F419C}"/>
              </a:ext>
            </a:extLst>
          </p:cNvPr>
          <p:cNvGrpSpPr/>
          <p:nvPr/>
        </p:nvGrpSpPr>
        <p:grpSpPr>
          <a:xfrm>
            <a:off x="2471234" y="4408022"/>
            <a:ext cx="554299" cy="554203"/>
            <a:chOff x="3258209" y="1217582"/>
            <a:chExt cx="4712093" cy="4711281"/>
          </a:xfrm>
          <a:solidFill>
            <a:schemeClr val="bg1"/>
          </a:solidFill>
        </p:grpSpPr>
        <p:sp>
          <p:nvSpPr>
            <p:cNvPr id="79" name="Freeform 31">
              <a:extLst>
                <a:ext uri="{FF2B5EF4-FFF2-40B4-BE49-F238E27FC236}">
                  <a16:creationId xmlns:a16="http://schemas.microsoft.com/office/drawing/2014/main" id="{7D406049-D201-8242-0B05-90F289899E71}"/>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0" name="Freeform 32">
              <a:extLst>
                <a:ext uri="{FF2B5EF4-FFF2-40B4-BE49-F238E27FC236}">
                  <a16:creationId xmlns:a16="http://schemas.microsoft.com/office/drawing/2014/main" id="{8C0A1233-A3DC-187A-1482-475B68FE4067}"/>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D83486BC-5EBA-5449-507C-353ECC7D810F}"/>
                </a:ext>
              </a:extLst>
            </p:cNvPr>
            <p:cNvGrpSpPr/>
            <p:nvPr/>
          </p:nvGrpSpPr>
          <p:grpSpPr>
            <a:xfrm>
              <a:off x="3258209" y="1217582"/>
              <a:ext cx="4712093" cy="4711281"/>
              <a:chOff x="3258209" y="1217582"/>
              <a:chExt cx="4712093" cy="4711281"/>
            </a:xfrm>
            <a:grpFill/>
          </p:grpSpPr>
          <p:sp>
            <p:nvSpPr>
              <p:cNvPr id="82" name="Freeform 16">
                <a:extLst>
                  <a:ext uri="{FF2B5EF4-FFF2-40B4-BE49-F238E27FC236}">
                    <a16:creationId xmlns:a16="http://schemas.microsoft.com/office/drawing/2014/main" id="{D5DA0651-2DFF-022E-B953-97D7072B8A4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18">
                <a:extLst>
                  <a:ext uri="{FF2B5EF4-FFF2-40B4-BE49-F238E27FC236}">
                    <a16:creationId xmlns:a16="http://schemas.microsoft.com/office/drawing/2014/main" id="{3F807393-77F4-2493-F979-92B65F4D6D81}"/>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4" name="Freeform 19">
                <a:extLst>
                  <a:ext uri="{FF2B5EF4-FFF2-40B4-BE49-F238E27FC236}">
                    <a16:creationId xmlns:a16="http://schemas.microsoft.com/office/drawing/2014/main" id="{C685A827-C643-19C3-B795-47A214D5263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20">
                <a:extLst>
                  <a:ext uri="{FF2B5EF4-FFF2-40B4-BE49-F238E27FC236}">
                    <a16:creationId xmlns:a16="http://schemas.microsoft.com/office/drawing/2014/main" id="{A5632650-5166-4A33-1A24-C911FF44D5F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6" name="Freeform 21">
                <a:extLst>
                  <a:ext uri="{FF2B5EF4-FFF2-40B4-BE49-F238E27FC236}">
                    <a16:creationId xmlns:a16="http://schemas.microsoft.com/office/drawing/2014/main" id="{E66D88F7-4DCF-3170-A134-CC8A4A84096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7" name="Freeform 22">
                <a:extLst>
                  <a:ext uri="{FF2B5EF4-FFF2-40B4-BE49-F238E27FC236}">
                    <a16:creationId xmlns:a16="http://schemas.microsoft.com/office/drawing/2014/main" id="{4B2504ED-309E-DA78-179F-C9E63992EF4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8" name="Freeform 23">
                <a:extLst>
                  <a:ext uri="{FF2B5EF4-FFF2-40B4-BE49-F238E27FC236}">
                    <a16:creationId xmlns:a16="http://schemas.microsoft.com/office/drawing/2014/main" id="{237DD15D-0EF3-98A7-256B-96832800C9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9" name="Freeform 24">
                <a:extLst>
                  <a:ext uri="{FF2B5EF4-FFF2-40B4-BE49-F238E27FC236}">
                    <a16:creationId xmlns:a16="http://schemas.microsoft.com/office/drawing/2014/main" id="{4DF553C6-3879-8E16-B761-4D1B63499EE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0" name="Freeform 25">
                <a:extLst>
                  <a:ext uri="{FF2B5EF4-FFF2-40B4-BE49-F238E27FC236}">
                    <a16:creationId xmlns:a16="http://schemas.microsoft.com/office/drawing/2014/main" id="{0DCA158D-D3B1-9B23-1228-0D5431EA0E42}"/>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1" name="Freeform 26">
                <a:extLst>
                  <a:ext uri="{FF2B5EF4-FFF2-40B4-BE49-F238E27FC236}">
                    <a16:creationId xmlns:a16="http://schemas.microsoft.com/office/drawing/2014/main" id="{7E012F8E-3041-40D8-D0DC-85DD10AC222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2" name="Freeform 27">
                <a:extLst>
                  <a:ext uri="{FF2B5EF4-FFF2-40B4-BE49-F238E27FC236}">
                    <a16:creationId xmlns:a16="http://schemas.microsoft.com/office/drawing/2014/main" id="{A39F16B2-106E-04D8-23D7-9C02A646FD1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3" name="Freeform 28">
                <a:extLst>
                  <a:ext uri="{FF2B5EF4-FFF2-40B4-BE49-F238E27FC236}">
                    <a16:creationId xmlns:a16="http://schemas.microsoft.com/office/drawing/2014/main" id="{786CF0E5-0E39-7C5D-618C-FAD62B2F7B5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4" name="Freeform 29">
                <a:extLst>
                  <a:ext uri="{FF2B5EF4-FFF2-40B4-BE49-F238E27FC236}">
                    <a16:creationId xmlns:a16="http://schemas.microsoft.com/office/drawing/2014/main" id="{4F0C9BCD-B052-FD8B-0267-6DA75AFD14E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5" name="Freeform 30">
                <a:extLst>
                  <a:ext uri="{FF2B5EF4-FFF2-40B4-BE49-F238E27FC236}">
                    <a16:creationId xmlns:a16="http://schemas.microsoft.com/office/drawing/2014/main" id="{DE6B9CB2-1AE9-AF05-96AE-DAF08E096E0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96" name="Group 95">
            <a:extLst>
              <a:ext uri="{FF2B5EF4-FFF2-40B4-BE49-F238E27FC236}">
                <a16:creationId xmlns:a16="http://schemas.microsoft.com/office/drawing/2014/main" id="{5516C408-E52C-E89F-8406-C85A0130AA34}"/>
              </a:ext>
            </a:extLst>
          </p:cNvPr>
          <p:cNvGrpSpPr/>
          <p:nvPr/>
        </p:nvGrpSpPr>
        <p:grpSpPr>
          <a:xfrm>
            <a:off x="10505289" y="5237758"/>
            <a:ext cx="715103" cy="829920"/>
            <a:chOff x="8360213" y="3458151"/>
            <a:chExt cx="853935" cy="991043"/>
          </a:xfrm>
          <a:solidFill>
            <a:schemeClr val="bg1"/>
          </a:solidFill>
        </p:grpSpPr>
        <p:grpSp>
          <p:nvGrpSpPr>
            <p:cNvPr id="97" name="Graphic 2">
              <a:extLst>
                <a:ext uri="{FF2B5EF4-FFF2-40B4-BE49-F238E27FC236}">
                  <a16:creationId xmlns:a16="http://schemas.microsoft.com/office/drawing/2014/main" id="{C0B4E6F9-18D5-0E4A-7A13-1D8E6F3B3EA0}"/>
                </a:ext>
              </a:extLst>
            </p:cNvPr>
            <p:cNvGrpSpPr/>
            <p:nvPr userDrawn="1"/>
          </p:nvGrpSpPr>
          <p:grpSpPr>
            <a:xfrm>
              <a:off x="8599192" y="3595917"/>
              <a:ext cx="375982" cy="204367"/>
              <a:chOff x="2642504" y="3763150"/>
              <a:chExt cx="375982" cy="204367"/>
            </a:xfrm>
            <a:grpFill/>
          </p:grpSpPr>
          <p:sp>
            <p:nvSpPr>
              <p:cNvPr id="103" name="Freeform 102">
                <a:extLst>
                  <a:ext uri="{FF2B5EF4-FFF2-40B4-BE49-F238E27FC236}">
                    <a16:creationId xmlns:a16="http://schemas.microsoft.com/office/drawing/2014/main" id="{DBE73973-0604-8680-2B6E-26D3C094335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307027F7-3C79-D5AD-FF21-F068501B51D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98" name="Graphic 2">
              <a:extLst>
                <a:ext uri="{FF2B5EF4-FFF2-40B4-BE49-F238E27FC236}">
                  <a16:creationId xmlns:a16="http://schemas.microsoft.com/office/drawing/2014/main" id="{2AB3663F-0065-5638-2B32-65924AEDD77E}"/>
                </a:ext>
              </a:extLst>
            </p:cNvPr>
            <p:cNvGrpSpPr/>
            <p:nvPr userDrawn="1"/>
          </p:nvGrpSpPr>
          <p:grpSpPr>
            <a:xfrm>
              <a:off x="8360213" y="3458151"/>
              <a:ext cx="853935" cy="991043"/>
              <a:chOff x="2403525" y="3625384"/>
              <a:chExt cx="853935" cy="991043"/>
            </a:xfrm>
            <a:grpFill/>
          </p:grpSpPr>
          <p:sp>
            <p:nvSpPr>
              <p:cNvPr id="99" name="Freeform 98">
                <a:extLst>
                  <a:ext uri="{FF2B5EF4-FFF2-40B4-BE49-F238E27FC236}">
                    <a16:creationId xmlns:a16="http://schemas.microsoft.com/office/drawing/2014/main" id="{2344A4CA-4096-FFFE-E338-AF176E70B92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0" name="Freeform 99">
                <a:extLst>
                  <a:ext uri="{FF2B5EF4-FFF2-40B4-BE49-F238E27FC236}">
                    <a16:creationId xmlns:a16="http://schemas.microsoft.com/office/drawing/2014/main" id="{B2D8EE2D-44AD-C2AF-FBAA-A1E3E6BB842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A6AA78AD-03F2-F67D-4AD6-4717A66EB2D7}"/>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AEEA98D1-80D0-15D8-958F-ADC05D828B8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
        <p:nvSpPr>
          <p:cNvPr id="105" name="CuadroTexto 553">
            <a:extLst>
              <a:ext uri="{FF2B5EF4-FFF2-40B4-BE49-F238E27FC236}">
                <a16:creationId xmlns:a16="http://schemas.microsoft.com/office/drawing/2014/main" id="{2FC65A80-FE17-70B6-796F-DDDE0F034E58}"/>
              </a:ext>
            </a:extLst>
          </p:cNvPr>
          <p:cNvSpPr txBox="1"/>
          <p:nvPr/>
        </p:nvSpPr>
        <p:spPr>
          <a:xfrm>
            <a:off x="940953" y="1636907"/>
            <a:ext cx="22915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Why testing?</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56383" y="2721323"/>
            <a:ext cx="2359072" cy="707886"/>
          </a:xfrm>
          <a:prstGeom prst="rect">
            <a:avLst/>
          </a:prstGeom>
          <a:noFill/>
        </p:spPr>
        <p:txBody>
          <a:bodyPr wrap="square" rtlCol="0">
            <a:spAutoFit/>
          </a:bodyPr>
          <a:lstStyle/>
          <a:p>
            <a:pPr algn="ctr">
              <a:defRPr/>
            </a:pPr>
            <a:r>
              <a:rPr lang="es-ES" sz="2000" b="1" dirty="0" err="1">
                <a:solidFill>
                  <a:srgbClr val="FFFFFF"/>
                </a:solidFill>
                <a:latin typeface="Calibri" panose="020F0502020204030204" pitchFamily="34" charset="0"/>
                <a:ea typeface="Lato" charset="0"/>
                <a:cs typeface="Calibri" panose="020F0502020204030204" pitchFamily="34" charset="0"/>
              </a:rPr>
              <a:t>How</a:t>
            </a:r>
            <a:r>
              <a:rPr lang="es-ES" sz="2000" b="1" dirty="0">
                <a:solidFill>
                  <a:srgbClr val="FFFFFF"/>
                </a:solidFill>
                <a:latin typeface="Calibri" panose="020F0502020204030204" pitchFamily="34" charset="0"/>
                <a:ea typeface="Lato" charset="0"/>
                <a:cs typeface="Calibri" panose="020F0502020204030204" pitchFamily="34" charset="0"/>
              </a:rPr>
              <a:t> </a:t>
            </a:r>
            <a:r>
              <a:rPr lang="es-ES" sz="2000" b="1" dirty="0" err="1">
                <a:solidFill>
                  <a:srgbClr val="FFFFFF"/>
                </a:solidFill>
                <a:latin typeface="Calibri" panose="020F0502020204030204" pitchFamily="34" charset="0"/>
                <a:ea typeface="Lato" charset="0"/>
                <a:cs typeface="Calibri" panose="020F0502020204030204" pitchFamily="34" charset="0"/>
              </a:rPr>
              <a:t>to</a:t>
            </a:r>
            <a:r>
              <a:rPr lang="es-ES" sz="2000" b="1" dirty="0">
                <a:solidFill>
                  <a:srgbClr val="FFFFFF"/>
                </a:solidFill>
                <a:latin typeface="Calibri" panose="020F0502020204030204" pitchFamily="34" charset="0"/>
                <a:ea typeface="Lato" charset="0"/>
                <a:cs typeface="Calibri" panose="020F0502020204030204" pitchFamily="34" charset="0"/>
              </a:rPr>
              <a:t> do </a:t>
            </a:r>
            <a:r>
              <a:rPr lang="es-ES" sz="2000" b="1" dirty="0" err="1">
                <a:solidFill>
                  <a:srgbClr val="FFFFFF"/>
                </a:solidFill>
                <a:latin typeface="Calibri" panose="020F0502020204030204" pitchFamily="34" charset="0"/>
                <a:ea typeface="Lato" charset="0"/>
                <a:cs typeface="Calibri" panose="020F0502020204030204" pitchFamily="34" charset="0"/>
              </a:rPr>
              <a:t>it</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17609" y="1598224"/>
            <a:ext cx="2334470" cy="707886"/>
          </a:xfrm>
          <a:prstGeom prst="rect">
            <a:avLst/>
          </a:prstGeom>
          <a:noFill/>
        </p:spPr>
        <p:txBody>
          <a:bodyPr wrap="square" rtlCol="0">
            <a:spAutoFit/>
          </a:bodyPr>
          <a:lstStyle/>
          <a:p>
            <a:pPr algn="ctr">
              <a:defRPr/>
            </a:pP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When</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to</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do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it</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9" name="Rectángulo 602">
            <a:extLst>
              <a:ext uri="{FF2B5EF4-FFF2-40B4-BE49-F238E27FC236}">
                <a16:creationId xmlns:a16="http://schemas.microsoft.com/office/drawing/2014/main" id="{299BA70E-D7BE-AF1E-6279-0AE0359BBEE1}"/>
              </a:ext>
            </a:extLst>
          </p:cNvPr>
          <p:cNvSpPr/>
          <p:nvPr/>
        </p:nvSpPr>
        <p:spPr>
          <a:xfrm>
            <a:off x="916260" y="2169947"/>
            <a:ext cx="2295137" cy="160043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i="0" dirty="0">
                <a:solidFill>
                  <a:schemeClr val="bg1"/>
                </a:solidFill>
                <a:effectLst/>
              </a:rPr>
              <a:t>Testing means evaluating</a:t>
            </a:r>
            <a:r>
              <a:rPr lang="en-US" sz="1400" dirty="0">
                <a:solidFill>
                  <a:schemeClr val="bg1"/>
                </a:solidFill>
              </a:rPr>
              <a:t> the ideas created and gathering the information to improve our product/service. If we don’t test, our solutions may not be adapted to the reality of our users.  </a:t>
            </a:r>
            <a:endParaRPr kumimoji="0" lang="en-US" sz="1400" i="0" u="none" strike="noStrike" kern="1200" cap="none" spc="0" normalizeH="0" baseline="0" noProof="0" dirty="0">
              <a:ln>
                <a:noFill/>
              </a:ln>
              <a:solidFill>
                <a:schemeClr val="accent2">
                  <a:lumMod val="60000"/>
                  <a:lumOff val="40000"/>
                </a:schemeClr>
              </a:solidFill>
              <a:effectLst/>
              <a:uLnTx/>
              <a:uFillTx/>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3611233" y="3233590"/>
            <a:ext cx="2259266" cy="181588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ea typeface="Lato" charset="0"/>
                <a:cs typeface="Calibri" panose="020F0502020204030204" pitchFamily="34" charset="0"/>
              </a:rPr>
              <a:t>There are several techniques and methods to test your solution. Look at the following </a:t>
            </a:r>
            <a:r>
              <a:rPr lang="en-US" sz="1600" dirty="0">
                <a:solidFill>
                  <a:srgbClr val="FFFFFF"/>
                </a:solidFill>
                <a:latin typeface="Calibri" panose="020F0502020204030204" pitchFamily="34" charset="0"/>
                <a:ea typeface="Lato" charset="0"/>
                <a:cs typeface="Calibri" panose="020F0502020204030204" pitchFamily="34" charset="0"/>
                <a:hlinkClick r:id="rId3"/>
              </a:rPr>
              <a:t>link</a:t>
            </a:r>
            <a:r>
              <a:rPr lang="en-US" sz="1600" dirty="0">
                <a:solidFill>
                  <a:srgbClr val="FFFFFF"/>
                </a:solidFill>
                <a:latin typeface="Calibri" panose="020F0502020204030204" pitchFamily="34" charset="0"/>
                <a:ea typeface="Lato" charset="0"/>
                <a:cs typeface="Calibri" panose="020F0502020204030204" pitchFamily="34" charset="0"/>
              </a:rPr>
              <a:t> to choose the best technique that fits your budget/time. </a:t>
            </a:r>
            <a:endParaRPr kumimoji="0" lang="en-US" sz="1600" b="0" i="0" u="none" strike="noStrike" kern="1200" cap="none" spc="0" normalizeH="0" baseline="0" noProof="0" dirty="0">
              <a:ln>
                <a:noFill/>
              </a:ln>
              <a:solidFill>
                <a:schemeClr val="accent2">
                  <a:lumMod val="60000"/>
                  <a:lumOff val="40000"/>
                </a:schemeClr>
              </a:solidFill>
              <a:effectLst/>
              <a:uLnTx/>
              <a:uFillTx/>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EB4F1245-980E-A971-C7B8-34641DBABE71}"/>
              </a:ext>
            </a:extLst>
          </p:cNvPr>
          <p:cNvSpPr/>
          <p:nvPr/>
        </p:nvSpPr>
        <p:spPr>
          <a:xfrm>
            <a:off x="6236902" y="2004010"/>
            <a:ext cx="2355266" cy="230832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Design thinking is a non-linear process, and while there is a step-by-step methodology (Design-Ideate-Prototype-Test) testing can be conducted at the early stages of the project to ensure the validation of ideas.</a:t>
            </a:r>
          </a:p>
        </p:txBody>
      </p:sp>
      <p:sp>
        <p:nvSpPr>
          <p:cNvPr id="112" name="Rectángulo 605">
            <a:extLst>
              <a:ext uri="{FF2B5EF4-FFF2-40B4-BE49-F238E27FC236}">
                <a16:creationId xmlns:a16="http://schemas.microsoft.com/office/drawing/2014/main" id="{A6D72586-79E1-4112-AEB9-27085741CF22}"/>
              </a:ext>
            </a:extLst>
          </p:cNvPr>
          <p:cNvSpPr/>
          <p:nvPr/>
        </p:nvSpPr>
        <p:spPr>
          <a:xfrm>
            <a:off x="9003485" y="3453624"/>
            <a:ext cx="2263809" cy="2062103"/>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3 main aspects: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FFFFFF"/>
                </a:solidFill>
                <a:latin typeface="Calibri" panose="020F0502020204030204" pitchFamily="34" charset="0"/>
                <a:ea typeface="Lato" charset="0"/>
                <a:cs typeface="Calibri" panose="020F0502020204030204" pitchFamily="34" charset="0"/>
              </a:rPr>
              <a:t>Utility and needs covered.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FFFFFF"/>
                </a:solidFill>
                <a:latin typeface="Calibri" panose="020F0502020204030204" pitchFamily="34" charset="0"/>
                <a:ea typeface="Lato" charset="0"/>
                <a:cs typeface="Calibri" panose="020F0502020204030204" pitchFamily="34" charset="0"/>
              </a:rPr>
              <a:t>Feedback from our users.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FFFFFF"/>
                </a:solidFill>
                <a:latin typeface="Calibri" panose="020F0502020204030204" pitchFamily="34" charset="0"/>
                <a:ea typeface="Lato" charset="0"/>
                <a:cs typeface="Calibri" panose="020F0502020204030204" pitchFamily="34" charset="0"/>
              </a:rPr>
              <a:t>Body language and reactions</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4" name="CuadroTexto 3">
            <a:extLst>
              <a:ext uri="{FF2B5EF4-FFF2-40B4-BE49-F238E27FC236}">
                <a16:creationId xmlns:a16="http://schemas.microsoft.com/office/drawing/2014/main" id="{BD4E2EB8-68D7-3391-4D14-F3C984351FB0}"/>
              </a:ext>
            </a:extLst>
          </p:cNvPr>
          <p:cNvSpPr txBox="1"/>
          <p:nvPr/>
        </p:nvSpPr>
        <p:spPr>
          <a:xfrm>
            <a:off x="8885922" y="2600724"/>
            <a:ext cx="2334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data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should</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you</a:t>
            </a:r>
            <a:r>
              <a:rPr kumimoji="0" lang="es-E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gather</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676324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GB" dirty="0"/>
              <a:t>Is my idea valid?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993186" y="1379368"/>
            <a:ext cx="4630316" cy="582221"/>
          </a:xfrm>
        </p:spPr>
        <p:txBody>
          <a:bodyPr/>
          <a:lstStyle/>
          <a:p>
            <a:r>
              <a:rPr lang="hr-BA" sz="7200" dirty="0"/>
              <a:t>CHALLENGE </a:t>
            </a:r>
            <a:endParaRPr lang="en-US" sz="7200" dirty="0"/>
          </a:p>
        </p:txBody>
      </p:sp>
    </p:spTree>
    <p:extLst>
      <p:ext uri="{BB962C8B-B14F-4D97-AF65-F5344CB8AC3E}">
        <p14:creationId xmlns:p14="http://schemas.microsoft.com/office/powerpoint/2010/main" val="863797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5199151" y="4791366"/>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6441436" y="2910257"/>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6549871" y="2502447"/>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5293442" y="1125797"/>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2" name="Freeform 177"/>
          <p:cNvSpPr>
            <a:spLocks noChangeArrowheads="1"/>
          </p:cNvSpPr>
          <p:nvPr/>
        </p:nvSpPr>
        <p:spPr bwMode="auto">
          <a:xfrm>
            <a:off x="5404234" y="717988"/>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8704424" y="4789008"/>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5307586" y="4383556"/>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8812857" y="4320592"/>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5624640" y="838210"/>
            <a:ext cx="25081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The callenge</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6785064" y="2594629"/>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1</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5689775" y="4449620"/>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2</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9058016" y="4428097"/>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3</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5624640" y="1563083"/>
            <a:ext cx="260496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Plan a focus group session</a:t>
            </a:r>
          </a:p>
        </p:txBody>
      </p:sp>
      <p:sp>
        <p:nvSpPr>
          <p:cNvPr id="62" name="Rectángulo 602">
            <a:extLst>
              <a:ext uri="{FF2B5EF4-FFF2-40B4-BE49-F238E27FC236}">
                <a16:creationId xmlns:a16="http://schemas.microsoft.com/office/drawing/2014/main" id="{8BD74F46-EE91-4B6C-DD4F-C1DCDE926F8C}"/>
              </a:ext>
            </a:extLst>
          </p:cNvPr>
          <p:cNvSpPr/>
          <p:nvPr/>
        </p:nvSpPr>
        <p:spPr>
          <a:xfrm>
            <a:off x="6656941" y="3279869"/>
            <a:ext cx="288775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Find at least </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5</a:t>
            </a:r>
            <a:r>
              <a:rPr kumimoji="0" lang="hr-BA"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end-users</a:t>
            </a:r>
            <a:r>
              <a:rPr lang="es-ES" sz="1600" dirty="0">
                <a:solidFill>
                  <a:srgbClr val="FFFFFF"/>
                </a:solidFill>
                <a:latin typeface="Calibri" panose="020F0502020204030204" pitchFamily="34" charset="0"/>
                <a:ea typeface="Lato" charset="0"/>
                <a:cs typeface="Calibri" panose="020F0502020204030204" pitchFamily="34" charset="0"/>
              </a:rPr>
              <a:t>. </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5445159" y="5097726"/>
            <a:ext cx="267852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Plan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you</a:t>
            </a:r>
            <a:r>
              <a:rPr lang="es-ES" sz="1600" dirty="0">
                <a:solidFill>
                  <a:srgbClr val="FFFFFF"/>
                </a:solidFill>
                <a:latin typeface="Calibri" panose="020F0502020204030204" pitchFamily="34" charset="0"/>
                <a:ea typeface="Lato" charset="0"/>
                <a:cs typeface="Calibri" panose="020F0502020204030204" pitchFamily="34" charset="0"/>
              </a:rPr>
              <a:t>r </a:t>
            </a:r>
            <a:r>
              <a:rPr lang="es-ES" sz="1600" dirty="0" err="1">
                <a:solidFill>
                  <a:srgbClr val="FFFFFF"/>
                </a:solidFill>
                <a:latin typeface="Calibri" panose="020F0502020204030204" pitchFamily="34" charset="0"/>
                <a:ea typeface="Lato" charset="0"/>
                <a:cs typeface="Calibri" panose="020F0502020204030204" pitchFamily="34" charset="0"/>
              </a:rPr>
              <a:t>session</a:t>
            </a:r>
            <a:r>
              <a:rPr lang="es-ES" sz="1600" dirty="0">
                <a:solidFill>
                  <a:srgbClr val="FFFFFF"/>
                </a:solidFill>
                <a:latin typeface="Calibri" panose="020F0502020204030204" pitchFamily="34" charset="0"/>
                <a:ea typeface="Lato" charset="0"/>
                <a:cs typeface="Calibri" panose="020F0502020204030204" pitchFamily="34" charset="0"/>
              </a:rPr>
              <a:t> and s</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et a timeline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for</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the</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focus</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group</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4" name="Rectángulo 602">
            <a:extLst>
              <a:ext uri="{FF2B5EF4-FFF2-40B4-BE49-F238E27FC236}">
                <a16:creationId xmlns:a16="http://schemas.microsoft.com/office/drawing/2014/main" id="{BB683988-E501-7AA1-BD0D-EF54923BF080}"/>
              </a:ext>
            </a:extLst>
          </p:cNvPr>
          <p:cNvSpPr/>
          <p:nvPr/>
        </p:nvSpPr>
        <p:spPr>
          <a:xfrm>
            <a:off x="8957895" y="4940245"/>
            <a:ext cx="291707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Present</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the</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prototype</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to</a:t>
            </a:r>
            <a:r>
              <a:rPr kumimoji="0" lang="es-E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your </a:t>
            </a:r>
            <a:r>
              <a:rPr kumimoji="0" lang="es-E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community</a:t>
            </a:r>
            <a:r>
              <a:rPr lang="es-ES" sz="1600" dirty="0">
                <a:solidFill>
                  <a:srgbClr val="FFFFFF"/>
                </a:solidFill>
                <a:latin typeface="Calibri" panose="020F0502020204030204" pitchFamily="34" charset="0"/>
                <a:ea typeface="Lato" charset="0"/>
                <a:cs typeface="Calibri" panose="020F0502020204030204" pitchFamily="34" charset="0"/>
              </a:rPr>
              <a:t> and </a:t>
            </a:r>
            <a:r>
              <a:rPr lang="es-ES" sz="1600" dirty="0" err="1">
                <a:solidFill>
                  <a:srgbClr val="FFFFFF"/>
                </a:solidFill>
                <a:latin typeface="Calibri" panose="020F0502020204030204" pitchFamily="34" charset="0"/>
                <a:ea typeface="Lato" charset="0"/>
                <a:cs typeface="Calibri" panose="020F0502020204030204" pitchFamily="34" charset="0"/>
              </a:rPr>
              <a:t>gather</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information</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about</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what</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they</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think</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about</a:t>
            </a:r>
            <a:r>
              <a:rPr lang="es-ES" sz="1600" dirty="0">
                <a:solidFill>
                  <a:srgbClr val="FFFFFF"/>
                </a:solidFill>
                <a:latin typeface="Calibri" panose="020F0502020204030204" pitchFamily="34" charset="0"/>
                <a:ea typeface="Lato" charset="0"/>
                <a:cs typeface="Calibri" panose="020F0502020204030204" pitchFamily="34" charset="0"/>
              </a:rPr>
              <a:t> </a:t>
            </a:r>
            <a:r>
              <a:rPr lang="es-ES" sz="1600" dirty="0" err="1">
                <a:solidFill>
                  <a:srgbClr val="FFFFFF"/>
                </a:solidFill>
                <a:latin typeface="Calibri" panose="020F0502020204030204" pitchFamily="34" charset="0"/>
                <a:ea typeface="Lato" charset="0"/>
                <a:cs typeface="Calibri" panose="020F0502020204030204" pitchFamily="34" charset="0"/>
              </a:rPr>
              <a:t>it</a:t>
            </a:r>
            <a:r>
              <a:rPr lang="es-ES" sz="1600" dirty="0">
                <a:solidFill>
                  <a:srgbClr val="FFFFFF"/>
                </a:solidFill>
                <a:latin typeface="Calibri" panose="020F0502020204030204" pitchFamily="34" charset="0"/>
                <a:ea typeface="Lato" charset="0"/>
                <a:cs typeface="Calibri" panose="020F0502020204030204" pitchFamily="34" charset="0"/>
              </a:rPr>
              <a:t>. </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a:xfrm>
            <a:off x="599826" y="1758337"/>
            <a:ext cx="4402481" cy="4137285"/>
          </a:xfrm>
        </p:spPr>
        <p:txBody>
          <a:bodyPr/>
          <a:lstStyle/>
          <a:p>
            <a:r>
              <a:rPr lang="es-ES" dirty="0"/>
              <a:t>	Your </a:t>
            </a:r>
            <a:r>
              <a:rPr lang="es-ES" dirty="0" err="1"/>
              <a:t>community</a:t>
            </a:r>
            <a:r>
              <a:rPr lang="es-ES" dirty="0"/>
              <a:t> </a:t>
            </a:r>
            <a:r>
              <a:rPr lang="es-ES" dirty="0" err="1"/>
              <a:t>needs</a:t>
            </a:r>
            <a:r>
              <a:rPr lang="es-ES" dirty="0"/>
              <a:t> </a:t>
            </a:r>
            <a:r>
              <a:rPr lang="es-ES" dirty="0" err="1"/>
              <a:t>to</a:t>
            </a:r>
            <a:r>
              <a:rPr lang="es-ES" dirty="0"/>
              <a:t> </a:t>
            </a:r>
            <a:r>
              <a:rPr lang="es-ES" dirty="0" err="1"/>
              <a:t>feel</a:t>
            </a:r>
            <a:r>
              <a:rPr lang="es-ES" dirty="0"/>
              <a:t> </a:t>
            </a:r>
            <a:r>
              <a:rPr lang="es-ES" dirty="0" err="1"/>
              <a:t>engaged</a:t>
            </a:r>
            <a:r>
              <a:rPr lang="es-ES" dirty="0"/>
              <a:t> </a:t>
            </a:r>
            <a:r>
              <a:rPr lang="es-ES" dirty="0" err="1"/>
              <a:t>with</a:t>
            </a:r>
            <a:r>
              <a:rPr lang="es-ES" dirty="0"/>
              <a:t> your idea. A </a:t>
            </a:r>
            <a:r>
              <a:rPr lang="es-ES" dirty="0" err="1"/>
              <a:t>great</a:t>
            </a:r>
            <a:r>
              <a:rPr lang="es-ES" dirty="0"/>
              <a:t> </a:t>
            </a:r>
            <a:r>
              <a:rPr lang="es-ES" dirty="0" err="1"/>
              <a:t>way</a:t>
            </a:r>
            <a:r>
              <a:rPr lang="es-ES" dirty="0"/>
              <a:t> </a:t>
            </a:r>
            <a:r>
              <a:rPr lang="es-ES" dirty="0" err="1"/>
              <a:t>of</a:t>
            </a:r>
            <a:r>
              <a:rPr lang="es-ES" dirty="0"/>
              <a:t> </a:t>
            </a:r>
            <a:r>
              <a:rPr lang="es-ES" dirty="0" err="1"/>
              <a:t>engaging</a:t>
            </a:r>
            <a:r>
              <a:rPr lang="es-ES" dirty="0"/>
              <a:t> </a:t>
            </a:r>
            <a:r>
              <a:rPr lang="es-ES" dirty="0" err="1"/>
              <a:t>them</a:t>
            </a:r>
            <a:r>
              <a:rPr lang="es-ES" dirty="0"/>
              <a:t> </a:t>
            </a:r>
            <a:r>
              <a:rPr lang="es-ES" dirty="0" err="1"/>
              <a:t>is</a:t>
            </a:r>
            <a:r>
              <a:rPr lang="es-ES" dirty="0"/>
              <a:t> </a:t>
            </a:r>
            <a:r>
              <a:rPr lang="es-ES" dirty="0" err="1"/>
              <a:t>to</a:t>
            </a:r>
            <a:r>
              <a:rPr lang="es-ES" dirty="0"/>
              <a:t> </a:t>
            </a:r>
            <a:r>
              <a:rPr lang="es-ES" dirty="0" err="1"/>
              <a:t>create</a:t>
            </a:r>
            <a:r>
              <a:rPr lang="es-ES" dirty="0"/>
              <a:t> a </a:t>
            </a:r>
            <a:r>
              <a:rPr lang="es-ES" dirty="0" err="1"/>
              <a:t>focus</a:t>
            </a:r>
            <a:r>
              <a:rPr lang="es-ES" dirty="0"/>
              <a:t> </a:t>
            </a:r>
            <a:r>
              <a:rPr lang="es-ES" dirty="0" err="1"/>
              <a:t>group</a:t>
            </a:r>
            <a:r>
              <a:rPr lang="es-ES" dirty="0"/>
              <a:t> </a:t>
            </a:r>
            <a:r>
              <a:rPr lang="es-ES" dirty="0" err="1"/>
              <a:t>session</a:t>
            </a:r>
            <a:r>
              <a:rPr lang="hr-BA" dirty="0"/>
              <a:t>. The goal here is that you get </a:t>
            </a:r>
            <a:r>
              <a:rPr lang="es-ES" dirty="0" err="1"/>
              <a:t>your</a:t>
            </a:r>
            <a:r>
              <a:rPr lang="es-ES" dirty="0"/>
              <a:t> </a:t>
            </a:r>
            <a:r>
              <a:rPr lang="es-ES" dirty="0" err="1"/>
              <a:t>users</a:t>
            </a:r>
            <a:r>
              <a:rPr lang="es-ES" dirty="0"/>
              <a:t> and </a:t>
            </a:r>
            <a:r>
              <a:rPr lang="es-ES" dirty="0" err="1"/>
              <a:t>explain</a:t>
            </a:r>
            <a:r>
              <a:rPr lang="es-ES" dirty="0"/>
              <a:t> </a:t>
            </a:r>
            <a:r>
              <a:rPr lang="es-ES" dirty="0" err="1"/>
              <a:t>to</a:t>
            </a:r>
            <a:r>
              <a:rPr lang="es-ES" dirty="0"/>
              <a:t> </a:t>
            </a:r>
            <a:r>
              <a:rPr lang="es-ES" dirty="0" err="1"/>
              <a:t>them</a:t>
            </a:r>
            <a:r>
              <a:rPr lang="es-ES" dirty="0"/>
              <a:t> </a:t>
            </a:r>
            <a:r>
              <a:rPr lang="es-ES" dirty="0" err="1"/>
              <a:t>your</a:t>
            </a:r>
            <a:r>
              <a:rPr lang="es-ES" dirty="0"/>
              <a:t> idea and </a:t>
            </a:r>
            <a:r>
              <a:rPr lang="es-ES" dirty="0" err="1"/>
              <a:t>how</a:t>
            </a:r>
            <a:r>
              <a:rPr lang="es-ES" dirty="0"/>
              <a:t> </a:t>
            </a:r>
            <a:r>
              <a:rPr lang="es-ES" dirty="0" err="1"/>
              <a:t>your</a:t>
            </a:r>
            <a:r>
              <a:rPr lang="es-ES" dirty="0"/>
              <a:t> idea </a:t>
            </a:r>
            <a:r>
              <a:rPr lang="es-ES" dirty="0" err="1"/>
              <a:t>will</a:t>
            </a:r>
            <a:r>
              <a:rPr lang="es-ES" dirty="0"/>
              <a:t> </a:t>
            </a:r>
            <a:r>
              <a:rPr lang="es-ES" dirty="0" err="1"/>
              <a:t>change</a:t>
            </a:r>
            <a:r>
              <a:rPr lang="es-ES" dirty="0"/>
              <a:t> </a:t>
            </a:r>
            <a:r>
              <a:rPr lang="es-ES" dirty="0" err="1"/>
              <a:t>your</a:t>
            </a:r>
            <a:r>
              <a:rPr lang="es-ES" dirty="0"/>
              <a:t> </a:t>
            </a:r>
            <a:r>
              <a:rPr lang="es-ES" dirty="0" err="1"/>
              <a:t>community</a:t>
            </a:r>
            <a:r>
              <a:rPr lang="es-ES" dirty="0"/>
              <a:t>. </a:t>
            </a:r>
            <a:endParaRPr lang="en-US" dirty="0"/>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Tree>
    <p:extLst>
      <p:ext uri="{BB962C8B-B14F-4D97-AF65-F5344CB8AC3E}">
        <p14:creationId xmlns:p14="http://schemas.microsoft.com/office/powerpoint/2010/main" val="1008495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Freeform 422"/>
          <p:cNvSpPr>
            <a:spLocks noChangeArrowheads="1"/>
          </p:cNvSpPr>
          <p:nvPr/>
        </p:nvSpPr>
        <p:spPr bwMode="auto">
          <a:xfrm>
            <a:off x="8668420" y="1865355"/>
            <a:ext cx="615837"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24" y="1197"/>
                  <a:pt x="598" y="1197"/>
                </a:cubicBezTo>
                <a:cubicBezTo>
                  <a:pt x="264" y="1197"/>
                  <a:pt x="0" y="933"/>
                  <a:pt x="0" y="599"/>
                </a:cubicBezTo>
                <a:cubicBezTo>
                  <a:pt x="0" y="273"/>
                  <a:pt x="264" y="0"/>
                  <a:pt x="598" y="0"/>
                </a:cubicBezTo>
                <a:cubicBezTo>
                  <a:pt x="924" y="0"/>
                  <a:pt x="1196" y="273"/>
                  <a:pt x="1196" y="599"/>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6" name="Freeform 423"/>
          <p:cNvSpPr>
            <a:spLocks noChangeArrowheads="1"/>
          </p:cNvSpPr>
          <p:nvPr/>
        </p:nvSpPr>
        <p:spPr bwMode="auto">
          <a:xfrm>
            <a:off x="8668420" y="3415171"/>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24" y="1196"/>
                  <a:pt x="598" y="1196"/>
                </a:cubicBezTo>
                <a:cubicBezTo>
                  <a:pt x="264" y="1196"/>
                  <a:pt x="0" y="932"/>
                  <a:pt x="0" y="598"/>
                </a:cubicBezTo>
                <a:cubicBezTo>
                  <a:pt x="0" y="264"/>
                  <a:pt x="264" y="0"/>
                  <a:pt x="598" y="0"/>
                </a:cubicBezTo>
                <a:cubicBezTo>
                  <a:pt x="924" y="0"/>
                  <a:pt x="1196" y="264"/>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7" name="Freeform 424"/>
          <p:cNvSpPr>
            <a:spLocks noChangeArrowheads="1"/>
          </p:cNvSpPr>
          <p:nvPr/>
        </p:nvSpPr>
        <p:spPr bwMode="auto">
          <a:xfrm>
            <a:off x="8668420" y="4787734"/>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8" name="Freeform 425"/>
          <p:cNvSpPr>
            <a:spLocks noChangeArrowheads="1"/>
          </p:cNvSpPr>
          <p:nvPr/>
        </p:nvSpPr>
        <p:spPr bwMode="auto">
          <a:xfrm>
            <a:off x="3733783" y="1494251"/>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9" name="Freeform 426"/>
          <p:cNvSpPr>
            <a:spLocks noChangeArrowheads="1"/>
          </p:cNvSpPr>
          <p:nvPr/>
        </p:nvSpPr>
        <p:spPr bwMode="auto">
          <a:xfrm>
            <a:off x="3066574" y="3377775"/>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64"/>
                  <a:pt x="264" y="0"/>
                  <a:pt x="598" y="0"/>
                </a:cubicBezTo>
                <a:cubicBezTo>
                  <a:pt x="932" y="0"/>
                  <a:pt x="1196" y="264"/>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0" name="Freeform 427"/>
          <p:cNvSpPr>
            <a:spLocks noChangeArrowheads="1"/>
          </p:cNvSpPr>
          <p:nvPr/>
        </p:nvSpPr>
        <p:spPr bwMode="auto">
          <a:xfrm>
            <a:off x="3388148" y="4910932"/>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1" name="Freeform 428"/>
            <p:cNvSpPr>
              <a:spLocks noChangeArrowheads="1"/>
            </p:cNvSpPr>
            <p:nvPr/>
          </p:nvSpPr>
          <p:spPr bwMode="auto">
            <a:xfrm>
              <a:off x="6061914" y="3115206"/>
              <a:ext cx="204521" cy="204521"/>
            </a:xfrm>
            <a:custGeom>
              <a:avLst/>
              <a:gdLst>
                <a:gd name="T0" fmla="*/ 192 w 396"/>
                <a:gd name="T1" fmla="*/ 396 h 397"/>
                <a:gd name="T2" fmla="*/ 192 w 396"/>
                <a:gd name="T3" fmla="*/ 396 h 397"/>
                <a:gd name="T4" fmla="*/ 395 w 396"/>
                <a:gd name="T5" fmla="*/ 203 h 397"/>
                <a:gd name="T6" fmla="*/ 192 w 396"/>
                <a:gd name="T7" fmla="*/ 0 h 397"/>
                <a:gd name="T8" fmla="*/ 0 w 396"/>
                <a:gd name="T9" fmla="*/ 203 h 397"/>
                <a:gd name="T10" fmla="*/ 19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192" y="396"/>
                  </a:moveTo>
                  <a:lnTo>
                    <a:pt x="192" y="396"/>
                  </a:lnTo>
                  <a:cubicBezTo>
                    <a:pt x="307" y="396"/>
                    <a:pt x="395" y="308"/>
                    <a:pt x="395" y="203"/>
                  </a:cubicBezTo>
                  <a:cubicBezTo>
                    <a:pt x="395" y="88"/>
                    <a:pt x="307" y="0"/>
                    <a:pt x="192" y="0"/>
                  </a:cubicBezTo>
                  <a:cubicBezTo>
                    <a:pt x="87" y="0"/>
                    <a:pt x="0" y="88"/>
                    <a:pt x="0" y="203"/>
                  </a:cubicBezTo>
                  <a:cubicBezTo>
                    <a:pt x="0" y="308"/>
                    <a:pt x="87" y="396"/>
                    <a:pt x="19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2" name="Freeform 429"/>
            <p:cNvSpPr>
              <a:spLocks noChangeArrowheads="1"/>
            </p:cNvSpPr>
            <p:nvPr/>
          </p:nvSpPr>
          <p:spPr bwMode="auto">
            <a:xfrm>
              <a:off x="5971015" y="3346997"/>
              <a:ext cx="386318" cy="879440"/>
            </a:xfrm>
            <a:custGeom>
              <a:avLst/>
              <a:gdLst>
                <a:gd name="T0" fmla="*/ 738 w 748"/>
                <a:gd name="T1" fmla="*/ 580 h 1707"/>
                <a:gd name="T2" fmla="*/ 738 w 748"/>
                <a:gd name="T3" fmla="*/ 580 h 1707"/>
                <a:gd name="T4" fmla="*/ 650 w 748"/>
                <a:gd name="T5" fmla="*/ 185 h 1707"/>
                <a:gd name="T6" fmla="*/ 641 w 748"/>
                <a:gd name="T7" fmla="*/ 176 h 1707"/>
                <a:gd name="T8" fmla="*/ 641 w 748"/>
                <a:gd name="T9" fmla="*/ 176 h 1707"/>
                <a:gd name="T10" fmla="*/ 641 w 748"/>
                <a:gd name="T11" fmla="*/ 176 h 1707"/>
                <a:gd name="T12" fmla="*/ 421 w 748"/>
                <a:gd name="T13" fmla="*/ 0 h 1707"/>
                <a:gd name="T14" fmla="*/ 324 w 748"/>
                <a:gd name="T15" fmla="*/ 0 h 1707"/>
                <a:gd name="T16" fmla="*/ 97 w 748"/>
                <a:gd name="T17" fmla="*/ 185 h 1707"/>
                <a:gd name="T18" fmla="*/ 9 w 748"/>
                <a:gd name="T19" fmla="*/ 580 h 1707"/>
                <a:gd name="T20" fmla="*/ 27 w 748"/>
                <a:gd name="T21" fmla="*/ 624 h 1707"/>
                <a:gd name="T22" fmla="*/ 79 w 748"/>
                <a:gd name="T23" fmla="*/ 598 h 1707"/>
                <a:gd name="T24" fmla="*/ 211 w 748"/>
                <a:gd name="T25" fmla="*/ 228 h 1707"/>
                <a:gd name="T26" fmla="*/ 238 w 748"/>
                <a:gd name="T27" fmla="*/ 228 h 1707"/>
                <a:gd name="T28" fmla="*/ 70 w 748"/>
                <a:gd name="T29" fmla="*/ 862 h 1707"/>
                <a:gd name="T30" fmla="*/ 97 w 748"/>
                <a:gd name="T31" fmla="*/ 888 h 1707"/>
                <a:gd name="T32" fmla="*/ 211 w 748"/>
                <a:gd name="T33" fmla="*/ 888 h 1707"/>
                <a:gd name="T34" fmla="*/ 307 w 748"/>
                <a:gd name="T35" fmla="*/ 1671 h 1707"/>
                <a:gd name="T36" fmla="*/ 342 w 748"/>
                <a:gd name="T37" fmla="*/ 1706 h 1707"/>
                <a:gd name="T38" fmla="*/ 404 w 748"/>
                <a:gd name="T39" fmla="*/ 1706 h 1707"/>
                <a:gd name="T40" fmla="*/ 439 w 748"/>
                <a:gd name="T41" fmla="*/ 1671 h 1707"/>
                <a:gd name="T42" fmla="*/ 536 w 748"/>
                <a:gd name="T43" fmla="*/ 888 h 1707"/>
                <a:gd name="T44" fmla="*/ 650 w 748"/>
                <a:gd name="T45" fmla="*/ 888 h 1707"/>
                <a:gd name="T46" fmla="*/ 676 w 748"/>
                <a:gd name="T47" fmla="*/ 862 h 1707"/>
                <a:gd name="T48" fmla="*/ 509 w 748"/>
                <a:gd name="T49" fmla="*/ 228 h 1707"/>
                <a:gd name="T50" fmla="*/ 536 w 748"/>
                <a:gd name="T51" fmla="*/ 228 h 1707"/>
                <a:gd name="T52" fmla="*/ 668 w 748"/>
                <a:gd name="T53" fmla="*/ 598 h 1707"/>
                <a:gd name="T54" fmla="*/ 712 w 748"/>
                <a:gd name="T55" fmla="*/ 624 h 1707"/>
                <a:gd name="T56" fmla="*/ 738 w 748"/>
                <a:gd name="T57" fmla="*/ 580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8" h="1707">
                  <a:moveTo>
                    <a:pt x="738" y="580"/>
                  </a:moveTo>
                  <a:lnTo>
                    <a:pt x="738" y="580"/>
                  </a:lnTo>
                  <a:cubicBezTo>
                    <a:pt x="650" y="185"/>
                    <a:pt x="650" y="185"/>
                    <a:pt x="650" y="185"/>
                  </a:cubicBezTo>
                  <a:cubicBezTo>
                    <a:pt x="650" y="176"/>
                    <a:pt x="650" y="176"/>
                    <a:pt x="641" y="176"/>
                  </a:cubicBezTo>
                  <a:lnTo>
                    <a:pt x="641" y="176"/>
                  </a:lnTo>
                  <a:lnTo>
                    <a:pt x="641" y="176"/>
                  </a:lnTo>
                  <a:cubicBezTo>
                    <a:pt x="615" y="79"/>
                    <a:pt x="527" y="0"/>
                    <a:pt x="421" y="0"/>
                  </a:cubicBezTo>
                  <a:cubicBezTo>
                    <a:pt x="324" y="0"/>
                    <a:pt x="324" y="0"/>
                    <a:pt x="324" y="0"/>
                  </a:cubicBezTo>
                  <a:cubicBezTo>
                    <a:pt x="211" y="0"/>
                    <a:pt x="123" y="79"/>
                    <a:pt x="97" y="185"/>
                  </a:cubicBezTo>
                  <a:cubicBezTo>
                    <a:pt x="9" y="580"/>
                    <a:pt x="9" y="580"/>
                    <a:pt x="9" y="580"/>
                  </a:cubicBezTo>
                  <a:cubicBezTo>
                    <a:pt x="0" y="598"/>
                    <a:pt x="9" y="615"/>
                    <a:pt x="27" y="624"/>
                  </a:cubicBezTo>
                  <a:cubicBezTo>
                    <a:pt x="53" y="633"/>
                    <a:pt x="79" y="624"/>
                    <a:pt x="79" y="598"/>
                  </a:cubicBezTo>
                  <a:cubicBezTo>
                    <a:pt x="211" y="228"/>
                    <a:pt x="211" y="228"/>
                    <a:pt x="211" y="228"/>
                  </a:cubicBezTo>
                  <a:cubicBezTo>
                    <a:pt x="238" y="228"/>
                    <a:pt x="238" y="228"/>
                    <a:pt x="238" y="228"/>
                  </a:cubicBezTo>
                  <a:cubicBezTo>
                    <a:pt x="70" y="862"/>
                    <a:pt x="70" y="862"/>
                    <a:pt x="70" y="862"/>
                  </a:cubicBezTo>
                  <a:cubicBezTo>
                    <a:pt x="62" y="880"/>
                    <a:pt x="79" y="888"/>
                    <a:pt x="97" y="888"/>
                  </a:cubicBezTo>
                  <a:cubicBezTo>
                    <a:pt x="211" y="888"/>
                    <a:pt x="211" y="888"/>
                    <a:pt x="211" y="888"/>
                  </a:cubicBezTo>
                  <a:cubicBezTo>
                    <a:pt x="307" y="1671"/>
                    <a:pt x="307" y="1671"/>
                    <a:pt x="307" y="1671"/>
                  </a:cubicBezTo>
                  <a:cubicBezTo>
                    <a:pt x="307" y="1689"/>
                    <a:pt x="324" y="1706"/>
                    <a:pt x="342" y="1706"/>
                  </a:cubicBezTo>
                  <a:cubicBezTo>
                    <a:pt x="404" y="1706"/>
                    <a:pt x="404" y="1706"/>
                    <a:pt x="404" y="1706"/>
                  </a:cubicBezTo>
                  <a:cubicBezTo>
                    <a:pt x="421" y="1706"/>
                    <a:pt x="439" y="1689"/>
                    <a:pt x="439" y="1671"/>
                  </a:cubicBezTo>
                  <a:cubicBezTo>
                    <a:pt x="536" y="888"/>
                    <a:pt x="536" y="888"/>
                    <a:pt x="536" y="888"/>
                  </a:cubicBezTo>
                  <a:cubicBezTo>
                    <a:pt x="650" y="888"/>
                    <a:pt x="650" y="888"/>
                    <a:pt x="650" y="888"/>
                  </a:cubicBezTo>
                  <a:cubicBezTo>
                    <a:pt x="668" y="888"/>
                    <a:pt x="685" y="880"/>
                    <a:pt x="676" y="862"/>
                  </a:cubicBezTo>
                  <a:cubicBezTo>
                    <a:pt x="509" y="228"/>
                    <a:pt x="509" y="228"/>
                    <a:pt x="509" y="228"/>
                  </a:cubicBezTo>
                  <a:cubicBezTo>
                    <a:pt x="536" y="228"/>
                    <a:pt x="536" y="228"/>
                    <a:pt x="536" y="228"/>
                  </a:cubicBezTo>
                  <a:cubicBezTo>
                    <a:pt x="668" y="598"/>
                    <a:pt x="668" y="598"/>
                    <a:pt x="668" y="598"/>
                  </a:cubicBezTo>
                  <a:cubicBezTo>
                    <a:pt x="668" y="624"/>
                    <a:pt x="694" y="633"/>
                    <a:pt x="712" y="624"/>
                  </a:cubicBezTo>
                  <a:cubicBezTo>
                    <a:pt x="738" y="615"/>
                    <a:pt x="747" y="598"/>
                    <a:pt x="738" y="580"/>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3" name="Freeform 430"/>
            <p:cNvSpPr>
              <a:spLocks noChangeArrowheads="1"/>
            </p:cNvSpPr>
            <p:nvPr/>
          </p:nvSpPr>
          <p:spPr bwMode="auto">
            <a:xfrm>
              <a:off x="5436987" y="3346997"/>
              <a:ext cx="490851" cy="879440"/>
            </a:xfrm>
            <a:custGeom>
              <a:avLst/>
              <a:gdLst>
                <a:gd name="T0" fmla="*/ 941 w 951"/>
                <a:gd name="T1" fmla="*/ 809 h 1707"/>
                <a:gd name="T2" fmla="*/ 941 w 951"/>
                <a:gd name="T3" fmla="*/ 809 h 1707"/>
                <a:gd name="T4" fmla="*/ 818 w 951"/>
                <a:gd name="T5" fmla="*/ 185 h 1707"/>
                <a:gd name="T6" fmla="*/ 818 w 951"/>
                <a:gd name="T7" fmla="*/ 167 h 1707"/>
                <a:gd name="T8" fmla="*/ 598 w 951"/>
                <a:gd name="T9" fmla="*/ 0 h 1707"/>
                <a:gd name="T10" fmla="*/ 343 w 951"/>
                <a:gd name="T11" fmla="*/ 0 h 1707"/>
                <a:gd name="T12" fmla="*/ 132 w 951"/>
                <a:gd name="T13" fmla="*/ 176 h 1707"/>
                <a:gd name="T14" fmla="*/ 132 w 951"/>
                <a:gd name="T15" fmla="*/ 185 h 1707"/>
                <a:gd name="T16" fmla="*/ 9 w 951"/>
                <a:gd name="T17" fmla="*/ 809 h 1707"/>
                <a:gd name="T18" fmla="*/ 70 w 951"/>
                <a:gd name="T19" fmla="*/ 897 h 1707"/>
                <a:gd name="T20" fmla="*/ 70 w 951"/>
                <a:gd name="T21" fmla="*/ 897 h 1707"/>
                <a:gd name="T22" fmla="*/ 158 w 951"/>
                <a:gd name="T23" fmla="*/ 844 h 1707"/>
                <a:gd name="T24" fmla="*/ 238 w 951"/>
                <a:gd name="T25" fmla="*/ 422 h 1707"/>
                <a:gd name="T26" fmla="*/ 238 w 951"/>
                <a:gd name="T27" fmla="*/ 836 h 1707"/>
                <a:gd name="T28" fmla="*/ 238 w 951"/>
                <a:gd name="T29" fmla="*/ 871 h 1707"/>
                <a:gd name="T30" fmla="*/ 238 w 951"/>
                <a:gd name="T31" fmla="*/ 1609 h 1707"/>
                <a:gd name="T32" fmla="*/ 334 w 951"/>
                <a:gd name="T33" fmla="*/ 1706 h 1707"/>
                <a:gd name="T34" fmla="*/ 343 w 951"/>
                <a:gd name="T35" fmla="*/ 1706 h 1707"/>
                <a:gd name="T36" fmla="*/ 440 w 951"/>
                <a:gd name="T37" fmla="*/ 1609 h 1707"/>
                <a:gd name="T38" fmla="*/ 440 w 951"/>
                <a:gd name="T39" fmla="*/ 871 h 1707"/>
                <a:gd name="T40" fmla="*/ 510 w 951"/>
                <a:gd name="T41" fmla="*/ 871 h 1707"/>
                <a:gd name="T42" fmla="*/ 510 w 951"/>
                <a:gd name="T43" fmla="*/ 1609 h 1707"/>
                <a:gd name="T44" fmla="*/ 607 w 951"/>
                <a:gd name="T45" fmla="*/ 1706 h 1707"/>
                <a:gd name="T46" fmla="*/ 616 w 951"/>
                <a:gd name="T47" fmla="*/ 1706 h 1707"/>
                <a:gd name="T48" fmla="*/ 712 w 951"/>
                <a:gd name="T49" fmla="*/ 1609 h 1707"/>
                <a:gd name="T50" fmla="*/ 712 w 951"/>
                <a:gd name="T51" fmla="*/ 871 h 1707"/>
                <a:gd name="T52" fmla="*/ 712 w 951"/>
                <a:gd name="T53" fmla="*/ 836 h 1707"/>
                <a:gd name="T54" fmla="*/ 712 w 951"/>
                <a:gd name="T55" fmla="*/ 440 h 1707"/>
                <a:gd name="T56" fmla="*/ 792 w 951"/>
                <a:gd name="T57" fmla="*/ 844 h 1707"/>
                <a:gd name="T58" fmla="*/ 880 w 951"/>
                <a:gd name="T59" fmla="*/ 897 h 1707"/>
                <a:gd name="T60" fmla="*/ 941 w 951"/>
                <a:gd name="T61" fmla="*/ 809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1" h="1707">
                  <a:moveTo>
                    <a:pt x="941" y="809"/>
                  </a:moveTo>
                  <a:lnTo>
                    <a:pt x="941" y="809"/>
                  </a:lnTo>
                  <a:cubicBezTo>
                    <a:pt x="818" y="185"/>
                    <a:pt x="818" y="185"/>
                    <a:pt x="818" y="185"/>
                  </a:cubicBezTo>
                  <a:cubicBezTo>
                    <a:pt x="818" y="176"/>
                    <a:pt x="818" y="176"/>
                    <a:pt x="818" y="167"/>
                  </a:cubicBezTo>
                  <a:cubicBezTo>
                    <a:pt x="792" y="70"/>
                    <a:pt x="704" y="0"/>
                    <a:pt x="598" y="0"/>
                  </a:cubicBezTo>
                  <a:cubicBezTo>
                    <a:pt x="343" y="0"/>
                    <a:pt x="343" y="0"/>
                    <a:pt x="343" y="0"/>
                  </a:cubicBezTo>
                  <a:cubicBezTo>
                    <a:pt x="238" y="0"/>
                    <a:pt x="149" y="79"/>
                    <a:pt x="132" y="176"/>
                  </a:cubicBezTo>
                  <a:cubicBezTo>
                    <a:pt x="132" y="176"/>
                    <a:pt x="132" y="176"/>
                    <a:pt x="132" y="185"/>
                  </a:cubicBezTo>
                  <a:cubicBezTo>
                    <a:pt x="9" y="809"/>
                    <a:pt x="9" y="809"/>
                    <a:pt x="9" y="809"/>
                  </a:cubicBezTo>
                  <a:cubicBezTo>
                    <a:pt x="0" y="853"/>
                    <a:pt x="26" y="897"/>
                    <a:pt x="70" y="897"/>
                  </a:cubicBezTo>
                  <a:lnTo>
                    <a:pt x="70" y="897"/>
                  </a:lnTo>
                  <a:cubicBezTo>
                    <a:pt x="115" y="906"/>
                    <a:pt x="149" y="880"/>
                    <a:pt x="158" y="844"/>
                  </a:cubicBezTo>
                  <a:cubicBezTo>
                    <a:pt x="238" y="422"/>
                    <a:pt x="238" y="422"/>
                    <a:pt x="238" y="422"/>
                  </a:cubicBezTo>
                  <a:cubicBezTo>
                    <a:pt x="238" y="836"/>
                    <a:pt x="238" y="836"/>
                    <a:pt x="238" y="836"/>
                  </a:cubicBezTo>
                  <a:cubicBezTo>
                    <a:pt x="238" y="871"/>
                    <a:pt x="238" y="871"/>
                    <a:pt x="238" y="871"/>
                  </a:cubicBezTo>
                  <a:cubicBezTo>
                    <a:pt x="238" y="1609"/>
                    <a:pt x="238" y="1609"/>
                    <a:pt x="238" y="1609"/>
                  </a:cubicBezTo>
                  <a:cubicBezTo>
                    <a:pt x="238" y="1662"/>
                    <a:pt x="281" y="1706"/>
                    <a:pt x="334" y="1706"/>
                  </a:cubicBezTo>
                  <a:cubicBezTo>
                    <a:pt x="343" y="1706"/>
                    <a:pt x="343" y="1706"/>
                    <a:pt x="343" y="1706"/>
                  </a:cubicBezTo>
                  <a:cubicBezTo>
                    <a:pt x="396" y="1706"/>
                    <a:pt x="440" y="1662"/>
                    <a:pt x="440" y="1609"/>
                  </a:cubicBezTo>
                  <a:cubicBezTo>
                    <a:pt x="440" y="871"/>
                    <a:pt x="440" y="871"/>
                    <a:pt x="440" y="871"/>
                  </a:cubicBezTo>
                  <a:cubicBezTo>
                    <a:pt x="510" y="871"/>
                    <a:pt x="510" y="871"/>
                    <a:pt x="510" y="871"/>
                  </a:cubicBezTo>
                  <a:cubicBezTo>
                    <a:pt x="510" y="1609"/>
                    <a:pt x="510" y="1609"/>
                    <a:pt x="510" y="1609"/>
                  </a:cubicBezTo>
                  <a:cubicBezTo>
                    <a:pt x="510" y="1662"/>
                    <a:pt x="554" y="1706"/>
                    <a:pt x="607" y="1706"/>
                  </a:cubicBezTo>
                  <a:cubicBezTo>
                    <a:pt x="616" y="1706"/>
                    <a:pt x="616" y="1706"/>
                    <a:pt x="616" y="1706"/>
                  </a:cubicBezTo>
                  <a:cubicBezTo>
                    <a:pt x="668" y="1706"/>
                    <a:pt x="712" y="1662"/>
                    <a:pt x="712" y="1609"/>
                  </a:cubicBezTo>
                  <a:cubicBezTo>
                    <a:pt x="712" y="871"/>
                    <a:pt x="712" y="871"/>
                    <a:pt x="712" y="871"/>
                  </a:cubicBezTo>
                  <a:cubicBezTo>
                    <a:pt x="712" y="836"/>
                    <a:pt x="712" y="836"/>
                    <a:pt x="712" y="836"/>
                  </a:cubicBezTo>
                  <a:cubicBezTo>
                    <a:pt x="712" y="440"/>
                    <a:pt x="712" y="440"/>
                    <a:pt x="712" y="440"/>
                  </a:cubicBezTo>
                  <a:cubicBezTo>
                    <a:pt x="792" y="844"/>
                    <a:pt x="792" y="844"/>
                    <a:pt x="792" y="844"/>
                  </a:cubicBezTo>
                  <a:cubicBezTo>
                    <a:pt x="800" y="880"/>
                    <a:pt x="836" y="906"/>
                    <a:pt x="880" y="897"/>
                  </a:cubicBezTo>
                  <a:cubicBezTo>
                    <a:pt x="924" y="897"/>
                    <a:pt x="950" y="853"/>
                    <a:pt x="941" y="809"/>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4" name="Freeform 431"/>
            <p:cNvSpPr>
              <a:spLocks noChangeArrowheads="1"/>
            </p:cNvSpPr>
            <p:nvPr/>
          </p:nvSpPr>
          <p:spPr bwMode="auto">
            <a:xfrm>
              <a:off x="5577880" y="3115206"/>
              <a:ext cx="204521" cy="204521"/>
            </a:xfrm>
            <a:custGeom>
              <a:avLst/>
              <a:gdLst>
                <a:gd name="T0" fmla="*/ 202 w 396"/>
                <a:gd name="T1" fmla="*/ 396 h 397"/>
                <a:gd name="T2" fmla="*/ 202 w 396"/>
                <a:gd name="T3" fmla="*/ 396 h 397"/>
                <a:gd name="T4" fmla="*/ 395 w 396"/>
                <a:gd name="T5" fmla="*/ 203 h 397"/>
                <a:gd name="T6" fmla="*/ 202 w 396"/>
                <a:gd name="T7" fmla="*/ 0 h 397"/>
                <a:gd name="T8" fmla="*/ 0 w 396"/>
                <a:gd name="T9" fmla="*/ 203 h 397"/>
                <a:gd name="T10" fmla="*/ 20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202" y="396"/>
                  </a:moveTo>
                  <a:lnTo>
                    <a:pt x="202" y="396"/>
                  </a:lnTo>
                  <a:cubicBezTo>
                    <a:pt x="308" y="396"/>
                    <a:pt x="395" y="308"/>
                    <a:pt x="395" y="203"/>
                  </a:cubicBezTo>
                  <a:cubicBezTo>
                    <a:pt x="395" y="88"/>
                    <a:pt x="308" y="0"/>
                    <a:pt x="202" y="0"/>
                  </a:cubicBezTo>
                  <a:cubicBezTo>
                    <a:pt x="88" y="0"/>
                    <a:pt x="0" y="88"/>
                    <a:pt x="0" y="203"/>
                  </a:cubicBezTo>
                  <a:cubicBezTo>
                    <a:pt x="0" y="308"/>
                    <a:pt x="88" y="396"/>
                    <a:pt x="20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555" name="CuadroTexto 554"/>
          <p:cNvSpPr txBox="1"/>
          <p:nvPr/>
        </p:nvSpPr>
        <p:spPr>
          <a:xfrm>
            <a:off x="1016012" y="1722586"/>
            <a:ext cx="188165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 this tool</a:t>
            </a:r>
            <a:r>
              <a:rPr kumimoji="0" lang="es-E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086575"/>
                </a:solidFill>
                <a:effectLst/>
                <a:uLnTx/>
                <a:uFillTx/>
                <a:latin typeface="Calibri" panose="020F0502020204030204" pitchFamily="34" charset="0"/>
                <a:ea typeface="Lato" charset="0"/>
                <a:cs typeface="Calibri" panose="020F0502020204030204" pitchFamily="34" charset="0"/>
              </a:rPr>
              <a:t>if</a:t>
            </a:r>
            <a:r>
              <a:rPr lang="es-ES" sz="2000" b="1" dirty="0">
                <a:solidFill>
                  <a:srgbClr val="086575"/>
                </a:solidFill>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7" name="CuadroTexto 556"/>
          <p:cNvSpPr txBox="1"/>
          <p:nvPr/>
        </p:nvSpPr>
        <p:spPr>
          <a:xfrm>
            <a:off x="954748" y="3243442"/>
            <a:ext cx="209819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Download this</a:t>
            </a:r>
            <a:r>
              <a:rPr kumimoji="0" lang="es-E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086575"/>
                </a:solidFill>
                <a:effectLst/>
                <a:uLnTx/>
                <a:uFillTx/>
                <a:latin typeface="Calibri" panose="020F0502020204030204" pitchFamily="34" charset="0"/>
                <a:ea typeface="Lato" charset="0"/>
                <a:cs typeface="Calibri" panose="020F0502020204030204" pitchFamily="34" charset="0"/>
              </a:rPr>
              <a:t>if</a:t>
            </a:r>
            <a:r>
              <a:rPr kumimoji="0" lang="es-E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954748" y="4553876"/>
            <a:ext cx="2098192"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086575"/>
                </a:solidFill>
                <a:effectLst/>
                <a:uLnTx/>
                <a:uFillTx/>
                <a:latin typeface="Calibri" panose="020F0502020204030204" pitchFamily="34" charset="0"/>
                <a:ea typeface="Lato" charset="0"/>
                <a:cs typeface="Calibri" panose="020F0502020204030204" pitchFamily="34" charset="0"/>
              </a:rPr>
              <a:t>Review</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this</a:t>
            </a:r>
            <a:r>
              <a:rPr kumimoji="0" lang="es-E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a:t>
            </a:r>
            <a:r>
              <a:rPr kumimoji="0" lang="es-ES" sz="2000" b="1" i="0" u="none" strike="noStrike" kern="1200" cap="none" spc="0" normalizeH="0" baseline="0" noProof="0" dirty="0" err="1">
                <a:ln>
                  <a:noFill/>
                </a:ln>
                <a:solidFill>
                  <a:srgbClr val="086575"/>
                </a:solidFill>
                <a:effectLst/>
                <a:uLnTx/>
                <a:uFillTx/>
                <a:latin typeface="Calibri" panose="020F0502020204030204" pitchFamily="34" charset="0"/>
                <a:ea typeface="Lato" charset="0"/>
                <a:cs typeface="Calibri" panose="020F0502020204030204" pitchFamily="34" charset="0"/>
              </a:rPr>
              <a:t>if</a:t>
            </a:r>
            <a:r>
              <a:rPr kumimoji="0" lang="es-E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a:t>
            </a:r>
          </a:p>
        </p:txBody>
      </p:sp>
      <p:sp>
        <p:nvSpPr>
          <p:cNvPr id="561" name="CuadroTexto 560"/>
          <p:cNvSpPr txBox="1"/>
          <p:nvPr/>
        </p:nvSpPr>
        <p:spPr>
          <a:xfrm>
            <a:off x="9579642" y="1731120"/>
            <a:ext cx="1191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Read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2" name="Rectángulo 561"/>
          <p:cNvSpPr/>
          <p:nvPr/>
        </p:nvSpPr>
        <p:spPr>
          <a:xfrm>
            <a:off x="9650941" y="2183497"/>
            <a:ext cx="224007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3"/>
              </a:rPr>
              <a:t>Program evaluation</a:t>
            </a:r>
            <a:r>
              <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will give you a better overview of how to assess your work in the community. </a:t>
            </a:r>
          </a:p>
        </p:txBody>
      </p:sp>
      <p:sp>
        <p:nvSpPr>
          <p:cNvPr id="563" name="CuadroTexto 562"/>
          <p:cNvSpPr txBox="1"/>
          <p:nvPr/>
        </p:nvSpPr>
        <p:spPr>
          <a:xfrm>
            <a:off x="9650941" y="3374109"/>
            <a:ext cx="22400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Watch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5" name="CuadroTexto 564"/>
          <p:cNvSpPr txBox="1"/>
          <p:nvPr/>
        </p:nvSpPr>
        <p:spPr>
          <a:xfrm>
            <a:off x="9612940" y="4728650"/>
            <a:ext cx="1635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Listen to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p:txBody>
          <a:bodyPr/>
          <a:lstStyle/>
          <a:p>
            <a:r>
              <a:rPr lang="hr-BA" dirty="0">
                <a:latin typeface="Calibri" panose="020F0502020204030204" pitchFamily="34" charset="0"/>
                <a:cs typeface="Calibri" panose="020F0502020204030204" pitchFamily="34" charset="0"/>
              </a:rPr>
              <a:t>Here are some resources you can use</a:t>
            </a:r>
            <a:endParaRPr lang="en-US" dirty="0">
              <a:latin typeface="Calibri" panose="020F0502020204030204" pitchFamily="34" charset="0"/>
              <a:cs typeface="Calibri" panose="020F0502020204030204" pitchFamily="34" charset="0"/>
            </a:endParaRPr>
          </a:p>
        </p:txBody>
      </p:sp>
      <p:sp>
        <p:nvSpPr>
          <p:cNvPr id="9" name="Rectángulo 561">
            <a:extLst>
              <a:ext uri="{FF2B5EF4-FFF2-40B4-BE49-F238E27FC236}">
                <a16:creationId xmlns:a16="http://schemas.microsoft.com/office/drawing/2014/main" id="{9636DB39-4750-541F-33B9-CE30E6698CC8}"/>
              </a:ext>
            </a:extLst>
          </p:cNvPr>
          <p:cNvSpPr/>
          <p:nvPr/>
        </p:nvSpPr>
        <p:spPr>
          <a:xfrm>
            <a:off x="989693" y="3651820"/>
            <a:ext cx="2033704"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Feeling </a:t>
            </a:r>
            <a:r>
              <a:rPr kumimoji="0" lang="es-E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rPr>
              <a:t>overwhelmed</a:t>
            </a:r>
            <a:r>
              <a:rPr kumimoji="0" lang="es-E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a:t>
            </a:r>
            <a:r>
              <a:rPr kumimoji="0" lang="es-E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rPr>
              <a:t>abou</a:t>
            </a:r>
            <a:r>
              <a:rPr lang="es-ES" sz="1400" dirty="0">
                <a:solidFill>
                  <a:srgbClr val="086D6E"/>
                </a:solidFill>
                <a:latin typeface="Calibri" panose="020F0502020204030204" pitchFamily="34" charset="0"/>
                <a:ea typeface="Lato" charset="0"/>
                <a:cs typeface="Calibri" panose="020F0502020204030204" pitchFamily="34" charset="0"/>
              </a:rPr>
              <a:t>t </a:t>
            </a:r>
            <a:r>
              <a:rPr lang="es-ES" sz="1400" dirty="0" err="1">
                <a:solidFill>
                  <a:srgbClr val="086D6E"/>
                </a:solidFill>
                <a:latin typeface="Calibri" panose="020F0502020204030204" pitchFamily="34" charset="0"/>
                <a:ea typeface="Lato" charset="0"/>
                <a:cs typeface="Calibri" panose="020F0502020204030204" pitchFamily="34" charset="0"/>
              </a:rPr>
              <a:t>group</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dynamics</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a:solidFill>
                  <a:srgbClr val="086D6E"/>
                </a:solidFill>
                <a:latin typeface="Calibri" panose="020F0502020204030204" pitchFamily="34" charset="0"/>
                <a:ea typeface="Lato" charset="0"/>
                <a:cs typeface="Calibri" panose="020F0502020204030204" pitchFamily="34" charset="0"/>
                <a:hlinkClick r:id="rId4"/>
              </a:rPr>
              <a:t>Take a look at this!</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10" name="Rectángulo 561">
            <a:extLst>
              <a:ext uri="{FF2B5EF4-FFF2-40B4-BE49-F238E27FC236}">
                <a16:creationId xmlns:a16="http://schemas.microsoft.com/office/drawing/2014/main" id="{F8F5B9F4-05AD-1422-45E3-63BD0E7A99FC}"/>
              </a:ext>
            </a:extLst>
          </p:cNvPr>
          <p:cNvSpPr/>
          <p:nvPr/>
        </p:nvSpPr>
        <p:spPr>
          <a:xfrm>
            <a:off x="1033723" y="2105988"/>
            <a:ext cx="279358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rPr>
              <a:t>If</a:t>
            </a:r>
            <a:r>
              <a:rPr kumimoji="0" lang="es-E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a:t>
            </a:r>
            <a:r>
              <a:rPr kumimoji="0" lang="es-E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rPr>
              <a:t>you</a:t>
            </a:r>
            <a:r>
              <a:rPr kumimoji="0" lang="es-E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a:t>
            </a:r>
            <a:r>
              <a:rPr kumimoji="0" lang="es-E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rPr>
              <a:t>feel</a:t>
            </a:r>
            <a:r>
              <a:rPr kumimoji="0" lang="es-E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a:t>
            </a:r>
            <a:r>
              <a:rPr kumimoji="0" lang="es-E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rPr>
              <a:t>lik</a:t>
            </a:r>
            <a:r>
              <a:rPr lang="es-ES" sz="1400" dirty="0">
                <a:solidFill>
                  <a:srgbClr val="086D6E"/>
                </a:solidFill>
                <a:latin typeface="Calibri" panose="020F0502020204030204" pitchFamily="34" charset="0"/>
                <a:ea typeface="Lato" charset="0"/>
                <a:cs typeface="Calibri" panose="020F0502020204030204" pitchFamily="34" charset="0"/>
              </a:rPr>
              <a:t>e </a:t>
            </a:r>
            <a:r>
              <a:rPr lang="es-ES" sz="1400" dirty="0" err="1">
                <a:solidFill>
                  <a:srgbClr val="086D6E"/>
                </a:solidFill>
                <a:latin typeface="Calibri" panose="020F0502020204030204" pitchFamily="34" charset="0"/>
                <a:ea typeface="Lato" charset="0"/>
                <a:cs typeface="Calibri" panose="020F0502020204030204" pitchFamily="34" charset="0"/>
              </a:rPr>
              <a:t>it’s</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difficult</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to</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engage</a:t>
            </a:r>
            <a:r>
              <a:rPr lang="es-ES" sz="1400" dirty="0">
                <a:solidFill>
                  <a:srgbClr val="086D6E"/>
                </a:solidFill>
                <a:latin typeface="Calibri" panose="020F0502020204030204" pitchFamily="34" charset="0"/>
                <a:ea typeface="Lato" charset="0"/>
                <a:cs typeface="Calibri" panose="020F0502020204030204" pitchFamily="34" charset="0"/>
              </a:rPr>
              <a:t> your </a:t>
            </a:r>
            <a:r>
              <a:rPr lang="es-ES" sz="1400" dirty="0" err="1">
                <a:solidFill>
                  <a:srgbClr val="086D6E"/>
                </a:solidFill>
                <a:latin typeface="Calibri" panose="020F0502020204030204" pitchFamily="34" charset="0"/>
                <a:ea typeface="Lato" charset="0"/>
                <a:cs typeface="Calibri" panose="020F0502020204030204" pitchFamily="34" charset="0"/>
              </a:rPr>
              <a:t>community</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on</a:t>
            </a:r>
            <a:r>
              <a:rPr lang="es-ES" sz="1400" dirty="0">
                <a:solidFill>
                  <a:srgbClr val="086D6E"/>
                </a:solidFill>
                <a:latin typeface="Calibri" panose="020F0502020204030204" pitchFamily="34" charset="0"/>
                <a:ea typeface="Lato" charset="0"/>
                <a:cs typeface="Calibri" panose="020F0502020204030204" pitchFamily="34" charset="0"/>
              </a:rPr>
              <a:t>-site. </a:t>
            </a:r>
            <a:r>
              <a:rPr lang="es-ES" sz="1400" dirty="0">
                <a:solidFill>
                  <a:srgbClr val="086D6E"/>
                </a:solidFill>
                <a:latin typeface="Calibri" panose="020F0502020204030204" pitchFamily="34" charset="0"/>
                <a:ea typeface="Lato" charset="0"/>
                <a:cs typeface="Calibri" panose="020F0502020204030204" pitchFamily="34" charset="0"/>
                <a:hlinkClick r:id="rId5"/>
              </a:rPr>
              <a:t>Here</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you</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have</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some</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collaborative</a:t>
            </a:r>
            <a:r>
              <a:rPr lang="es-ES" sz="1400" dirty="0">
                <a:solidFill>
                  <a:srgbClr val="086D6E"/>
                </a:solidFill>
                <a:latin typeface="Calibri" panose="020F0502020204030204" pitchFamily="34" charset="0"/>
                <a:ea typeface="Lato" charset="0"/>
                <a:cs typeface="Calibri" panose="020F0502020204030204" pitchFamily="34" charset="0"/>
              </a:rPr>
              <a:t> tolos. </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12" name="Rectángulo 561">
            <a:extLst>
              <a:ext uri="{FF2B5EF4-FFF2-40B4-BE49-F238E27FC236}">
                <a16:creationId xmlns:a16="http://schemas.microsoft.com/office/drawing/2014/main" id="{2FE147F3-5D04-498B-469B-D2C9BF7E7169}"/>
              </a:ext>
            </a:extLst>
          </p:cNvPr>
          <p:cNvSpPr/>
          <p:nvPr/>
        </p:nvSpPr>
        <p:spPr>
          <a:xfrm>
            <a:off x="944049" y="4999457"/>
            <a:ext cx="215942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err="1">
                <a:solidFill>
                  <a:srgbClr val="086D6E"/>
                </a:solidFill>
                <a:latin typeface="Calibri" panose="020F0502020204030204" pitchFamily="34" charset="0"/>
                <a:ea typeface="Lato" charset="0"/>
                <a:cs typeface="Calibri" panose="020F0502020204030204" pitchFamily="34" charset="0"/>
              </a:rPr>
              <a:t>You´re</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not</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sure</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what</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method</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you</a:t>
            </a:r>
            <a:r>
              <a:rPr lang="es-ES" sz="1400" dirty="0">
                <a:solidFill>
                  <a:srgbClr val="086D6E"/>
                </a:solidFill>
                <a:latin typeface="Calibri" panose="020F0502020204030204" pitchFamily="34" charset="0"/>
                <a:ea typeface="Lato" charset="0"/>
                <a:cs typeface="Calibri" panose="020F0502020204030204" pitchFamily="34" charset="0"/>
              </a:rPr>
              <a:t> </a:t>
            </a:r>
            <a:r>
              <a:rPr lang="es-ES" sz="1400" dirty="0" err="1">
                <a:solidFill>
                  <a:srgbClr val="086D6E"/>
                </a:solidFill>
                <a:latin typeface="Calibri" panose="020F0502020204030204" pitchFamily="34" charset="0"/>
                <a:ea typeface="Lato" charset="0"/>
                <a:cs typeface="Calibri" panose="020F0502020204030204" pitchFamily="34" charset="0"/>
              </a:rPr>
              <a:t>should</a:t>
            </a:r>
            <a:r>
              <a:rPr lang="es-ES" sz="1400" dirty="0">
                <a:solidFill>
                  <a:srgbClr val="086D6E"/>
                </a:solidFill>
                <a:latin typeface="Calibri" panose="020F0502020204030204" pitchFamily="34" charset="0"/>
                <a:ea typeface="Lato" charset="0"/>
                <a:cs typeface="Calibri" panose="020F0502020204030204" pitchFamily="34" charset="0"/>
              </a:rPr>
              <a:t> use. </a:t>
            </a:r>
            <a:r>
              <a:rPr lang="es-ES" sz="1400" dirty="0">
                <a:solidFill>
                  <a:srgbClr val="086D6E"/>
                </a:solidFill>
                <a:latin typeface="Calibri" panose="020F0502020204030204" pitchFamily="34" charset="0"/>
                <a:ea typeface="Lato" charset="0"/>
                <a:cs typeface="Calibri" panose="020F0502020204030204" pitchFamily="34" charset="0"/>
                <a:hlinkClick r:id="rId6"/>
              </a:rPr>
              <a:t>(https://www.usabilityhome.com/)</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6" name="Rectángulo 5">
            <a:extLst>
              <a:ext uri="{FF2B5EF4-FFF2-40B4-BE49-F238E27FC236}">
                <a16:creationId xmlns:a16="http://schemas.microsoft.com/office/drawing/2014/main" id="{31947EE7-F53C-7F6B-E214-E6CD4EB22DF6}"/>
              </a:ext>
            </a:extLst>
          </p:cNvPr>
          <p:cNvSpPr/>
          <p:nvPr/>
        </p:nvSpPr>
        <p:spPr>
          <a:xfrm>
            <a:off x="9650941" y="3864080"/>
            <a:ext cx="2402447" cy="523220"/>
          </a:xfrm>
          <a:prstGeom prst="rect">
            <a:avLst/>
          </a:prstGeom>
        </p:spPr>
        <p:txBody>
          <a:bodyPr wrap="square" lIns="91440" tIns="45720" rIns="91440" bIns="45720" anchor="t">
            <a:spAutoFit/>
          </a:bodyPr>
          <a:lstStyle/>
          <a:p>
            <a:pPr>
              <a:defRPr/>
            </a:pPr>
            <a:r>
              <a:rPr kumimoji="0" lang="en-US" sz="1400" b="0" i="0" u="none" strike="noStrike" kern="1200" cap="none" spc="0" normalizeH="0" baseline="0" noProof="0" dirty="0">
                <a:ln>
                  <a:noFill/>
                </a:ln>
                <a:solidFill>
                  <a:srgbClr val="87A66E"/>
                </a:solidFill>
                <a:effectLst/>
                <a:uLnTx/>
                <a:uFillTx/>
                <a:latin typeface="Calibri"/>
                <a:ea typeface="Lato"/>
                <a:cs typeface="Calibri"/>
                <a:hlinkClick r:id="rId7"/>
              </a:rPr>
              <a:t>How to conduct focus groups?</a:t>
            </a:r>
            <a:r>
              <a:rPr lang="en-US" sz="1400" dirty="0">
                <a:solidFill>
                  <a:srgbClr val="87A66E"/>
                </a:solidFill>
                <a:latin typeface="Calibri"/>
                <a:ea typeface="Lato"/>
                <a:cs typeface="Calibri"/>
              </a:rPr>
              <a:t> </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8" name="Rectángulo 7">
            <a:extLst>
              <a:ext uri="{FF2B5EF4-FFF2-40B4-BE49-F238E27FC236}">
                <a16:creationId xmlns:a16="http://schemas.microsoft.com/office/drawing/2014/main" id="{C6481F00-7840-8C3F-D329-861DBDFC5075}"/>
              </a:ext>
            </a:extLst>
          </p:cNvPr>
          <p:cNvSpPr/>
          <p:nvPr/>
        </p:nvSpPr>
        <p:spPr>
          <a:xfrm>
            <a:off x="9633311" y="5161362"/>
            <a:ext cx="240244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To explore more about community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8"/>
              </a:rPr>
              <a:t>Bojana </a:t>
            </a:r>
            <a:r>
              <a:rPr kumimoji="0" lang="en-US" sz="1400" b="0" i="0" u="none" strike="noStrike" kern="1200" cap="none" spc="0" normalizeH="0" baseline="0" noProof="0" dirty="0" err="1">
                <a:ln>
                  <a:noFill/>
                </a:ln>
                <a:solidFill>
                  <a:srgbClr val="086D6E"/>
                </a:solidFill>
                <a:effectLst/>
                <a:uLnTx/>
                <a:uFillTx/>
                <a:latin typeface="Calibri" panose="020F0502020204030204" pitchFamily="34" charset="0"/>
                <a:ea typeface="Lato" charset="0"/>
                <a:cs typeface="Calibri" panose="020F0502020204030204" pitchFamily="34" charset="0"/>
                <a:hlinkClick r:id="rId8"/>
              </a:rPr>
              <a:t>Culum</a:t>
            </a:r>
            <a:r>
              <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8"/>
              </a:rPr>
              <a:t> Ilic: Advancing community engagement</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pic>
        <p:nvPicPr>
          <p:cNvPr id="11" name="Graphic 10" descr="Ear with solid fill">
            <a:extLst>
              <a:ext uri="{FF2B5EF4-FFF2-40B4-BE49-F238E27FC236}">
                <a16:creationId xmlns:a16="http://schemas.microsoft.com/office/drawing/2014/main" id="{6780F3E0-9E69-4068-5B8F-00188284E6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54378" y="4828907"/>
            <a:ext cx="471029" cy="471029"/>
          </a:xfrm>
          <a:prstGeom prst="rect">
            <a:avLst/>
          </a:prstGeom>
        </p:spPr>
      </p:pic>
      <p:pic>
        <p:nvPicPr>
          <p:cNvPr id="14" name="Graphic 13" descr="Eye with solid fill">
            <a:extLst>
              <a:ext uri="{FF2B5EF4-FFF2-40B4-BE49-F238E27FC236}">
                <a16:creationId xmlns:a16="http://schemas.microsoft.com/office/drawing/2014/main" id="{A8CAA1E8-87F0-7171-C2DC-465D556DDE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35130" y="3465965"/>
            <a:ext cx="488313" cy="488313"/>
          </a:xfrm>
          <a:prstGeom prst="rect">
            <a:avLst/>
          </a:prstGeom>
        </p:spPr>
      </p:pic>
      <p:pic>
        <p:nvPicPr>
          <p:cNvPr id="16" name="Graphic 15" descr="Books with solid fill">
            <a:extLst>
              <a:ext uri="{FF2B5EF4-FFF2-40B4-BE49-F238E27FC236}">
                <a16:creationId xmlns:a16="http://schemas.microsoft.com/office/drawing/2014/main" id="{56B5AFF3-BEE7-A02F-388D-1E52B39BD4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50893" y="1943322"/>
            <a:ext cx="462174" cy="462174"/>
          </a:xfrm>
          <a:prstGeom prst="rect">
            <a:avLst/>
          </a:prstGeom>
        </p:spPr>
      </p:pic>
      <p:pic>
        <p:nvPicPr>
          <p:cNvPr id="18" name="Graphic 17" descr="Cursor with solid fill">
            <a:extLst>
              <a:ext uri="{FF2B5EF4-FFF2-40B4-BE49-F238E27FC236}">
                <a16:creationId xmlns:a16="http://schemas.microsoft.com/office/drawing/2014/main" id="{E6D09EC8-6595-70CC-0390-9782999F55F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30888" y="3446187"/>
            <a:ext cx="487206" cy="487206"/>
          </a:xfrm>
          <a:prstGeom prst="rect">
            <a:avLst/>
          </a:prstGeom>
        </p:spPr>
      </p:pic>
      <p:pic>
        <p:nvPicPr>
          <p:cNvPr id="20" name="Graphic 19" descr="Magnifying glass with solid fill">
            <a:extLst>
              <a:ext uri="{FF2B5EF4-FFF2-40B4-BE49-F238E27FC236}">
                <a16:creationId xmlns:a16="http://schemas.microsoft.com/office/drawing/2014/main" id="{8C1AF9E1-2DE5-84BC-784F-9815DC9F8FB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63762" y="4970301"/>
            <a:ext cx="480221" cy="480221"/>
          </a:xfrm>
          <a:prstGeom prst="rect">
            <a:avLst/>
          </a:prstGeom>
        </p:spPr>
      </p:pic>
      <p:pic>
        <p:nvPicPr>
          <p:cNvPr id="21" name="Graphic 20" descr="Magnifying glass with solid fill">
            <a:extLst>
              <a:ext uri="{FF2B5EF4-FFF2-40B4-BE49-F238E27FC236}">
                <a16:creationId xmlns:a16="http://schemas.microsoft.com/office/drawing/2014/main" id="{F39E9F68-68C3-A5A7-C878-DFBE484A4FA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150543" y="4921251"/>
            <a:ext cx="480221" cy="480221"/>
          </a:xfrm>
          <a:prstGeom prst="rect">
            <a:avLst/>
          </a:prstGeom>
        </p:spPr>
      </p:pic>
      <p:pic>
        <p:nvPicPr>
          <p:cNvPr id="22" name="Graphic 21" descr="Cursor with solid fill">
            <a:extLst>
              <a:ext uri="{FF2B5EF4-FFF2-40B4-BE49-F238E27FC236}">
                <a16:creationId xmlns:a16="http://schemas.microsoft.com/office/drawing/2014/main" id="{05E8284E-6D18-A361-54A6-2056006C824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55323" y="3445231"/>
            <a:ext cx="460009" cy="460009"/>
          </a:xfrm>
          <a:prstGeom prst="rect">
            <a:avLst/>
          </a:prstGeom>
        </p:spPr>
      </p:pic>
      <p:pic>
        <p:nvPicPr>
          <p:cNvPr id="23" name="Graphic 22" descr="Books with solid fill">
            <a:extLst>
              <a:ext uri="{FF2B5EF4-FFF2-40B4-BE49-F238E27FC236}">
                <a16:creationId xmlns:a16="http://schemas.microsoft.com/office/drawing/2014/main" id="{92BB42E4-E21B-8643-E649-A948B4F92E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27660" y="2498506"/>
            <a:ext cx="462174" cy="462174"/>
          </a:xfrm>
          <a:prstGeom prst="rect">
            <a:avLst/>
          </a:prstGeom>
        </p:spPr>
      </p:pic>
      <p:pic>
        <p:nvPicPr>
          <p:cNvPr id="24" name="Graphic 23" descr="Eye with solid fill">
            <a:extLst>
              <a:ext uri="{FF2B5EF4-FFF2-40B4-BE49-F238E27FC236}">
                <a16:creationId xmlns:a16="http://schemas.microsoft.com/office/drawing/2014/main" id="{B30F6F6C-FC6E-168A-B9BF-AA072538E3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81252" y="4359507"/>
            <a:ext cx="488313" cy="488313"/>
          </a:xfrm>
          <a:prstGeom prst="rect">
            <a:avLst/>
          </a:prstGeom>
        </p:spPr>
      </p:pic>
      <p:pic>
        <p:nvPicPr>
          <p:cNvPr id="25" name="Graphic 24" descr="Ear with solid fill">
            <a:extLst>
              <a:ext uri="{FF2B5EF4-FFF2-40B4-BE49-F238E27FC236}">
                <a16:creationId xmlns:a16="http://schemas.microsoft.com/office/drawing/2014/main" id="{842BC803-92D6-399B-1F09-CFE0163219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84310" y="4925724"/>
            <a:ext cx="471029" cy="471029"/>
          </a:xfrm>
          <a:prstGeom prst="rect">
            <a:avLst/>
          </a:prstGeom>
        </p:spPr>
      </p:pic>
      <p:pic>
        <p:nvPicPr>
          <p:cNvPr id="27" name="Graphic 26" descr="Teacher with solid fill">
            <a:extLst>
              <a:ext uri="{FF2B5EF4-FFF2-40B4-BE49-F238E27FC236}">
                <a16:creationId xmlns:a16="http://schemas.microsoft.com/office/drawing/2014/main" id="{86E53FFC-4698-667C-C6DD-98F47336268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26741" y="1589602"/>
            <a:ext cx="421036" cy="421036"/>
          </a:xfrm>
          <a:prstGeom prst="rect">
            <a:avLst/>
          </a:prstGeom>
        </p:spPr>
      </p:pic>
      <p:pic>
        <p:nvPicPr>
          <p:cNvPr id="28" name="Graphic 27" descr="Teacher with solid fill">
            <a:extLst>
              <a:ext uri="{FF2B5EF4-FFF2-40B4-BE49-F238E27FC236}">
                <a16:creationId xmlns:a16="http://schemas.microsoft.com/office/drawing/2014/main" id="{E9284B2D-E773-2109-99D3-B879F788E48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204600" y="1939031"/>
            <a:ext cx="421036" cy="421036"/>
          </a:xfrm>
          <a:prstGeom prst="rect">
            <a:avLst/>
          </a:prstGeom>
        </p:spPr>
      </p:pic>
    </p:spTree>
    <p:extLst>
      <p:ext uri="{BB962C8B-B14F-4D97-AF65-F5344CB8AC3E}">
        <p14:creationId xmlns:p14="http://schemas.microsoft.com/office/powerpoint/2010/main" val="27306111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hr-BA" dirty="0"/>
              <a:t>In one sentence please summarise what did you learn?</a:t>
            </a:r>
          </a:p>
          <a:p>
            <a:endParaRPr lang="hr-BA" dirty="0"/>
          </a:p>
          <a:p>
            <a:r>
              <a:rPr lang="hr-BA" dirty="0"/>
              <a:t>______________________________________________________________________________________________________________________________________</a:t>
            </a:r>
          </a:p>
          <a:p>
            <a:endParaRPr lang="hr-BA" dirty="0"/>
          </a:p>
          <a:p>
            <a:r>
              <a:rPr lang="hr-BA" dirty="0"/>
              <a:t>Do you now know </a:t>
            </a:r>
            <a:r>
              <a:rPr lang="es-ES" dirty="0" err="1"/>
              <a:t>how</a:t>
            </a:r>
            <a:r>
              <a:rPr lang="es-ES" dirty="0"/>
              <a:t> will </a:t>
            </a:r>
            <a:r>
              <a:rPr lang="es-ES" dirty="0" err="1"/>
              <a:t>you</a:t>
            </a:r>
            <a:r>
              <a:rPr lang="es-ES" dirty="0"/>
              <a:t> test, </a:t>
            </a:r>
            <a:r>
              <a:rPr lang="hr-BA" dirty="0"/>
              <a:t>and what needs to happen?</a:t>
            </a:r>
          </a:p>
          <a:p>
            <a:r>
              <a:rPr lang="hr-BA" dirty="0"/>
              <a:t>______________________________________________________________________________________________________________________________________</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hr-BA" dirty="0"/>
              <a:t>It is time to write down what did you learn?</a:t>
            </a:r>
            <a:endParaRPr lang="en-US" dirty="0"/>
          </a:p>
          <a:p>
            <a:endParaRPr lang="en-US" dirty="0"/>
          </a:p>
        </p:txBody>
      </p:sp>
    </p:spTree>
    <p:extLst>
      <p:ext uri="{BB962C8B-B14F-4D97-AF65-F5344CB8AC3E}">
        <p14:creationId xmlns:p14="http://schemas.microsoft.com/office/powerpoint/2010/main" val="1089330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F9B00A23-6D83-EB54-A1EF-A897003334AA}"/>
              </a:ext>
            </a:extLst>
          </p:cNvPr>
          <p:cNvSpPr>
            <a:spLocks noGrp="1"/>
          </p:cNvSpPr>
          <p:nvPr>
            <p:ph type="body" sz="quarter" idx="13"/>
          </p:nvPr>
        </p:nvSpPr>
        <p:spPr/>
        <p:txBody>
          <a:bodyPr/>
          <a:lstStyle/>
          <a:p>
            <a:r>
              <a:rPr lang="en-GB" dirty="0"/>
              <a:t>Still not sure where to start? </a:t>
            </a:r>
          </a:p>
          <a:p>
            <a:endParaRPr lang="en-GB" dirty="0"/>
          </a:p>
          <a:p>
            <a:r>
              <a:rPr lang="en-GB" dirty="0"/>
              <a:t>Review our section 5 of Design Thinking for Social Change Guide </a:t>
            </a:r>
          </a:p>
        </p:txBody>
      </p:sp>
      <p:pic>
        <p:nvPicPr>
          <p:cNvPr id="15" name="Marcador de posición de imagen 14" descr="Imagen que contiene Icono">
            <a:extLst>
              <a:ext uri="{FF2B5EF4-FFF2-40B4-BE49-F238E27FC236}">
                <a16:creationId xmlns:a16="http://schemas.microsoft.com/office/drawing/2014/main" id="{BFED0A7E-3573-9DD1-CBC0-81A1B8FA73ED}"/>
              </a:ext>
            </a:extLst>
          </p:cNvPr>
          <p:cNvPicPr>
            <a:picLocks noGrp="1" noChangeAspect="1"/>
          </p:cNvPicPr>
          <p:nvPr>
            <p:ph type="pic" sz="quarter" idx="42"/>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120" b="5120"/>
          <a:stretch/>
        </p:blipFill>
        <p:spPr/>
      </p:pic>
    </p:spTree>
    <p:extLst>
      <p:ext uri="{BB962C8B-B14F-4D97-AF65-F5344CB8AC3E}">
        <p14:creationId xmlns:p14="http://schemas.microsoft.com/office/powerpoint/2010/main" val="3460541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6F20C3B-3161-4744-90C2-4D7C1093BEB0}"/>
              </a:ext>
            </a:extLst>
          </p:cNvPr>
          <p:cNvPicPr>
            <a:picLocks noGrp="1" noChangeAspect="1"/>
          </p:cNvPicPr>
          <p:nvPr>
            <p:ph type="pic" sz="quarter" idx="10"/>
          </p:nvPr>
        </p:nvPicPr>
        <p:blipFill>
          <a:blip r:embed="rId2"/>
          <a:srcRect l="7723" r="7723"/>
          <a:stretch>
            <a:fillRect/>
          </a:stretch>
        </p:blipFill>
        <p:spPr>
          <a:xfrm>
            <a:off x="8912202" y="1228033"/>
            <a:ext cx="2444127" cy="4382353"/>
          </a:xfrm>
        </p:spPr>
      </p:pic>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935917" y="1589518"/>
            <a:ext cx="7541511" cy="1239141"/>
          </a:xfrm>
        </p:spPr>
        <p:txBody>
          <a:bodyPr/>
          <a:lstStyle/>
          <a:p>
            <a:r>
              <a:rPr lang="en-US" dirty="0"/>
              <a:t>Why is </a:t>
            </a:r>
            <a:r>
              <a:rPr lang="en-US" dirty="0">
                <a:hlinkClick r:id="rId3"/>
              </a:rPr>
              <a:t>service-learning</a:t>
            </a:r>
            <a:r>
              <a:rPr lang="en-US" dirty="0"/>
              <a:t> so important in Universities? </a:t>
            </a:r>
          </a:p>
          <a:p>
            <a:endParaRPr lang="en-US" dirty="0"/>
          </a:p>
          <a:p>
            <a:r>
              <a:rPr lang="en-US" dirty="0"/>
              <a:t>An example of how universities have combined: </a:t>
            </a:r>
          </a:p>
          <a:p>
            <a:r>
              <a:rPr lang="en-US" dirty="0"/>
              <a:t>1. Academic learning</a:t>
            </a:r>
          </a:p>
          <a:p>
            <a:r>
              <a:rPr lang="en-US" dirty="0"/>
              <a:t>2. Community Service</a:t>
            </a:r>
          </a:p>
          <a:p>
            <a:r>
              <a:rPr lang="en-US" dirty="0"/>
              <a:t>3.Reflexive practices. </a:t>
            </a:r>
          </a:p>
          <a:p>
            <a:r>
              <a:rPr lang="en-US" dirty="0"/>
              <a:t>For further information: </a:t>
            </a:r>
          </a:p>
          <a:p>
            <a:r>
              <a:rPr lang="en-US" dirty="0">
                <a:hlinkClick r:id="rId4"/>
              </a:rPr>
              <a:t>Framework document for Service-learning program</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796689"/>
            <a:ext cx="7382793" cy="992652"/>
          </a:xfrm>
        </p:spPr>
        <p:txBody>
          <a:bodyPr/>
          <a:lstStyle/>
          <a:p>
            <a:r>
              <a:rPr lang="hr-BA" dirty="0"/>
              <a:t>Get inspired</a:t>
            </a:r>
            <a:endParaRPr lang="en-US" dirty="0"/>
          </a:p>
          <a:p>
            <a:endParaRPr lang="en-US" dirty="0"/>
          </a:p>
        </p:txBody>
      </p:sp>
    </p:spTree>
    <p:extLst>
      <p:ext uri="{BB962C8B-B14F-4D97-AF65-F5344CB8AC3E}">
        <p14:creationId xmlns:p14="http://schemas.microsoft.com/office/powerpoint/2010/main" val="3547152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uadroTexto 553">
            <a:extLst>
              <a:ext uri="{FF2B5EF4-FFF2-40B4-BE49-F238E27FC236}">
                <a16:creationId xmlns:a16="http://schemas.microsoft.com/office/drawing/2014/main" id="{EEE6706D-6D14-94BF-1F5C-3526F9A104D4}"/>
              </a:ext>
            </a:extLst>
          </p:cNvPr>
          <p:cNvSpPr txBox="1"/>
          <p:nvPr/>
        </p:nvSpPr>
        <p:spPr>
          <a:xfrm>
            <a:off x="939179" y="864636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64" name="CuadroTexto 555">
            <a:extLst>
              <a:ext uri="{FF2B5EF4-FFF2-40B4-BE49-F238E27FC236}">
                <a16:creationId xmlns:a16="http://schemas.microsoft.com/office/drawing/2014/main" id="{8EE0D25A-8FDA-7515-D759-6744B7CC5BD0}"/>
              </a:ext>
            </a:extLst>
          </p:cNvPr>
          <p:cNvSpPr txBox="1"/>
          <p:nvPr/>
        </p:nvSpPr>
        <p:spPr>
          <a:xfrm>
            <a:off x="3603468" y="8646362"/>
            <a:ext cx="24835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Two</a:t>
            </a:r>
          </a:p>
        </p:txBody>
      </p:sp>
      <p:sp>
        <p:nvSpPr>
          <p:cNvPr id="65" name="CuadroTexto 557">
            <a:extLst>
              <a:ext uri="{FF2B5EF4-FFF2-40B4-BE49-F238E27FC236}">
                <a16:creationId xmlns:a16="http://schemas.microsoft.com/office/drawing/2014/main" id="{2D12D064-D89D-B616-3B62-761422321353}"/>
              </a:ext>
            </a:extLst>
          </p:cNvPr>
          <p:cNvSpPr txBox="1"/>
          <p:nvPr/>
        </p:nvSpPr>
        <p:spPr>
          <a:xfrm>
            <a:off x="6203441" y="864636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sp>
        <p:nvSpPr>
          <p:cNvPr id="66" name="CuadroTexto 559">
            <a:extLst>
              <a:ext uri="{FF2B5EF4-FFF2-40B4-BE49-F238E27FC236}">
                <a16:creationId xmlns:a16="http://schemas.microsoft.com/office/drawing/2014/main" id="{2FDE5074-5B10-C9C2-F628-CFB06F171893}"/>
              </a:ext>
            </a:extLst>
          </p:cNvPr>
          <p:cNvSpPr txBox="1"/>
          <p:nvPr/>
        </p:nvSpPr>
        <p:spPr>
          <a:xfrm>
            <a:off x="8832950" y="8646362"/>
            <a:ext cx="25130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Four</a:t>
            </a:r>
          </a:p>
        </p:txBody>
      </p:sp>
      <p:sp>
        <p:nvSpPr>
          <p:cNvPr id="2" name="Text Placeholder 1">
            <a:extLst>
              <a:ext uri="{FF2B5EF4-FFF2-40B4-BE49-F238E27FC236}">
                <a16:creationId xmlns:a16="http://schemas.microsoft.com/office/drawing/2014/main" id="{D8EBC7BD-54B5-121A-8017-6CBF18AD7EDF}"/>
              </a:ext>
            </a:extLst>
          </p:cNvPr>
          <p:cNvSpPr>
            <a:spLocks noGrp="1"/>
          </p:cNvSpPr>
          <p:nvPr>
            <p:ph type="body" sz="quarter" idx="16"/>
          </p:nvPr>
        </p:nvSpPr>
        <p:spPr>
          <a:xfrm>
            <a:off x="723900" y="375841"/>
            <a:ext cx="11468097" cy="803654"/>
          </a:xfrm>
        </p:spPr>
        <p:txBody>
          <a:bodyPr/>
          <a:lstStyle/>
          <a:p>
            <a:r>
              <a:rPr lang="hr-BA" dirty="0"/>
              <a:t>Now that you know what to do, let’s plan how to do it. Time to ACT!</a:t>
            </a:r>
          </a:p>
          <a:p>
            <a:r>
              <a:rPr lang="en-GB" sz="2400" dirty="0"/>
              <a:t>On the next slide, there is space for you to get all your thoughts down on paper. </a:t>
            </a:r>
          </a:p>
          <a:p>
            <a:r>
              <a:rPr lang="en-GB" sz="2400" dirty="0"/>
              <a:t>Think of a challenge or challenges within your community, write it in the middle circle and work out how to solve it using design thinking. </a:t>
            </a:r>
            <a:endParaRPr lang="en-US" sz="2400" dirty="0"/>
          </a:p>
        </p:txBody>
      </p:sp>
      <p:sp>
        <p:nvSpPr>
          <p:cNvPr id="10" name="CuadroTexto 553">
            <a:extLst>
              <a:ext uri="{FF2B5EF4-FFF2-40B4-BE49-F238E27FC236}">
                <a16:creationId xmlns:a16="http://schemas.microsoft.com/office/drawing/2014/main" id="{68A52C10-E912-D5CF-FF5C-A37BF2326A1E}"/>
              </a:ext>
            </a:extLst>
          </p:cNvPr>
          <p:cNvSpPr txBox="1"/>
          <p:nvPr/>
        </p:nvSpPr>
        <p:spPr>
          <a:xfrm>
            <a:off x="4984998" y="3158569"/>
            <a:ext cx="2305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STEP 2: _________________________________________________________________________</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 name="CuadroTexto 553">
            <a:extLst>
              <a:ext uri="{FF2B5EF4-FFF2-40B4-BE49-F238E27FC236}">
                <a16:creationId xmlns:a16="http://schemas.microsoft.com/office/drawing/2014/main" id="{A6471D27-37C8-19D7-296D-8A02AC7381DD}"/>
              </a:ext>
            </a:extLst>
          </p:cNvPr>
          <p:cNvSpPr txBox="1"/>
          <p:nvPr/>
        </p:nvSpPr>
        <p:spPr>
          <a:xfrm>
            <a:off x="8775132" y="2977921"/>
            <a:ext cx="2305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STEP 3: _________________________________________________________________________</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1272743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FD71D8B-A7D4-699D-8817-C6A0A9B71387}"/>
              </a:ext>
            </a:extLst>
          </p:cNvPr>
          <p:cNvSpPr/>
          <p:nvPr/>
        </p:nvSpPr>
        <p:spPr>
          <a:xfrm>
            <a:off x="5030525" y="2138901"/>
            <a:ext cx="2130950" cy="21309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6" name="Straight Connector 5">
            <a:extLst>
              <a:ext uri="{FF2B5EF4-FFF2-40B4-BE49-F238E27FC236}">
                <a16:creationId xmlns:a16="http://schemas.microsoft.com/office/drawing/2014/main" id="{06860C2A-5304-8824-F1F2-D85626AB14A8}"/>
              </a:ext>
            </a:extLst>
          </p:cNvPr>
          <p:cNvCxnSpPr>
            <a:cxnSpLocks/>
            <a:endCxn id="4" idx="2"/>
          </p:cNvCxnSpPr>
          <p:nvPr/>
        </p:nvCxnSpPr>
        <p:spPr>
          <a:xfrm>
            <a:off x="397565" y="3204376"/>
            <a:ext cx="46329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B28185-B64A-2368-DC89-B7EAAD011A1E}"/>
              </a:ext>
            </a:extLst>
          </p:cNvPr>
          <p:cNvCxnSpPr>
            <a:cxnSpLocks/>
          </p:cNvCxnSpPr>
          <p:nvPr/>
        </p:nvCxnSpPr>
        <p:spPr>
          <a:xfrm>
            <a:off x="7161475" y="3189799"/>
            <a:ext cx="47416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A1CBA1-363F-B3AF-897F-625613EEC132}"/>
              </a:ext>
            </a:extLst>
          </p:cNvPr>
          <p:cNvCxnSpPr>
            <a:cxnSpLocks/>
          </p:cNvCxnSpPr>
          <p:nvPr/>
        </p:nvCxnSpPr>
        <p:spPr>
          <a:xfrm>
            <a:off x="6024438" y="326003"/>
            <a:ext cx="0" cy="1812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09BFC7-512A-434D-5295-CFDB86359FF6}"/>
              </a:ext>
            </a:extLst>
          </p:cNvPr>
          <p:cNvCxnSpPr>
            <a:cxnSpLocks/>
          </p:cNvCxnSpPr>
          <p:nvPr/>
        </p:nvCxnSpPr>
        <p:spPr>
          <a:xfrm>
            <a:off x="6096000" y="4269851"/>
            <a:ext cx="0" cy="181289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453DF5-7191-B7DF-3FD9-C5F39C292BB9}"/>
              </a:ext>
            </a:extLst>
          </p:cNvPr>
          <p:cNvSpPr txBox="1"/>
          <p:nvPr/>
        </p:nvSpPr>
        <p:spPr>
          <a:xfrm>
            <a:off x="5412190" y="2231149"/>
            <a:ext cx="1367619" cy="369332"/>
          </a:xfrm>
          <a:prstGeom prst="rect">
            <a:avLst/>
          </a:prstGeom>
          <a:noFill/>
        </p:spPr>
        <p:txBody>
          <a:bodyPr wrap="square" rtlCol="0">
            <a:spAutoFit/>
          </a:bodyPr>
          <a:lstStyle/>
          <a:p>
            <a:pPr algn="ctr"/>
            <a:r>
              <a:rPr lang="en-IE" dirty="0"/>
              <a:t>Challenge</a:t>
            </a:r>
          </a:p>
        </p:txBody>
      </p:sp>
      <p:sp>
        <p:nvSpPr>
          <p:cNvPr id="14" name="TextBox 13">
            <a:extLst>
              <a:ext uri="{FF2B5EF4-FFF2-40B4-BE49-F238E27FC236}">
                <a16:creationId xmlns:a16="http://schemas.microsoft.com/office/drawing/2014/main" id="{0B456A5E-87A1-4130-53D2-16D92FF4A699}"/>
              </a:ext>
            </a:extLst>
          </p:cNvPr>
          <p:cNvSpPr txBox="1"/>
          <p:nvPr/>
        </p:nvSpPr>
        <p:spPr>
          <a:xfrm>
            <a:off x="397563" y="3244334"/>
            <a:ext cx="1367619" cy="369332"/>
          </a:xfrm>
          <a:prstGeom prst="rect">
            <a:avLst/>
          </a:prstGeom>
          <a:noFill/>
        </p:spPr>
        <p:txBody>
          <a:bodyPr wrap="square" rtlCol="0">
            <a:spAutoFit/>
          </a:bodyPr>
          <a:lstStyle/>
          <a:p>
            <a:pPr algn="ctr"/>
            <a:r>
              <a:rPr lang="en-IE" dirty="0"/>
              <a:t>Test</a:t>
            </a:r>
          </a:p>
        </p:txBody>
      </p:sp>
      <p:sp>
        <p:nvSpPr>
          <p:cNvPr id="15" name="TextBox 14">
            <a:extLst>
              <a:ext uri="{FF2B5EF4-FFF2-40B4-BE49-F238E27FC236}">
                <a16:creationId xmlns:a16="http://schemas.microsoft.com/office/drawing/2014/main" id="{A92AD5D9-F376-1C1F-1C06-FE04C47A1163}"/>
              </a:ext>
            </a:extLst>
          </p:cNvPr>
          <p:cNvSpPr txBox="1"/>
          <p:nvPr/>
        </p:nvSpPr>
        <p:spPr>
          <a:xfrm>
            <a:off x="5869389" y="463309"/>
            <a:ext cx="1367619" cy="369332"/>
          </a:xfrm>
          <a:prstGeom prst="rect">
            <a:avLst/>
          </a:prstGeom>
          <a:noFill/>
        </p:spPr>
        <p:txBody>
          <a:bodyPr wrap="square" rtlCol="0">
            <a:spAutoFit/>
          </a:bodyPr>
          <a:lstStyle/>
          <a:p>
            <a:pPr algn="ctr"/>
            <a:r>
              <a:rPr lang="en-IE" dirty="0"/>
              <a:t>Act</a:t>
            </a:r>
          </a:p>
        </p:txBody>
      </p:sp>
      <p:sp>
        <p:nvSpPr>
          <p:cNvPr id="16" name="TextBox 15">
            <a:extLst>
              <a:ext uri="{FF2B5EF4-FFF2-40B4-BE49-F238E27FC236}">
                <a16:creationId xmlns:a16="http://schemas.microsoft.com/office/drawing/2014/main" id="{B68AD6AD-0256-F1FE-0DEF-5334F8C0B0D6}"/>
              </a:ext>
            </a:extLst>
          </p:cNvPr>
          <p:cNvSpPr txBox="1"/>
          <p:nvPr/>
        </p:nvSpPr>
        <p:spPr>
          <a:xfrm>
            <a:off x="6966670" y="3244334"/>
            <a:ext cx="1367619" cy="369332"/>
          </a:xfrm>
          <a:prstGeom prst="rect">
            <a:avLst/>
          </a:prstGeom>
          <a:noFill/>
        </p:spPr>
        <p:txBody>
          <a:bodyPr wrap="square" rtlCol="0">
            <a:spAutoFit/>
          </a:bodyPr>
          <a:lstStyle/>
          <a:p>
            <a:pPr algn="ctr"/>
            <a:r>
              <a:rPr lang="en-IE" dirty="0"/>
              <a:t>Result</a:t>
            </a:r>
          </a:p>
        </p:txBody>
      </p:sp>
      <p:sp>
        <p:nvSpPr>
          <p:cNvPr id="17" name="TextBox 16">
            <a:extLst>
              <a:ext uri="{FF2B5EF4-FFF2-40B4-BE49-F238E27FC236}">
                <a16:creationId xmlns:a16="http://schemas.microsoft.com/office/drawing/2014/main" id="{78B68533-6B7E-0192-2797-3D504EBE291E}"/>
              </a:ext>
            </a:extLst>
          </p:cNvPr>
          <p:cNvSpPr txBox="1"/>
          <p:nvPr/>
        </p:nvSpPr>
        <p:spPr>
          <a:xfrm>
            <a:off x="397564" y="463309"/>
            <a:ext cx="1367619" cy="369332"/>
          </a:xfrm>
          <a:prstGeom prst="rect">
            <a:avLst/>
          </a:prstGeom>
          <a:noFill/>
        </p:spPr>
        <p:txBody>
          <a:bodyPr wrap="square" rtlCol="0">
            <a:spAutoFit/>
          </a:bodyPr>
          <a:lstStyle/>
          <a:p>
            <a:pPr algn="ctr"/>
            <a:r>
              <a:rPr lang="en-IE" dirty="0"/>
              <a:t>Define</a:t>
            </a:r>
          </a:p>
        </p:txBody>
      </p:sp>
    </p:spTree>
    <p:extLst>
      <p:ext uri="{BB962C8B-B14F-4D97-AF65-F5344CB8AC3E}">
        <p14:creationId xmlns:p14="http://schemas.microsoft.com/office/powerpoint/2010/main" val="3480964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282358" y="5124720"/>
            <a:ext cx="4830474" cy="731140"/>
          </a:xfrm>
        </p:spPr>
        <p:txBody>
          <a:bodyPr>
            <a:normAutofit/>
          </a:bodyPr>
          <a:lstStyle/>
          <a:p>
            <a:r>
              <a:rPr lang="hr-BA" dirty="0"/>
              <a:t>You have solved the challenge</a:t>
            </a:r>
            <a:endParaRPr lang="en-US"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89740" y="2835293"/>
            <a:ext cx="4752415" cy="1377574"/>
          </a:xfrm>
        </p:spPr>
        <p:txBody>
          <a:bodyPr>
            <a:normAutofit/>
          </a:bodyPr>
          <a:lstStyle/>
          <a:p>
            <a:r>
              <a:rPr lang="hr-BA" dirty="0"/>
              <a:t>Congratulations!</a:t>
            </a:r>
            <a:endParaRPr lang="en-US" dirty="0"/>
          </a:p>
        </p:txBody>
      </p:sp>
    </p:spTree>
    <p:extLst>
      <p:ext uri="{BB962C8B-B14F-4D97-AF65-F5344CB8AC3E}">
        <p14:creationId xmlns:p14="http://schemas.microsoft.com/office/powerpoint/2010/main" val="224468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p:txBody>
          <a:bodyPr/>
          <a:lstStyle/>
          <a:p>
            <a:r>
              <a:rPr lang="hr-BA" dirty="0"/>
              <a:t>In this example you can see </a:t>
            </a:r>
            <a:r>
              <a:rPr lang="en-GB" dirty="0"/>
              <a:t>an overview of what the ideation stage is… </a:t>
            </a:r>
            <a:endParaRPr lang="hr-BA" dirty="0"/>
          </a:p>
          <a:p>
            <a:endParaRPr lang="hr-BA" dirty="0"/>
          </a:p>
          <a:p>
            <a:r>
              <a:rPr lang="hr-BA" dirty="0"/>
              <a:t>Click on </a:t>
            </a:r>
            <a:r>
              <a:rPr lang="en-GB" dirty="0">
                <a:hlinkClick r:id="rId2"/>
              </a:rPr>
              <a:t>here</a:t>
            </a:r>
            <a:r>
              <a:rPr lang="en-GB" dirty="0"/>
              <a:t> </a:t>
            </a:r>
            <a:r>
              <a:rPr lang="hr-BA" dirty="0"/>
              <a:t>to watch the video</a:t>
            </a:r>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p:txBody>
          <a:bodyPr/>
          <a:lstStyle/>
          <a:p>
            <a:r>
              <a:rPr lang="hr-BA" dirty="0"/>
              <a:t>How it looks like?</a:t>
            </a:r>
            <a:endParaRPr lang="en-US" dirty="0"/>
          </a:p>
          <a:p>
            <a:endParaRPr lang="en-US" dirty="0"/>
          </a:p>
        </p:txBody>
      </p:sp>
      <p:pic>
        <p:nvPicPr>
          <p:cNvPr id="10" name="Picture Placeholder 9">
            <a:extLst>
              <a:ext uri="{FF2B5EF4-FFF2-40B4-BE49-F238E27FC236}">
                <a16:creationId xmlns:a16="http://schemas.microsoft.com/office/drawing/2014/main" id="{5FEB7F8A-088F-E1A6-325E-3775BB43F6BE}"/>
              </a:ext>
            </a:extLst>
          </p:cNvPr>
          <p:cNvPicPr>
            <a:picLocks noGrp="1" noChangeAspect="1"/>
          </p:cNvPicPr>
          <p:nvPr>
            <p:ph type="pic" sz="quarter" idx="10"/>
          </p:nvPr>
        </p:nvPicPr>
        <p:blipFill rotWithShape="1">
          <a:blip r:embed="rId3"/>
          <a:srcRect l="12270" r="12270"/>
          <a:stretch/>
        </p:blipFill>
        <p:spPr/>
      </p:pic>
    </p:spTree>
    <p:extLst>
      <p:ext uri="{BB962C8B-B14F-4D97-AF65-F5344CB8AC3E}">
        <p14:creationId xmlns:p14="http://schemas.microsoft.com/office/powerpoint/2010/main" val="2155738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
          <p:cNvSpPr>
            <a:spLocks noChangeArrowheads="1"/>
          </p:cNvSpPr>
          <p:nvPr/>
        </p:nvSpPr>
        <p:spPr bwMode="auto">
          <a:xfrm>
            <a:off x="851652" y="3825654"/>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8" name="Freeform 243"/>
          <p:cNvSpPr>
            <a:spLocks noChangeArrowheads="1"/>
          </p:cNvSpPr>
          <p:nvPr/>
        </p:nvSpPr>
        <p:spPr bwMode="auto">
          <a:xfrm>
            <a:off x="1312538" y="2408247"/>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9" name="Freeform 244"/>
          <p:cNvSpPr>
            <a:spLocks noChangeArrowheads="1"/>
          </p:cNvSpPr>
          <p:nvPr/>
        </p:nvSpPr>
        <p:spPr bwMode="auto">
          <a:xfrm>
            <a:off x="3565191" y="38402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4" name="Freeform 319"/>
          <p:cNvSpPr>
            <a:spLocks noChangeArrowheads="1"/>
          </p:cNvSpPr>
          <p:nvPr/>
        </p:nvSpPr>
        <p:spPr bwMode="auto">
          <a:xfrm>
            <a:off x="4023870" y="2405893"/>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5" name="Freeform 320"/>
          <p:cNvSpPr>
            <a:spLocks noChangeArrowheads="1"/>
          </p:cNvSpPr>
          <p:nvPr/>
        </p:nvSpPr>
        <p:spPr bwMode="auto">
          <a:xfrm>
            <a:off x="6194702" y="38402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8" name="Freeform 393"/>
          <p:cNvSpPr>
            <a:spLocks noChangeArrowheads="1"/>
          </p:cNvSpPr>
          <p:nvPr/>
        </p:nvSpPr>
        <p:spPr bwMode="auto">
          <a:xfrm>
            <a:off x="6669428" y="2405893"/>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9" name="Freeform 394"/>
          <p:cNvSpPr>
            <a:spLocks noChangeArrowheads="1"/>
          </p:cNvSpPr>
          <p:nvPr/>
        </p:nvSpPr>
        <p:spPr bwMode="auto">
          <a:xfrm>
            <a:off x="8824211" y="38402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4" name="Freeform 469"/>
          <p:cNvSpPr>
            <a:spLocks noChangeArrowheads="1"/>
          </p:cNvSpPr>
          <p:nvPr/>
        </p:nvSpPr>
        <p:spPr bwMode="auto">
          <a:xfrm>
            <a:off x="9314984" y="2402692"/>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4" name="CuadroTexto 553"/>
          <p:cNvSpPr txBox="1"/>
          <p:nvPr/>
        </p:nvSpPr>
        <p:spPr>
          <a:xfrm>
            <a:off x="906715" y="4207884"/>
            <a:ext cx="246688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are some social issues that you think could benefit from the ideation stage of design thinking?</a:t>
            </a:r>
          </a:p>
        </p:txBody>
      </p:sp>
      <p:sp>
        <p:nvSpPr>
          <p:cNvPr id="556" name="CuadroTexto 555"/>
          <p:cNvSpPr txBox="1"/>
          <p:nvPr/>
        </p:nvSpPr>
        <p:spPr>
          <a:xfrm>
            <a:off x="3612440" y="3975752"/>
            <a:ext cx="2483557"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How do you think a diverse team can contribute to the ideation stage of design thinking in addressing social issues?</a:t>
            </a:r>
          </a:p>
        </p:txBody>
      </p:sp>
      <p:sp>
        <p:nvSpPr>
          <p:cNvPr id="558" name="CuadroTexto 557"/>
          <p:cNvSpPr txBox="1"/>
          <p:nvPr/>
        </p:nvSpPr>
        <p:spPr>
          <a:xfrm>
            <a:off x="6203557" y="3980604"/>
            <a:ext cx="251309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In your opinion, what role does empathy play in the ideation stage of design thinking when addressing social issues?</a:t>
            </a:r>
          </a:p>
        </p:txBody>
      </p:sp>
      <p:sp>
        <p:nvSpPr>
          <p:cNvPr id="560" name="CuadroTexto 559"/>
          <p:cNvSpPr txBox="1"/>
          <p:nvPr/>
        </p:nvSpPr>
        <p:spPr>
          <a:xfrm>
            <a:off x="8855751" y="4013154"/>
            <a:ext cx="25130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is beneficial about the Ideation method? </a:t>
            </a: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p:txBody>
          <a:bodyPr/>
          <a:lstStyle/>
          <a:p>
            <a:r>
              <a:rPr lang="hr-BA" dirty="0"/>
              <a:t>Let’s think about </a:t>
            </a:r>
            <a:r>
              <a:rPr lang="en-GB" dirty="0"/>
              <a:t>how to ideate towards sustainable equitable solutions </a:t>
            </a:r>
            <a:endParaRPr lang="en-US" u="sng" dirty="0"/>
          </a:p>
        </p:txBody>
      </p:sp>
      <p:grpSp>
        <p:nvGrpSpPr>
          <p:cNvPr id="36" name="Graphic 3">
            <a:extLst>
              <a:ext uri="{FF2B5EF4-FFF2-40B4-BE49-F238E27FC236}">
                <a16:creationId xmlns:a16="http://schemas.microsoft.com/office/drawing/2014/main" id="{104C4671-FC26-4079-AD95-6762193B6F1D}"/>
              </a:ext>
            </a:extLst>
          </p:cNvPr>
          <p:cNvGrpSpPr/>
          <p:nvPr/>
        </p:nvGrpSpPr>
        <p:grpSpPr>
          <a:xfrm>
            <a:off x="4498027" y="2789971"/>
            <a:ext cx="772300" cy="871495"/>
            <a:chOff x="4643578" y="432838"/>
            <a:chExt cx="1028134" cy="1160188"/>
          </a:xfrm>
          <a:solidFill>
            <a:schemeClr val="bg1"/>
          </a:solidFill>
        </p:grpSpPr>
        <p:sp>
          <p:nvSpPr>
            <p:cNvPr id="37" name="Freeform 1033">
              <a:extLst>
                <a:ext uri="{FF2B5EF4-FFF2-40B4-BE49-F238E27FC236}">
                  <a16:creationId xmlns:a16="http://schemas.microsoft.com/office/drawing/2014/main" id="{57BA7358-AD6C-F645-AF15-DEA0A97181A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38" name="Graphic 3">
              <a:extLst>
                <a:ext uri="{FF2B5EF4-FFF2-40B4-BE49-F238E27FC236}">
                  <a16:creationId xmlns:a16="http://schemas.microsoft.com/office/drawing/2014/main" id="{C655D2C5-3E0E-BED0-D4B2-B2337A3DBCC8}"/>
                </a:ext>
              </a:extLst>
            </p:cNvPr>
            <p:cNvGrpSpPr/>
            <p:nvPr/>
          </p:nvGrpSpPr>
          <p:grpSpPr>
            <a:xfrm>
              <a:off x="4643578" y="432838"/>
              <a:ext cx="1028134" cy="1160188"/>
              <a:chOff x="4643578" y="432838"/>
              <a:chExt cx="1028134" cy="1160188"/>
            </a:xfrm>
            <a:grpFill/>
          </p:grpSpPr>
          <p:sp>
            <p:nvSpPr>
              <p:cNvPr id="39" name="Freeform 1035">
                <a:extLst>
                  <a:ext uri="{FF2B5EF4-FFF2-40B4-BE49-F238E27FC236}">
                    <a16:creationId xmlns:a16="http://schemas.microsoft.com/office/drawing/2014/main" id="{3707FB95-F330-1B47-2EEE-15980767752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0" name="Graphic 3">
                <a:extLst>
                  <a:ext uri="{FF2B5EF4-FFF2-40B4-BE49-F238E27FC236}">
                    <a16:creationId xmlns:a16="http://schemas.microsoft.com/office/drawing/2014/main" id="{67F62729-0A92-8355-2C75-49CE25DEFF0C}"/>
                  </a:ext>
                </a:extLst>
              </p:cNvPr>
              <p:cNvGrpSpPr/>
              <p:nvPr/>
            </p:nvGrpSpPr>
            <p:grpSpPr>
              <a:xfrm>
                <a:off x="4643578" y="432838"/>
                <a:ext cx="1028134" cy="1160188"/>
                <a:chOff x="4643578" y="432838"/>
                <a:chExt cx="1028134" cy="1160188"/>
              </a:xfrm>
              <a:grpFill/>
            </p:grpSpPr>
            <p:sp>
              <p:nvSpPr>
                <p:cNvPr id="41" name="Freeform 1037">
                  <a:extLst>
                    <a:ext uri="{FF2B5EF4-FFF2-40B4-BE49-F238E27FC236}">
                      <a16:creationId xmlns:a16="http://schemas.microsoft.com/office/drawing/2014/main" id="{5060A896-D2D7-5CE9-3A63-D3B4CDD42131}"/>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1038">
                  <a:extLst>
                    <a:ext uri="{FF2B5EF4-FFF2-40B4-BE49-F238E27FC236}">
                      <a16:creationId xmlns:a16="http://schemas.microsoft.com/office/drawing/2014/main" id="{9D48916C-6266-3A3D-34B7-4D64F588CA5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43" name="Graphic 3">
            <a:extLst>
              <a:ext uri="{FF2B5EF4-FFF2-40B4-BE49-F238E27FC236}">
                <a16:creationId xmlns:a16="http://schemas.microsoft.com/office/drawing/2014/main" id="{FCEB8F7B-C9FC-5227-04AB-C5147AA0437B}"/>
              </a:ext>
            </a:extLst>
          </p:cNvPr>
          <p:cNvGrpSpPr/>
          <p:nvPr/>
        </p:nvGrpSpPr>
        <p:grpSpPr>
          <a:xfrm>
            <a:off x="7000170" y="2789971"/>
            <a:ext cx="837349" cy="785687"/>
            <a:chOff x="6615628" y="2116894"/>
            <a:chExt cx="1066935" cy="1001108"/>
          </a:xfrm>
          <a:solidFill>
            <a:schemeClr val="bg1"/>
          </a:solidFill>
        </p:grpSpPr>
        <p:sp>
          <p:nvSpPr>
            <p:cNvPr id="44" name="Freeform 1128">
              <a:extLst>
                <a:ext uri="{FF2B5EF4-FFF2-40B4-BE49-F238E27FC236}">
                  <a16:creationId xmlns:a16="http://schemas.microsoft.com/office/drawing/2014/main" id="{1C13703F-4D3F-2600-7A3A-6C306D13A863}"/>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5" name="Graphic 3">
              <a:extLst>
                <a:ext uri="{FF2B5EF4-FFF2-40B4-BE49-F238E27FC236}">
                  <a16:creationId xmlns:a16="http://schemas.microsoft.com/office/drawing/2014/main" id="{84446706-0AAF-A254-F77F-A93DBC3881C1}"/>
                </a:ext>
              </a:extLst>
            </p:cNvPr>
            <p:cNvGrpSpPr/>
            <p:nvPr/>
          </p:nvGrpSpPr>
          <p:grpSpPr>
            <a:xfrm>
              <a:off x="6615628" y="2116894"/>
              <a:ext cx="1066935" cy="1001108"/>
              <a:chOff x="6615628" y="2116894"/>
              <a:chExt cx="1066935" cy="1001108"/>
            </a:xfrm>
            <a:grpFill/>
          </p:grpSpPr>
          <p:sp>
            <p:nvSpPr>
              <p:cNvPr id="46" name="Freeform 1130">
                <a:extLst>
                  <a:ext uri="{FF2B5EF4-FFF2-40B4-BE49-F238E27FC236}">
                    <a16:creationId xmlns:a16="http://schemas.microsoft.com/office/drawing/2014/main" id="{36F4881D-E2F9-A9F2-61E5-38B73C7927EE}"/>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7" name="Freeform 1131">
                <a:extLst>
                  <a:ext uri="{FF2B5EF4-FFF2-40B4-BE49-F238E27FC236}">
                    <a16:creationId xmlns:a16="http://schemas.microsoft.com/office/drawing/2014/main" id="{0F408402-4015-4EEE-4D96-04A13DB8F388}"/>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9" name="Freeform 1132">
                <a:extLst>
                  <a:ext uri="{FF2B5EF4-FFF2-40B4-BE49-F238E27FC236}">
                    <a16:creationId xmlns:a16="http://schemas.microsoft.com/office/drawing/2014/main" id="{1FB3DCE5-3B4E-8EC7-4A67-BB10A8D14BE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0" name="Freeform 1133">
                <a:extLst>
                  <a:ext uri="{FF2B5EF4-FFF2-40B4-BE49-F238E27FC236}">
                    <a16:creationId xmlns:a16="http://schemas.microsoft.com/office/drawing/2014/main" id="{D652B56E-6FC4-19AE-9B6A-E740E060798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1" name="Freeform 1134">
                <a:extLst>
                  <a:ext uri="{FF2B5EF4-FFF2-40B4-BE49-F238E27FC236}">
                    <a16:creationId xmlns:a16="http://schemas.microsoft.com/office/drawing/2014/main" id="{896C6611-EDFE-9127-8763-B7A33DBF656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 name="Freeform 1135">
                <a:extLst>
                  <a:ext uri="{FF2B5EF4-FFF2-40B4-BE49-F238E27FC236}">
                    <a16:creationId xmlns:a16="http://schemas.microsoft.com/office/drawing/2014/main" id="{2668A744-661D-A8B1-991B-60B8F6F9CF8E}"/>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Freeform 1136">
                <a:extLst>
                  <a:ext uri="{FF2B5EF4-FFF2-40B4-BE49-F238E27FC236}">
                    <a16:creationId xmlns:a16="http://schemas.microsoft.com/office/drawing/2014/main" id="{9F270EC6-4EB0-1E3C-3558-A4ADFBD1E75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4" name="Freeform 1137">
                <a:extLst>
                  <a:ext uri="{FF2B5EF4-FFF2-40B4-BE49-F238E27FC236}">
                    <a16:creationId xmlns:a16="http://schemas.microsoft.com/office/drawing/2014/main" id="{723E184F-38D9-D391-58D3-8DDB15C5E4A5}"/>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 name="Freeform 1138">
                <a:extLst>
                  <a:ext uri="{FF2B5EF4-FFF2-40B4-BE49-F238E27FC236}">
                    <a16:creationId xmlns:a16="http://schemas.microsoft.com/office/drawing/2014/main" id="{0AC3B0FA-7FF7-B4ED-7853-8ACB5232252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6" name="Freeform 1139">
                <a:extLst>
                  <a:ext uri="{FF2B5EF4-FFF2-40B4-BE49-F238E27FC236}">
                    <a16:creationId xmlns:a16="http://schemas.microsoft.com/office/drawing/2014/main" id="{1E2321BF-3A6A-419B-3038-9716F08D1FBA}"/>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 name="Freeform 1140">
                <a:extLst>
                  <a:ext uri="{FF2B5EF4-FFF2-40B4-BE49-F238E27FC236}">
                    <a16:creationId xmlns:a16="http://schemas.microsoft.com/office/drawing/2014/main" id="{B17EFE76-D0E6-1E07-B2E2-9C97E598DAF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8" name="Freeform 1141">
                <a:extLst>
                  <a:ext uri="{FF2B5EF4-FFF2-40B4-BE49-F238E27FC236}">
                    <a16:creationId xmlns:a16="http://schemas.microsoft.com/office/drawing/2014/main" id="{31BE796B-FBD1-D7FD-5694-6E5EB79BC810}"/>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59" name="Group 58">
            <a:extLst>
              <a:ext uri="{FF2B5EF4-FFF2-40B4-BE49-F238E27FC236}">
                <a16:creationId xmlns:a16="http://schemas.microsoft.com/office/drawing/2014/main" id="{F757979F-6109-4FA9-0097-B16F5060238E}"/>
              </a:ext>
            </a:extLst>
          </p:cNvPr>
          <p:cNvGrpSpPr/>
          <p:nvPr/>
        </p:nvGrpSpPr>
        <p:grpSpPr>
          <a:xfrm>
            <a:off x="1800529" y="2814446"/>
            <a:ext cx="676288" cy="676171"/>
            <a:chOff x="3258209" y="1217582"/>
            <a:chExt cx="4712093" cy="4711281"/>
          </a:xfrm>
          <a:solidFill>
            <a:schemeClr val="bg1"/>
          </a:solidFill>
        </p:grpSpPr>
        <p:sp>
          <p:nvSpPr>
            <p:cNvPr id="60" name="Freeform 31">
              <a:extLst>
                <a:ext uri="{FF2B5EF4-FFF2-40B4-BE49-F238E27FC236}">
                  <a16:creationId xmlns:a16="http://schemas.microsoft.com/office/drawing/2014/main" id="{1DCE7154-8AD3-F75F-342A-9051BC6CB828}"/>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32">
              <a:extLst>
                <a:ext uri="{FF2B5EF4-FFF2-40B4-BE49-F238E27FC236}">
                  <a16:creationId xmlns:a16="http://schemas.microsoft.com/office/drawing/2014/main" id="{1CBF1B8F-9CE4-5707-5DD3-BA9E3FB85D32}"/>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60E9D051-A651-BB06-8DCB-1ECC3CA0C22E}"/>
                </a:ext>
              </a:extLst>
            </p:cNvPr>
            <p:cNvGrpSpPr/>
            <p:nvPr/>
          </p:nvGrpSpPr>
          <p:grpSpPr>
            <a:xfrm>
              <a:off x="3258209" y="1217582"/>
              <a:ext cx="4712093" cy="4711281"/>
              <a:chOff x="3258209" y="1217582"/>
              <a:chExt cx="4712093" cy="4711281"/>
            </a:xfrm>
            <a:grpFill/>
          </p:grpSpPr>
          <p:sp>
            <p:nvSpPr>
              <p:cNvPr id="63" name="Freeform 16">
                <a:extLst>
                  <a:ext uri="{FF2B5EF4-FFF2-40B4-BE49-F238E27FC236}">
                    <a16:creationId xmlns:a16="http://schemas.microsoft.com/office/drawing/2014/main" id="{50081086-EC1B-83FB-61F5-070C3AC3BC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 name="Freeform 18">
                <a:extLst>
                  <a:ext uri="{FF2B5EF4-FFF2-40B4-BE49-F238E27FC236}">
                    <a16:creationId xmlns:a16="http://schemas.microsoft.com/office/drawing/2014/main" id="{C017CD92-A48C-6A1F-196D-20FCE66F8DC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5" name="Freeform 19">
                <a:extLst>
                  <a:ext uri="{FF2B5EF4-FFF2-40B4-BE49-F238E27FC236}">
                    <a16:creationId xmlns:a16="http://schemas.microsoft.com/office/drawing/2014/main" id="{BB839485-8987-3FD9-9367-948449DF0CF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6" name="Freeform 20">
                <a:extLst>
                  <a:ext uri="{FF2B5EF4-FFF2-40B4-BE49-F238E27FC236}">
                    <a16:creationId xmlns:a16="http://schemas.microsoft.com/office/drawing/2014/main" id="{29D806BC-F5B1-5BD8-F128-2715010C7C81}"/>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9E61DC24-C69F-D693-62FB-B32102FAF61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8FEE1271-A7AA-73D4-1817-9444DCB59F0E}"/>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23">
                <a:extLst>
                  <a:ext uri="{FF2B5EF4-FFF2-40B4-BE49-F238E27FC236}">
                    <a16:creationId xmlns:a16="http://schemas.microsoft.com/office/drawing/2014/main" id="{8CD3F5C7-A1BB-F749-AFDC-165AADCD830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24">
                <a:extLst>
                  <a:ext uri="{FF2B5EF4-FFF2-40B4-BE49-F238E27FC236}">
                    <a16:creationId xmlns:a16="http://schemas.microsoft.com/office/drawing/2014/main" id="{5CA67651-2A67-9CA8-0D87-DDC14AD3E5F3}"/>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25">
                <a:extLst>
                  <a:ext uri="{FF2B5EF4-FFF2-40B4-BE49-F238E27FC236}">
                    <a16:creationId xmlns:a16="http://schemas.microsoft.com/office/drawing/2014/main" id="{92ECB904-842F-C612-5E0F-C023CD58ECCC}"/>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26">
                <a:extLst>
                  <a:ext uri="{FF2B5EF4-FFF2-40B4-BE49-F238E27FC236}">
                    <a16:creationId xmlns:a16="http://schemas.microsoft.com/office/drawing/2014/main" id="{29A2A0AD-1764-44FE-43B4-034E4DFA469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27">
                <a:extLst>
                  <a:ext uri="{FF2B5EF4-FFF2-40B4-BE49-F238E27FC236}">
                    <a16:creationId xmlns:a16="http://schemas.microsoft.com/office/drawing/2014/main" id="{656591A9-196A-50A5-B7E6-7F2DF70ED4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28">
                <a:extLst>
                  <a:ext uri="{FF2B5EF4-FFF2-40B4-BE49-F238E27FC236}">
                    <a16:creationId xmlns:a16="http://schemas.microsoft.com/office/drawing/2014/main" id="{91101746-CA85-CB40-1DB4-42B8443C300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29">
                <a:extLst>
                  <a:ext uri="{FF2B5EF4-FFF2-40B4-BE49-F238E27FC236}">
                    <a16:creationId xmlns:a16="http://schemas.microsoft.com/office/drawing/2014/main" id="{C35A4DFB-E8B4-4B3A-35E8-AF2339B71D0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30">
                <a:extLst>
                  <a:ext uri="{FF2B5EF4-FFF2-40B4-BE49-F238E27FC236}">
                    <a16:creationId xmlns:a16="http://schemas.microsoft.com/office/drawing/2014/main" id="{F576FFD3-0760-31A7-6085-9CD78D012C9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3C41F4BF-8A29-05B8-5302-C16FD0C6E060}"/>
              </a:ext>
            </a:extLst>
          </p:cNvPr>
          <p:cNvGrpSpPr/>
          <p:nvPr/>
        </p:nvGrpSpPr>
        <p:grpSpPr>
          <a:xfrm>
            <a:off x="9669620" y="2711760"/>
            <a:ext cx="872482" cy="1012568"/>
            <a:chOff x="8360213" y="3458151"/>
            <a:chExt cx="853935" cy="991043"/>
          </a:xfrm>
          <a:solidFill>
            <a:schemeClr val="bg1"/>
          </a:solidFill>
        </p:grpSpPr>
        <p:grpSp>
          <p:nvGrpSpPr>
            <p:cNvPr id="78" name="Graphic 2">
              <a:extLst>
                <a:ext uri="{FF2B5EF4-FFF2-40B4-BE49-F238E27FC236}">
                  <a16:creationId xmlns:a16="http://schemas.microsoft.com/office/drawing/2014/main" id="{9EE7A7B7-9660-F00E-DA38-F9F6D391C7B5}"/>
                </a:ext>
              </a:extLst>
            </p:cNvPr>
            <p:cNvGrpSpPr/>
            <p:nvPr userDrawn="1"/>
          </p:nvGrpSpPr>
          <p:grpSpPr>
            <a:xfrm>
              <a:off x="8599192" y="3595917"/>
              <a:ext cx="375982" cy="204367"/>
              <a:chOff x="2642504" y="3763150"/>
              <a:chExt cx="375982" cy="204367"/>
            </a:xfrm>
            <a:grpFill/>
          </p:grpSpPr>
          <p:sp>
            <p:nvSpPr>
              <p:cNvPr id="84" name="Freeform 83">
                <a:extLst>
                  <a:ext uri="{FF2B5EF4-FFF2-40B4-BE49-F238E27FC236}">
                    <a16:creationId xmlns:a16="http://schemas.microsoft.com/office/drawing/2014/main" id="{6B97F6D0-E26B-05CB-E0B0-C84BECB1E97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67A381E5-6C03-EA0B-F652-91F11BDA1133}"/>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79" name="Graphic 2">
              <a:extLst>
                <a:ext uri="{FF2B5EF4-FFF2-40B4-BE49-F238E27FC236}">
                  <a16:creationId xmlns:a16="http://schemas.microsoft.com/office/drawing/2014/main" id="{14BE1FF8-2EE7-CDD7-E392-F824C4E7D493}"/>
                </a:ext>
              </a:extLst>
            </p:cNvPr>
            <p:cNvGrpSpPr/>
            <p:nvPr userDrawn="1"/>
          </p:nvGrpSpPr>
          <p:grpSpPr>
            <a:xfrm>
              <a:off x="8360213" y="3458151"/>
              <a:ext cx="853935" cy="991043"/>
              <a:chOff x="2403525" y="3625384"/>
              <a:chExt cx="853935" cy="991043"/>
            </a:xfrm>
            <a:grp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551632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26034" y="863973"/>
            <a:ext cx="2334470" cy="4739929"/>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59" name="Freeform 246"/>
          <p:cNvSpPr>
            <a:spLocks noChangeArrowheads="1"/>
          </p:cNvSpPr>
          <p:nvPr/>
        </p:nvSpPr>
        <p:spPr bwMode="auto">
          <a:xfrm>
            <a:off x="881636" y="721047"/>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0" name="Freeform 247"/>
          <p:cNvSpPr>
            <a:spLocks noChangeArrowheads="1"/>
          </p:cNvSpPr>
          <p:nvPr/>
        </p:nvSpPr>
        <p:spPr bwMode="auto">
          <a:xfrm>
            <a:off x="3588770" y="1396077"/>
            <a:ext cx="2334470" cy="4603571"/>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3" name="Freeform 250"/>
          <p:cNvSpPr>
            <a:spLocks noChangeArrowheads="1"/>
          </p:cNvSpPr>
          <p:nvPr/>
        </p:nvSpPr>
        <p:spPr bwMode="auto">
          <a:xfrm>
            <a:off x="6276545" y="855120"/>
            <a:ext cx="2334470" cy="4739928"/>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5" name="Freeform 252"/>
          <p:cNvSpPr>
            <a:spLocks noChangeArrowheads="1"/>
          </p:cNvSpPr>
          <p:nvPr/>
        </p:nvSpPr>
        <p:spPr bwMode="auto">
          <a:xfrm>
            <a:off x="6217606" y="72104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6" name="Freeform 253"/>
          <p:cNvSpPr>
            <a:spLocks noChangeArrowheads="1"/>
          </p:cNvSpPr>
          <p:nvPr/>
        </p:nvSpPr>
        <p:spPr bwMode="auto">
          <a:xfrm>
            <a:off x="8931496" y="1396078"/>
            <a:ext cx="2334470" cy="4636426"/>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a:xfrm>
            <a:off x="-75503" y="99069"/>
            <a:ext cx="12191999" cy="803654"/>
          </a:xfrm>
        </p:spPr>
        <p:txBody>
          <a:bodyPr/>
          <a:lstStyle/>
          <a:p>
            <a:r>
              <a:rPr lang="hr-BA" dirty="0"/>
              <a:t>Tips and Hints</a:t>
            </a:r>
            <a:endParaRPr lang="en-US" dirty="0"/>
          </a:p>
        </p:txBody>
      </p:sp>
      <p:sp>
        <p:nvSpPr>
          <p:cNvPr id="51" name="CuadroTexto 553">
            <a:extLst>
              <a:ext uri="{FF2B5EF4-FFF2-40B4-BE49-F238E27FC236}">
                <a16:creationId xmlns:a16="http://schemas.microsoft.com/office/drawing/2014/main" id="{B37FB18C-4B0E-E8E8-014D-7D073460B019}"/>
              </a:ext>
            </a:extLst>
          </p:cNvPr>
          <p:cNvSpPr txBox="1"/>
          <p:nvPr/>
        </p:nvSpPr>
        <p:spPr>
          <a:xfrm>
            <a:off x="1097843" y="572597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53" name="CuadroTexto 557">
            <a:extLst>
              <a:ext uri="{FF2B5EF4-FFF2-40B4-BE49-F238E27FC236}">
                <a16:creationId xmlns:a16="http://schemas.microsoft.com/office/drawing/2014/main" id="{42B1C00F-582B-C35C-06D3-B3DB7F0435E2}"/>
              </a:ext>
            </a:extLst>
          </p:cNvPr>
          <p:cNvSpPr txBox="1"/>
          <p:nvPr/>
        </p:nvSpPr>
        <p:spPr>
          <a:xfrm>
            <a:off x="6362105" y="572597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sp>
        <p:nvSpPr>
          <p:cNvPr id="105" name="CuadroTexto 553">
            <a:extLst>
              <a:ext uri="{FF2B5EF4-FFF2-40B4-BE49-F238E27FC236}">
                <a16:creationId xmlns:a16="http://schemas.microsoft.com/office/drawing/2014/main" id="{2FC65A80-FE17-70B6-796F-DDDE0F034E58}"/>
              </a:ext>
            </a:extLst>
          </p:cNvPr>
          <p:cNvSpPr txBox="1"/>
          <p:nvPr/>
        </p:nvSpPr>
        <p:spPr>
          <a:xfrm>
            <a:off x="941969" y="913824"/>
            <a:ext cx="22915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Calibri" panose="020F0502020204030204" pitchFamily="34" charset="0"/>
                <a:ea typeface="Lato" charset="0"/>
                <a:cs typeface="Calibri" panose="020F0502020204030204" pitchFamily="34" charset="0"/>
              </a:rPr>
              <a:t>Research </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63324" y="1622984"/>
            <a:ext cx="23590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 Diverse Team </a:t>
            </a: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76545" y="792510"/>
            <a:ext cx="2334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Empathy and Ideation </a:t>
            </a: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914011" y="1622984"/>
            <a:ext cx="23871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Benefits </a:t>
            </a:r>
          </a:p>
        </p:txBody>
      </p:sp>
      <p:sp>
        <p:nvSpPr>
          <p:cNvPr id="109" name="Rectángulo 602">
            <a:extLst>
              <a:ext uri="{FF2B5EF4-FFF2-40B4-BE49-F238E27FC236}">
                <a16:creationId xmlns:a16="http://schemas.microsoft.com/office/drawing/2014/main" id="{299BA70E-D7BE-AF1E-6279-0AE0359BBEE1}"/>
              </a:ext>
            </a:extLst>
          </p:cNvPr>
          <p:cNvSpPr/>
          <p:nvPr/>
        </p:nvSpPr>
        <p:spPr>
          <a:xfrm>
            <a:off x="934667" y="1258524"/>
            <a:ext cx="2291547" cy="42780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Research is important to identify social issues that could benefit from design thinking. You can create articles or videos, or visit city hall, the public library, or local newspapers. Verify your sources. Social issues that could benefit from ideation include poverty, education inequality, mental health, and homelessness.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3638955" y="2121222"/>
            <a:ext cx="2290877" cy="32932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 diverse team is crucial to the ideation stage of design thinking for social issues. They bring different perspectives, challenge assumptions, and identify overlooked issues. Seek out team members from diverse backgrounds to ensure all perspectives are considered during ideation.</a:t>
            </a:r>
          </a:p>
        </p:txBody>
      </p:sp>
      <p:sp>
        <p:nvSpPr>
          <p:cNvPr id="111" name="Rectángulo 604">
            <a:extLst>
              <a:ext uri="{FF2B5EF4-FFF2-40B4-BE49-F238E27FC236}">
                <a16:creationId xmlns:a16="http://schemas.microsoft.com/office/drawing/2014/main" id="{EB4F1245-980E-A971-C7B8-34641DBABE71}"/>
              </a:ext>
            </a:extLst>
          </p:cNvPr>
          <p:cNvSpPr/>
          <p:nvPr/>
        </p:nvSpPr>
        <p:spPr>
          <a:xfrm>
            <a:off x="6295200" y="1368573"/>
            <a:ext cx="2334469" cy="42780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To incorporate empathy into the ideation stage of design thinking, learners should actively listen, observe, and conduct research to gain a deeper understanding of the community's culture, values, and beliefs. Remaining curious and open-minded about the community's experiences and perspectives can help challenge assumptions and biases, leading to more innovative solutions. </a:t>
            </a:r>
          </a:p>
        </p:txBody>
      </p:sp>
      <p:sp>
        <p:nvSpPr>
          <p:cNvPr id="112" name="Rectángulo 605">
            <a:extLst>
              <a:ext uri="{FF2B5EF4-FFF2-40B4-BE49-F238E27FC236}">
                <a16:creationId xmlns:a16="http://schemas.microsoft.com/office/drawing/2014/main" id="{A6D72586-79E1-4112-AEB9-27085741CF22}"/>
              </a:ext>
            </a:extLst>
          </p:cNvPr>
          <p:cNvSpPr/>
          <p:nvPr/>
        </p:nvSpPr>
        <p:spPr>
          <a:xfrm>
            <a:off x="8945873" y="2118183"/>
            <a:ext cx="2355266"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The Ideation method is beneficial because it encourages creativity, innovation, and a diversity of ideas, which are crucial in developing effective solutions for complex social issues. It also helps refine ideas through prototyping and testing.</a:t>
            </a:r>
          </a:p>
        </p:txBody>
      </p:sp>
    </p:spTree>
    <p:extLst>
      <p:ext uri="{BB962C8B-B14F-4D97-AF65-F5344CB8AC3E}">
        <p14:creationId xmlns:p14="http://schemas.microsoft.com/office/powerpoint/2010/main" val="1849112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normAutofit/>
          </a:bodyPr>
          <a:lstStyle/>
          <a:p>
            <a:r>
              <a:rPr lang="en-US" dirty="0"/>
              <a:t>Design a system that helps communities reduce their carbon footprint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993186" y="1379368"/>
            <a:ext cx="4630316" cy="582221"/>
          </a:xfrm>
        </p:spPr>
        <p:txBody>
          <a:bodyPr/>
          <a:lstStyle/>
          <a:p>
            <a:r>
              <a:rPr lang="hr-BA" sz="7200" dirty="0"/>
              <a:t>CHALLENGE </a:t>
            </a:r>
            <a:endParaRPr lang="en-US" sz="7200" dirty="0"/>
          </a:p>
        </p:txBody>
      </p:sp>
    </p:spTree>
    <p:extLst>
      <p:ext uri="{BB962C8B-B14F-4D97-AF65-F5344CB8AC3E}">
        <p14:creationId xmlns:p14="http://schemas.microsoft.com/office/powerpoint/2010/main" val="31566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5213879" y="4802321"/>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8812858" y="728448"/>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8987214" y="274124"/>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5199151" y="765661"/>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2" name="Freeform 177"/>
          <p:cNvSpPr>
            <a:spLocks noChangeArrowheads="1"/>
          </p:cNvSpPr>
          <p:nvPr/>
        </p:nvSpPr>
        <p:spPr bwMode="auto">
          <a:xfrm>
            <a:off x="5295798" y="284226"/>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8704424" y="4789008"/>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5307586" y="4383556"/>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8812858" y="4381199"/>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5402869" y="381629"/>
            <a:ext cx="25081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The c</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a:t>
            </a: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allenge</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9118903" y="397966"/>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1</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5689775" y="4449620"/>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lang="en-GB" sz="2200" b="1" dirty="0">
                <a:solidFill>
                  <a:srgbClr val="FFFFFF"/>
                </a:solidFill>
                <a:latin typeface="Calibri" panose="020F0502020204030204" pitchFamily="34" charset="0"/>
                <a:ea typeface="Lato" charset="0"/>
                <a:cs typeface="Calibri" panose="020F0502020204030204" pitchFamily="34" charset="0"/>
              </a:rPr>
              <a:t>3</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9058016" y="4488702"/>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4</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5402869" y="977767"/>
            <a:ext cx="26049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Design a system that helps communities reduce their carbon footprint </a:t>
            </a:r>
          </a:p>
        </p:txBody>
      </p:sp>
      <p:sp>
        <p:nvSpPr>
          <p:cNvPr id="62" name="Rectángulo 602">
            <a:extLst>
              <a:ext uri="{FF2B5EF4-FFF2-40B4-BE49-F238E27FC236}">
                <a16:creationId xmlns:a16="http://schemas.microsoft.com/office/drawing/2014/main" id="{8BD74F46-EE91-4B6C-DD4F-C1DCDE926F8C}"/>
              </a:ext>
            </a:extLst>
          </p:cNvPr>
          <p:cNvSpPr/>
          <p:nvPr/>
        </p:nvSpPr>
        <p:spPr>
          <a:xfrm>
            <a:off x="9058016" y="968007"/>
            <a:ext cx="26049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Find at least 2 peers to collaborate </a:t>
            </a:r>
            <a:r>
              <a:rPr lang="en-GB" sz="1600" dirty="0">
                <a:solidFill>
                  <a:srgbClr val="FFFFFF"/>
                </a:solidFill>
                <a:latin typeface="Calibri" panose="020F0502020204030204" pitchFamily="34" charset="0"/>
                <a:ea typeface="Lato" charset="0"/>
                <a:cs typeface="Calibri" panose="020F0502020204030204" pitchFamily="34" charset="0"/>
              </a:rPr>
              <a:t>with </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5402869" y="5054691"/>
            <a:ext cx="26049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ea typeface="Lato" charset="0"/>
                <a:cs typeface="Calibri" panose="020F0502020204030204" pitchFamily="34" charset="0"/>
              </a:rPr>
              <a:t>Generate a wide range of potential solutions using brainstorming techniques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4" name="Rectángulo 602">
            <a:extLst>
              <a:ext uri="{FF2B5EF4-FFF2-40B4-BE49-F238E27FC236}">
                <a16:creationId xmlns:a16="http://schemas.microsoft.com/office/drawing/2014/main" id="{BB683988-E501-7AA1-BD0D-EF54923BF080}"/>
              </a:ext>
            </a:extLst>
          </p:cNvPr>
          <p:cNvSpPr/>
          <p:nvPr/>
        </p:nvSpPr>
        <p:spPr>
          <a:xfrm>
            <a:off x="8938806" y="5054690"/>
            <a:ext cx="26049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Evaluate and prioritise solutions based on their feasibility, impact, and equity</a:t>
            </a: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p:txBody>
          <a:bodyPr/>
          <a:lstStyle/>
          <a:p>
            <a:pPr algn="just"/>
            <a:r>
              <a:rPr lang="hr-BA" dirty="0"/>
              <a:t>Remember, this is just an exercise and you do not have to spend days working on this. The goal here is that you get the feeling of what design thinking is and how you can use it to create a better community for you and your neighbors, friends, colleagues, and peers. </a:t>
            </a:r>
            <a:endParaRPr lang="en-US" dirty="0"/>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
        <p:nvSpPr>
          <p:cNvPr id="7" name="Freeform 179">
            <a:extLst>
              <a:ext uri="{FF2B5EF4-FFF2-40B4-BE49-F238E27FC236}">
                <a16:creationId xmlns:a16="http://schemas.microsoft.com/office/drawing/2014/main" id="{0FFA481F-A544-F7CA-582E-DDD94BCC0146}"/>
              </a:ext>
            </a:extLst>
          </p:cNvPr>
          <p:cNvSpPr>
            <a:spLocks noChangeArrowheads="1"/>
          </p:cNvSpPr>
          <p:nvPr/>
        </p:nvSpPr>
        <p:spPr bwMode="auto">
          <a:xfrm>
            <a:off x="6966782" y="2792452"/>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 name="Freeform 180">
            <a:extLst>
              <a:ext uri="{FF2B5EF4-FFF2-40B4-BE49-F238E27FC236}">
                <a16:creationId xmlns:a16="http://schemas.microsoft.com/office/drawing/2014/main" id="{38A98BED-8B36-CEE7-E09B-C2A73E9B45C6}"/>
              </a:ext>
            </a:extLst>
          </p:cNvPr>
          <p:cNvSpPr>
            <a:spLocks noChangeArrowheads="1"/>
          </p:cNvSpPr>
          <p:nvPr/>
        </p:nvSpPr>
        <p:spPr bwMode="auto">
          <a:xfrm>
            <a:off x="7450351" y="2309619"/>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 name="CuadroTexto 601">
            <a:extLst>
              <a:ext uri="{FF2B5EF4-FFF2-40B4-BE49-F238E27FC236}">
                <a16:creationId xmlns:a16="http://schemas.microsoft.com/office/drawing/2014/main" id="{FF9ED979-20DE-D105-E486-79CFEB07340B}"/>
              </a:ext>
            </a:extLst>
          </p:cNvPr>
          <p:cNvSpPr txBox="1"/>
          <p:nvPr/>
        </p:nvSpPr>
        <p:spPr>
          <a:xfrm>
            <a:off x="7624108" y="2429816"/>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2</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8" name="Rectángulo 602">
            <a:extLst>
              <a:ext uri="{FF2B5EF4-FFF2-40B4-BE49-F238E27FC236}">
                <a16:creationId xmlns:a16="http://schemas.microsoft.com/office/drawing/2014/main" id="{F27B09C8-740D-FD7E-53EA-32FC53DCC6FF}"/>
              </a:ext>
            </a:extLst>
          </p:cNvPr>
          <p:cNvSpPr/>
          <p:nvPr/>
        </p:nvSpPr>
        <p:spPr>
          <a:xfrm>
            <a:off x="7067210" y="3070935"/>
            <a:ext cx="26049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ea typeface="Lato" charset="0"/>
                <a:cs typeface="Calibri" panose="020F0502020204030204" pitchFamily="34" charset="0"/>
              </a:rPr>
              <a:t>Define the problem and identify the key stakeholders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13695265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Freeform 422"/>
          <p:cNvSpPr>
            <a:spLocks noChangeArrowheads="1"/>
          </p:cNvSpPr>
          <p:nvPr/>
        </p:nvSpPr>
        <p:spPr bwMode="auto">
          <a:xfrm>
            <a:off x="8668420" y="1865355"/>
            <a:ext cx="615837"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24" y="1197"/>
                  <a:pt x="598" y="1197"/>
                </a:cubicBezTo>
                <a:cubicBezTo>
                  <a:pt x="264" y="1197"/>
                  <a:pt x="0" y="933"/>
                  <a:pt x="0" y="599"/>
                </a:cubicBezTo>
                <a:cubicBezTo>
                  <a:pt x="0" y="273"/>
                  <a:pt x="264" y="0"/>
                  <a:pt x="598" y="0"/>
                </a:cubicBezTo>
                <a:cubicBezTo>
                  <a:pt x="924" y="0"/>
                  <a:pt x="1196" y="273"/>
                  <a:pt x="1196" y="599"/>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6" name="Freeform 423"/>
          <p:cNvSpPr>
            <a:spLocks noChangeArrowheads="1"/>
          </p:cNvSpPr>
          <p:nvPr/>
        </p:nvSpPr>
        <p:spPr bwMode="auto">
          <a:xfrm>
            <a:off x="8668420" y="3415171"/>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24" y="1196"/>
                  <a:pt x="598" y="1196"/>
                </a:cubicBezTo>
                <a:cubicBezTo>
                  <a:pt x="264" y="1196"/>
                  <a:pt x="0" y="932"/>
                  <a:pt x="0" y="598"/>
                </a:cubicBezTo>
                <a:cubicBezTo>
                  <a:pt x="0" y="264"/>
                  <a:pt x="264" y="0"/>
                  <a:pt x="598" y="0"/>
                </a:cubicBezTo>
                <a:cubicBezTo>
                  <a:pt x="924" y="0"/>
                  <a:pt x="1196" y="264"/>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7" name="Freeform 424"/>
          <p:cNvSpPr>
            <a:spLocks noChangeArrowheads="1"/>
          </p:cNvSpPr>
          <p:nvPr/>
        </p:nvSpPr>
        <p:spPr bwMode="auto">
          <a:xfrm>
            <a:off x="8668420" y="4787734"/>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8" name="Freeform 425"/>
          <p:cNvSpPr>
            <a:spLocks noChangeArrowheads="1"/>
          </p:cNvSpPr>
          <p:nvPr/>
        </p:nvSpPr>
        <p:spPr bwMode="auto">
          <a:xfrm>
            <a:off x="2853205" y="1933529"/>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9" name="Freeform 426"/>
          <p:cNvSpPr>
            <a:spLocks noChangeArrowheads="1"/>
          </p:cNvSpPr>
          <p:nvPr/>
        </p:nvSpPr>
        <p:spPr bwMode="auto">
          <a:xfrm>
            <a:off x="2853205" y="3415171"/>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64"/>
                  <a:pt x="264" y="0"/>
                  <a:pt x="598" y="0"/>
                </a:cubicBezTo>
                <a:cubicBezTo>
                  <a:pt x="932" y="0"/>
                  <a:pt x="1196" y="264"/>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0" name="Freeform 427"/>
          <p:cNvSpPr>
            <a:spLocks noChangeArrowheads="1"/>
          </p:cNvSpPr>
          <p:nvPr/>
        </p:nvSpPr>
        <p:spPr bwMode="auto">
          <a:xfrm>
            <a:off x="2853205" y="4833183"/>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1" name="Freeform 428"/>
            <p:cNvSpPr>
              <a:spLocks noChangeArrowheads="1"/>
            </p:cNvSpPr>
            <p:nvPr/>
          </p:nvSpPr>
          <p:spPr bwMode="auto">
            <a:xfrm>
              <a:off x="6061914" y="3115206"/>
              <a:ext cx="204521" cy="204521"/>
            </a:xfrm>
            <a:custGeom>
              <a:avLst/>
              <a:gdLst>
                <a:gd name="T0" fmla="*/ 192 w 396"/>
                <a:gd name="T1" fmla="*/ 396 h 397"/>
                <a:gd name="T2" fmla="*/ 192 w 396"/>
                <a:gd name="T3" fmla="*/ 396 h 397"/>
                <a:gd name="T4" fmla="*/ 395 w 396"/>
                <a:gd name="T5" fmla="*/ 203 h 397"/>
                <a:gd name="T6" fmla="*/ 192 w 396"/>
                <a:gd name="T7" fmla="*/ 0 h 397"/>
                <a:gd name="T8" fmla="*/ 0 w 396"/>
                <a:gd name="T9" fmla="*/ 203 h 397"/>
                <a:gd name="T10" fmla="*/ 19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192" y="396"/>
                  </a:moveTo>
                  <a:lnTo>
                    <a:pt x="192" y="396"/>
                  </a:lnTo>
                  <a:cubicBezTo>
                    <a:pt x="307" y="396"/>
                    <a:pt x="395" y="308"/>
                    <a:pt x="395" y="203"/>
                  </a:cubicBezTo>
                  <a:cubicBezTo>
                    <a:pt x="395" y="88"/>
                    <a:pt x="307" y="0"/>
                    <a:pt x="192" y="0"/>
                  </a:cubicBezTo>
                  <a:cubicBezTo>
                    <a:pt x="87" y="0"/>
                    <a:pt x="0" y="88"/>
                    <a:pt x="0" y="203"/>
                  </a:cubicBezTo>
                  <a:cubicBezTo>
                    <a:pt x="0" y="308"/>
                    <a:pt x="87" y="396"/>
                    <a:pt x="19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2" name="Freeform 429"/>
            <p:cNvSpPr>
              <a:spLocks noChangeArrowheads="1"/>
            </p:cNvSpPr>
            <p:nvPr/>
          </p:nvSpPr>
          <p:spPr bwMode="auto">
            <a:xfrm>
              <a:off x="5971015" y="3346997"/>
              <a:ext cx="386318" cy="879440"/>
            </a:xfrm>
            <a:custGeom>
              <a:avLst/>
              <a:gdLst>
                <a:gd name="T0" fmla="*/ 738 w 748"/>
                <a:gd name="T1" fmla="*/ 580 h 1707"/>
                <a:gd name="T2" fmla="*/ 738 w 748"/>
                <a:gd name="T3" fmla="*/ 580 h 1707"/>
                <a:gd name="T4" fmla="*/ 650 w 748"/>
                <a:gd name="T5" fmla="*/ 185 h 1707"/>
                <a:gd name="T6" fmla="*/ 641 w 748"/>
                <a:gd name="T7" fmla="*/ 176 h 1707"/>
                <a:gd name="T8" fmla="*/ 641 w 748"/>
                <a:gd name="T9" fmla="*/ 176 h 1707"/>
                <a:gd name="T10" fmla="*/ 641 w 748"/>
                <a:gd name="T11" fmla="*/ 176 h 1707"/>
                <a:gd name="T12" fmla="*/ 421 w 748"/>
                <a:gd name="T13" fmla="*/ 0 h 1707"/>
                <a:gd name="T14" fmla="*/ 324 w 748"/>
                <a:gd name="T15" fmla="*/ 0 h 1707"/>
                <a:gd name="T16" fmla="*/ 97 w 748"/>
                <a:gd name="T17" fmla="*/ 185 h 1707"/>
                <a:gd name="T18" fmla="*/ 9 w 748"/>
                <a:gd name="T19" fmla="*/ 580 h 1707"/>
                <a:gd name="T20" fmla="*/ 27 w 748"/>
                <a:gd name="T21" fmla="*/ 624 h 1707"/>
                <a:gd name="T22" fmla="*/ 79 w 748"/>
                <a:gd name="T23" fmla="*/ 598 h 1707"/>
                <a:gd name="T24" fmla="*/ 211 w 748"/>
                <a:gd name="T25" fmla="*/ 228 h 1707"/>
                <a:gd name="T26" fmla="*/ 238 w 748"/>
                <a:gd name="T27" fmla="*/ 228 h 1707"/>
                <a:gd name="T28" fmla="*/ 70 w 748"/>
                <a:gd name="T29" fmla="*/ 862 h 1707"/>
                <a:gd name="T30" fmla="*/ 97 w 748"/>
                <a:gd name="T31" fmla="*/ 888 h 1707"/>
                <a:gd name="T32" fmla="*/ 211 w 748"/>
                <a:gd name="T33" fmla="*/ 888 h 1707"/>
                <a:gd name="T34" fmla="*/ 307 w 748"/>
                <a:gd name="T35" fmla="*/ 1671 h 1707"/>
                <a:gd name="T36" fmla="*/ 342 w 748"/>
                <a:gd name="T37" fmla="*/ 1706 h 1707"/>
                <a:gd name="T38" fmla="*/ 404 w 748"/>
                <a:gd name="T39" fmla="*/ 1706 h 1707"/>
                <a:gd name="T40" fmla="*/ 439 w 748"/>
                <a:gd name="T41" fmla="*/ 1671 h 1707"/>
                <a:gd name="T42" fmla="*/ 536 w 748"/>
                <a:gd name="T43" fmla="*/ 888 h 1707"/>
                <a:gd name="T44" fmla="*/ 650 w 748"/>
                <a:gd name="T45" fmla="*/ 888 h 1707"/>
                <a:gd name="T46" fmla="*/ 676 w 748"/>
                <a:gd name="T47" fmla="*/ 862 h 1707"/>
                <a:gd name="T48" fmla="*/ 509 w 748"/>
                <a:gd name="T49" fmla="*/ 228 h 1707"/>
                <a:gd name="T50" fmla="*/ 536 w 748"/>
                <a:gd name="T51" fmla="*/ 228 h 1707"/>
                <a:gd name="T52" fmla="*/ 668 w 748"/>
                <a:gd name="T53" fmla="*/ 598 h 1707"/>
                <a:gd name="T54" fmla="*/ 712 w 748"/>
                <a:gd name="T55" fmla="*/ 624 h 1707"/>
                <a:gd name="T56" fmla="*/ 738 w 748"/>
                <a:gd name="T57" fmla="*/ 580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8" h="1707">
                  <a:moveTo>
                    <a:pt x="738" y="580"/>
                  </a:moveTo>
                  <a:lnTo>
                    <a:pt x="738" y="580"/>
                  </a:lnTo>
                  <a:cubicBezTo>
                    <a:pt x="650" y="185"/>
                    <a:pt x="650" y="185"/>
                    <a:pt x="650" y="185"/>
                  </a:cubicBezTo>
                  <a:cubicBezTo>
                    <a:pt x="650" y="176"/>
                    <a:pt x="650" y="176"/>
                    <a:pt x="641" y="176"/>
                  </a:cubicBezTo>
                  <a:lnTo>
                    <a:pt x="641" y="176"/>
                  </a:lnTo>
                  <a:lnTo>
                    <a:pt x="641" y="176"/>
                  </a:lnTo>
                  <a:cubicBezTo>
                    <a:pt x="615" y="79"/>
                    <a:pt x="527" y="0"/>
                    <a:pt x="421" y="0"/>
                  </a:cubicBezTo>
                  <a:cubicBezTo>
                    <a:pt x="324" y="0"/>
                    <a:pt x="324" y="0"/>
                    <a:pt x="324" y="0"/>
                  </a:cubicBezTo>
                  <a:cubicBezTo>
                    <a:pt x="211" y="0"/>
                    <a:pt x="123" y="79"/>
                    <a:pt x="97" y="185"/>
                  </a:cubicBezTo>
                  <a:cubicBezTo>
                    <a:pt x="9" y="580"/>
                    <a:pt x="9" y="580"/>
                    <a:pt x="9" y="580"/>
                  </a:cubicBezTo>
                  <a:cubicBezTo>
                    <a:pt x="0" y="598"/>
                    <a:pt x="9" y="615"/>
                    <a:pt x="27" y="624"/>
                  </a:cubicBezTo>
                  <a:cubicBezTo>
                    <a:pt x="53" y="633"/>
                    <a:pt x="79" y="624"/>
                    <a:pt x="79" y="598"/>
                  </a:cubicBezTo>
                  <a:cubicBezTo>
                    <a:pt x="211" y="228"/>
                    <a:pt x="211" y="228"/>
                    <a:pt x="211" y="228"/>
                  </a:cubicBezTo>
                  <a:cubicBezTo>
                    <a:pt x="238" y="228"/>
                    <a:pt x="238" y="228"/>
                    <a:pt x="238" y="228"/>
                  </a:cubicBezTo>
                  <a:cubicBezTo>
                    <a:pt x="70" y="862"/>
                    <a:pt x="70" y="862"/>
                    <a:pt x="70" y="862"/>
                  </a:cubicBezTo>
                  <a:cubicBezTo>
                    <a:pt x="62" y="880"/>
                    <a:pt x="79" y="888"/>
                    <a:pt x="97" y="888"/>
                  </a:cubicBezTo>
                  <a:cubicBezTo>
                    <a:pt x="211" y="888"/>
                    <a:pt x="211" y="888"/>
                    <a:pt x="211" y="888"/>
                  </a:cubicBezTo>
                  <a:cubicBezTo>
                    <a:pt x="307" y="1671"/>
                    <a:pt x="307" y="1671"/>
                    <a:pt x="307" y="1671"/>
                  </a:cubicBezTo>
                  <a:cubicBezTo>
                    <a:pt x="307" y="1689"/>
                    <a:pt x="324" y="1706"/>
                    <a:pt x="342" y="1706"/>
                  </a:cubicBezTo>
                  <a:cubicBezTo>
                    <a:pt x="404" y="1706"/>
                    <a:pt x="404" y="1706"/>
                    <a:pt x="404" y="1706"/>
                  </a:cubicBezTo>
                  <a:cubicBezTo>
                    <a:pt x="421" y="1706"/>
                    <a:pt x="439" y="1689"/>
                    <a:pt x="439" y="1671"/>
                  </a:cubicBezTo>
                  <a:cubicBezTo>
                    <a:pt x="536" y="888"/>
                    <a:pt x="536" y="888"/>
                    <a:pt x="536" y="888"/>
                  </a:cubicBezTo>
                  <a:cubicBezTo>
                    <a:pt x="650" y="888"/>
                    <a:pt x="650" y="888"/>
                    <a:pt x="650" y="888"/>
                  </a:cubicBezTo>
                  <a:cubicBezTo>
                    <a:pt x="668" y="888"/>
                    <a:pt x="685" y="880"/>
                    <a:pt x="676" y="862"/>
                  </a:cubicBezTo>
                  <a:cubicBezTo>
                    <a:pt x="509" y="228"/>
                    <a:pt x="509" y="228"/>
                    <a:pt x="509" y="228"/>
                  </a:cubicBezTo>
                  <a:cubicBezTo>
                    <a:pt x="536" y="228"/>
                    <a:pt x="536" y="228"/>
                    <a:pt x="536" y="228"/>
                  </a:cubicBezTo>
                  <a:cubicBezTo>
                    <a:pt x="668" y="598"/>
                    <a:pt x="668" y="598"/>
                    <a:pt x="668" y="598"/>
                  </a:cubicBezTo>
                  <a:cubicBezTo>
                    <a:pt x="668" y="624"/>
                    <a:pt x="694" y="633"/>
                    <a:pt x="712" y="624"/>
                  </a:cubicBezTo>
                  <a:cubicBezTo>
                    <a:pt x="738" y="615"/>
                    <a:pt x="747" y="598"/>
                    <a:pt x="738" y="580"/>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3" name="Freeform 430"/>
            <p:cNvSpPr>
              <a:spLocks noChangeArrowheads="1"/>
            </p:cNvSpPr>
            <p:nvPr/>
          </p:nvSpPr>
          <p:spPr bwMode="auto">
            <a:xfrm>
              <a:off x="5436987" y="3346997"/>
              <a:ext cx="490851" cy="879440"/>
            </a:xfrm>
            <a:custGeom>
              <a:avLst/>
              <a:gdLst>
                <a:gd name="T0" fmla="*/ 941 w 951"/>
                <a:gd name="T1" fmla="*/ 809 h 1707"/>
                <a:gd name="T2" fmla="*/ 941 w 951"/>
                <a:gd name="T3" fmla="*/ 809 h 1707"/>
                <a:gd name="T4" fmla="*/ 818 w 951"/>
                <a:gd name="T5" fmla="*/ 185 h 1707"/>
                <a:gd name="T6" fmla="*/ 818 w 951"/>
                <a:gd name="T7" fmla="*/ 167 h 1707"/>
                <a:gd name="T8" fmla="*/ 598 w 951"/>
                <a:gd name="T9" fmla="*/ 0 h 1707"/>
                <a:gd name="T10" fmla="*/ 343 w 951"/>
                <a:gd name="T11" fmla="*/ 0 h 1707"/>
                <a:gd name="T12" fmla="*/ 132 w 951"/>
                <a:gd name="T13" fmla="*/ 176 h 1707"/>
                <a:gd name="T14" fmla="*/ 132 w 951"/>
                <a:gd name="T15" fmla="*/ 185 h 1707"/>
                <a:gd name="T16" fmla="*/ 9 w 951"/>
                <a:gd name="T17" fmla="*/ 809 h 1707"/>
                <a:gd name="T18" fmla="*/ 70 w 951"/>
                <a:gd name="T19" fmla="*/ 897 h 1707"/>
                <a:gd name="T20" fmla="*/ 70 w 951"/>
                <a:gd name="T21" fmla="*/ 897 h 1707"/>
                <a:gd name="T22" fmla="*/ 158 w 951"/>
                <a:gd name="T23" fmla="*/ 844 h 1707"/>
                <a:gd name="T24" fmla="*/ 238 w 951"/>
                <a:gd name="T25" fmla="*/ 422 h 1707"/>
                <a:gd name="T26" fmla="*/ 238 w 951"/>
                <a:gd name="T27" fmla="*/ 836 h 1707"/>
                <a:gd name="T28" fmla="*/ 238 w 951"/>
                <a:gd name="T29" fmla="*/ 871 h 1707"/>
                <a:gd name="T30" fmla="*/ 238 w 951"/>
                <a:gd name="T31" fmla="*/ 1609 h 1707"/>
                <a:gd name="T32" fmla="*/ 334 w 951"/>
                <a:gd name="T33" fmla="*/ 1706 h 1707"/>
                <a:gd name="T34" fmla="*/ 343 w 951"/>
                <a:gd name="T35" fmla="*/ 1706 h 1707"/>
                <a:gd name="T36" fmla="*/ 440 w 951"/>
                <a:gd name="T37" fmla="*/ 1609 h 1707"/>
                <a:gd name="T38" fmla="*/ 440 w 951"/>
                <a:gd name="T39" fmla="*/ 871 h 1707"/>
                <a:gd name="T40" fmla="*/ 510 w 951"/>
                <a:gd name="T41" fmla="*/ 871 h 1707"/>
                <a:gd name="T42" fmla="*/ 510 w 951"/>
                <a:gd name="T43" fmla="*/ 1609 h 1707"/>
                <a:gd name="T44" fmla="*/ 607 w 951"/>
                <a:gd name="T45" fmla="*/ 1706 h 1707"/>
                <a:gd name="T46" fmla="*/ 616 w 951"/>
                <a:gd name="T47" fmla="*/ 1706 h 1707"/>
                <a:gd name="T48" fmla="*/ 712 w 951"/>
                <a:gd name="T49" fmla="*/ 1609 h 1707"/>
                <a:gd name="T50" fmla="*/ 712 w 951"/>
                <a:gd name="T51" fmla="*/ 871 h 1707"/>
                <a:gd name="T52" fmla="*/ 712 w 951"/>
                <a:gd name="T53" fmla="*/ 836 h 1707"/>
                <a:gd name="T54" fmla="*/ 712 w 951"/>
                <a:gd name="T55" fmla="*/ 440 h 1707"/>
                <a:gd name="T56" fmla="*/ 792 w 951"/>
                <a:gd name="T57" fmla="*/ 844 h 1707"/>
                <a:gd name="T58" fmla="*/ 880 w 951"/>
                <a:gd name="T59" fmla="*/ 897 h 1707"/>
                <a:gd name="T60" fmla="*/ 941 w 951"/>
                <a:gd name="T61" fmla="*/ 809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1" h="1707">
                  <a:moveTo>
                    <a:pt x="941" y="809"/>
                  </a:moveTo>
                  <a:lnTo>
                    <a:pt x="941" y="809"/>
                  </a:lnTo>
                  <a:cubicBezTo>
                    <a:pt x="818" y="185"/>
                    <a:pt x="818" y="185"/>
                    <a:pt x="818" y="185"/>
                  </a:cubicBezTo>
                  <a:cubicBezTo>
                    <a:pt x="818" y="176"/>
                    <a:pt x="818" y="176"/>
                    <a:pt x="818" y="167"/>
                  </a:cubicBezTo>
                  <a:cubicBezTo>
                    <a:pt x="792" y="70"/>
                    <a:pt x="704" y="0"/>
                    <a:pt x="598" y="0"/>
                  </a:cubicBezTo>
                  <a:cubicBezTo>
                    <a:pt x="343" y="0"/>
                    <a:pt x="343" y="0"/>
                    <a:pt x="343" y="0"/>
                  </a:cubicBezTo>
                  <a:cubicBezTo>
                    <a:pt x="238" y="0"/>
                    <a:pt x="149" y="79"/>
                    <a:pt x="132" y="176"/>
                  </a:cubicBezTo>
                  <a:cubicBezTo>
                    <a:pt x="132" y="176"/>
                    <a:pt x="132" y="176"/>
                    <a:pt x="132" y="185"/>
                  </a:cubicBezTo>
                  <a:cubicBezTo>
                    <a:pt x="9" y="809"/>
                    <a:pt x="9" y="809"/>
                    <a:pt x="9" y="809"/>
                  </a:cubicBezTo>
                  <a:cubicBezTo>
                    <a:pt x="0" y="853"/>
                    <a:pt x="26" y="897"/>
                    <a:pt x="70" y="897"/>
                  </a:cubicBezTo>
                  <a:lnTo>
                    <a:pt x="70" y="897"/>
                  </a:lnTo>
                  <a:cubicBezTo>
                    <a:pt x="115" y="906"/>
                    <a:pt x="149" y="880"/>
                    <a:pt x="158" y="844"/>
                  </a:cubicBezTo>
                  <a:cubicBezTo>
                    <a:pt x="238" y="422"/>
                    <a:pt x="238" y="422"/>
                    <a:pt x="238" y="422"/>
                  </a:cubicBezTo>
                  <a:cubicBezTo>
                    <a:pt x="238" y="836"/>
                    <a:pt x="238" y="836"/>
                    <a:pt x="238" y="836"/>
                  </a:cubicBezTo>
                  <a:cubicBezTo>
                    <a:pt x="238" y="871"/>
                    <a:pt x="238" y="871"/>
                    <a:pt x="238" y="871"/>
                  </a:cubicBezTo>
                  <a:cubicBezTo>
                    <a:pt x="238" y="1609"/>
                    <a:pt x="238" y="1609"/>
                    <a:pt x="238" y="1609"/>
                  </a:cubicBezTo>
                  <a:cubicBezTo>
                    <a:pt x="238" y="1662"/>
                    <a:pt x="281" y="1706"/>
                    <a:pt x="334" y="1706"/>
                  </a:cubicBezTo>
                  <a:cubicBezTo>
                    <a:pt x="343" y="1706"/>
                    <a:pt x="343" y="1706"/>
                    <a:pt x="343" y="1706"/>
                  </a:cubicBezTo>
                  <a:cubicBezTo>
                    <a:pt x="396" y="1706"/>
                    <a:pt x="440" y="1662"/>
                    <a:pt x="440" y="1609"/>
                  </a:cubicBezTo>
                  <a:cubicBezTo>
                    <a:pt x="440" y="871"/>
                    <a:pt x="440" y="871"/>
                    <a:pt x="440" y="871"/>
                  </a:cubicBezTo>
                  <a:cubicBezTo>
                    <a:pt x="510" y="871"/>
                    <a:pt x="510" y="871"/>
                    <a:pt x="510" y="871"/>
                  </a:cubicBezTo>
                  <a:cubicBezTo>
                    <a:pt x="510" y="1609"/>
                    <a:pt x="510" y="1609"/>
                    <a:pt x="510" y="1609"/>
                  </a:cubicBezTo>
                  <a:cubicBezTo>
                    <a:pt x="510" y="1662"/>
                    <a:pt x="554" y="1706"/>
                    <a:pt x="607" y="1706"/>
                  </a:cubicBezTo>
                  <a:cubicBezTo>
                    <a:pt x="616" y="1706"/>
                    <a:pt x="616" y="1706"/>
                    <a:pt x="616" y="1706"/>
                  </a:cubicBezTo>
                  <a:cubicBezTo>
                    <a:pt x="668" y="1706"/>
                    <a:pt x="712" y="1662"/>
                    <a:pt x="712" y="1609"/>
                  </a:cubicBezTo>
                  <a:cubicBezTo>
                    <a:pt x="712" y="871"/>
                    <a:pt x="712" y="871"/>
                    <a:pt x="712" y="871"/>
                  </a:cubicBezTo>
                  <a:cubicBezTo>
                    <a:pt x="712" y="836"/>
                    <a:pt x="712" y="836"/>
                    <a:pt x="712" y="836"/>
                  </a:cubicBezTo>
                  <a:cubicBezTo>
                    <a:pt x="712" y="440"/>
                    <a:pt x="712" y="440"/>
                    <a:pt x="712" y="440"/>
                  </a:cubicBezTo>
                  <a:cubicBezTo>
                    <a:pt x="792" y="844"/>
                    <a:pt x="792" y="844"/>
                    <a:pt x="792" y="844"/>
                  </a:cubicBezTo>
                  <a:cubicBezTo>
                    <a:pt x="800" y="880"/>
                    <a:pt x="836" y="906"/>
                    <a:pt x="880" y="897"/>
                  </a:cubicBezTo>
                  <a:cubicBezTo>
                    <a:pt x="924" y="897"/>
                    <a:pt x="950" y="853"/>
                    <a:pt x="941" y="809"/>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4" name="Freeform 431"/>
            <p:cNvSpPr>
              <a:spLocks noChangeArrowheads="1"/>
            </p:cNvSpPr>
            <p:nvPr/>
          </p:nvSpPr>
          <p:spPr bwMode="auto">
            <a:xfrm>
              <a:off x="5577880" y="3115206"/>
              <a:ext cx="204521" cy="204521"/>
            </a:xfrm>
            <a:custGeom>
              <a:avLst/>
              <a:gdLst>
                <a:gd name="T0" fmla="*/ 202 w 396"/>
                <a:gd name="T1" fmla="*/ 396 h 397"/>
                <a:gd name="T2" fmla="*/ 202 w 396"/>
                <a:gd name="T3" fmla="*/ 396 h 397"/>
                <a:gd name="T4" fmla="*/ 395 w 396"/>
                <a:gd name="T5" fmla="*/ 203 h 397"/>
                <a:gd name="T6" fmla="*/ 202 w 396"/>
                <a:gd name="T7" fmla="*/ 0 h 397"/>
                <a:gd name="T8" fmla="*/ 0 w 396"/>
                <a:gd name="T9" fmla="*/ 203 h 397"/>
                <a:gd name="T10" fmla="*/ 20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202" y="396"/>
                  </a:moveTo>
                  <a:lnTo>
                    <a:pt x="202" y="396"/>
                  </a:lnTo>
                  <a:cubicBezTo>
                    <a:pt x="308" y="396"/>
                    <a:pt x="395" y="308"/>
                    <a:pt x="395" y="203"/>
                  </a:cubicBezTo>
                  <a:cubicBezTo>
                    <a:pt x="395" y="88"/>
                    <a:pt x="308" y="0"/>
                    <a:pt x="202" y="0"/>
                  </a:cubicBezTo>
                  <a:cubicBezTo>
                    <a:pt x="88" y="0"/>
                    <a:pt x="0" y="88"/>
                    <a:pt x="0" y="203"/>
                  </a:cubicBezTo>
                  <a:cubicBezTo>
                    <a:pt x="0" y="308"/>
                    <a:pt x="88" y="396"/>
                    <a:pt x="20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555" name="CuadroTexto 554"/>
          <p:cNvSpPr txBox="1"/>
          <p:nvPr/>
        </p:nvSpPr>
        <p:spPr>
          <a:xfrm>
            <a:off x="1005021" y="1938940"/>
            <a:ext cx="170569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 this Tool</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7" name="CuadroTexto 556"/>
          <p:cNvSpPr txBox="1"/>
          <p:nvPr/>
        </p:nvSpPr>
        <p:spPr>
          <a:xfrm>
            <a:off x="900157" y="3169206"/>
            <a:ext cx="178012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Read</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1099100" y="4810302"/>
            <a:ext cx="163189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Review</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1" name="CuadroTexto 560"/>
          <p:cNvSpPr txBox="1"/>
          <p:nvPr/>
        </p:nvSpPr>
        <p:spPr>
          <a:xfrm>
            <a:off x="9489493" y="1738885"/>
            <a:ext cx="1191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Read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2" name="Rectángulo 561"/>
          <p:cNvSpPr/>
          <p:nvPr/>
        </p:nvSpPr>
        <p:spPr>
          <a:xfrm>
            <a:off x="9476039" y="2057739"/>
            <a:ext cx="216337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3"/>
              </a:rPr>
              <a:t>Design Thinking’s Exciting Third Phase: IDEATING. </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For a better idea on Ideation</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563" name="CuadroTexto 562"/>
          <p:cNvSpPr txBox="1"/>
          <p:nvPr/>
        </p:nvSpPr>
        <p:spPr>
          <a:xfrm>
            <a:off x="9489492" y="3294734"/>
            <a:ext cx="1407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Watch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5" name="CuadroTexto 564"/>
          <p:cNvSpPr txBox="1"/>
          <p:nvPr/>
        </p:nvSpPr>
        <p:spPr>
          <a:xfrm>
            <a:off x="9539310" y="4801031"/>
            <a:ext cx="1641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Listen to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p:txBody>
          <a:bodyPr/>
          <a:lstStyle/>
          <a:p>
            <a:r>
              <a:rPr lang="hr-BA" dirty="0">
                <a:latin typeface="Calibri" panose="020F0502020204030204" pitchFamily="34" charset="0"/>
                <a:cs typeface="Calibri" panose="020F0502020204030204" pitchFamily="34" charset="0"/>
              </a:rPr>
              <a:t>Here are some resources you can use</a:t>
            </a:r>
            <a:endParaRPr lang="en-US" dirty="0">
              <a:latin typeface="Calibri" panose="020F0502020204030204" pitchFamily="34" charset="0"/>
              <a:cs typeface="Calibri" panose="020F0502020204030204" pitchFamily="34" charset="0"/>
            </a:endParaRPr>
          </a:p>
        </p:txBody>
      </p:sp>
      <p:sp>
        <p:nvSpPr>
          <p:cNvPr id="6" name="Rectángulo 561">
            <a:extLst>
              <a:ext uri="{FF2B5EF4-FFF2-40B4-BE49-F238E27FC236}">
                <a16:creationId xmlns:a16="http://schemas.microsoft.com/office/drawing/2014/main" id="{DF15980D-F324-DBE7-9459-6ECCD501F958}"/>
              </a:ext>
            </a:extLst>
          </p:cNvPr>
          <p:cNvSpPr/>
          <p:nvPr/>
        </p:nvSpPr>
        <p:spPr>
          <a:xfrm>
            <a:off x="9515843" y="3633711"/>
            <a:ext cx="181734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4"/>
              </a:rPr>
              <a:t>4 simple ways to have a great idea | Richard St. John</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7" name="Rectángulo 561">
            <a:extLst>
              <a:ext uri="{FF2B5EF4-FFF2-40B4-BE49-F238E27FC236}">
                <a16:creationId xmlns:a16="http://schemas.microsoft.com/office/drawing/2014/main" id="{54D8E5DC-F0E5-F0DC-52A6-B3B1DA28D7DB}"/>
              </a:ext>
            </a:extLst>
          </p:cNvPr>
          <p:cNvSpPr/>
          <p:nvPr/>
        </p:nvSpPr>
        <p:spPr>
          <a:xfrm>
            <a:off x="9515843" y="5164407"/>
            <a:ext cx="181734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5"/>
              </a:rPr>
              <a:t>Many great podcasts about Ideation</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8" name="Rectángulo 561">
            <a:extLst>
              <a:ext uri="{FF2B5EF4-FFF2-40B4-BE49-F238E27FC236}">
                <a16:creationId xmlns:a16="http://schemas.microsoft.com/office/drawing/2014/main" id="{86998D99-5EF3-E0FE-5A1D-3470884B4D84}"/>
              </a:ext>
            </a:extLst>
          </p:cNvPr>
          <p:cNvSpPr/>
          <p:nvPr/>
        </p:nvSpPr>
        <p:spPr>
          <a:xfrm>
            <a:off x="419450" y="5126947"/>
            <a:ext cx="2386033" cy="95410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Review these techniques that can help you with the ideation stage – </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6"/>
              </a:rPr>
              <a:t>9 best exercises to spark creativity in ideation</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9" name="Rectángulo 561">
            <a:extLst>
              <a:ext uri="{FF2B5EF4-FFF2-40B4-BE49-F238E27FC236}">
                <a16:creationId xmlns:a16="http://schemas.microsoft.com/office/drawing/2014/main" id="{9636DB39-4750-541F-33B9-CE30E6698CC8}"/>
              </a:ext>
            </a:extLst>
          </p:cNvPr>
          <p:cNvSpPr/>
          <p:nvPr/>
        </p:nvSpPr>
        <p:spPr>
          <a:xfrm>
            <a:off x="320435" y="3482428"/>
            <a:ext cx="2489852" cy="73866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Article </a:t>
            </a:r>
            <a:r>
              <a:rPr lang="en-GB" sz="1400" dirty="0">
                <a:solidFill>
                  <a:srgbClr val="086D6E"/>
                </a:solidFill>
                <a:latin typeface="Calibri" panose="020F0502020204030204" pitchFamily="34" charset="0"/>
                <a:ea typeface="Lato" charset="0"/>
                <a:cs typeface="Calibri" panose="020F0502020204030204" pitchFamily="34" charset="0"/>
              </a:rPr>
              <a:t>for if</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you are struggling with creativity. </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7"/>
              </a:rPr>
              <a:t>5 ways to Improve your Creative Thinking</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10" name="Rectángulo 561">
            <a:extLst>
              <a:ext uri="{FF2B5EF4-FFF2-40B4-BE49-F238E27FC236}">
                <a16:creationId xmlns:a16="http://schemas.microsoft.com/office/drawing/2014/main" id="{F8F5B9F4-05AD-1422-45E3-63BD0E7A99FC}"/>
              </a:ext>
            </a:extLst>
          </p:cNvPr>
          <p:cNvSpPr/>
          <p:nvPr/>
        </p:nvSpPr>
        <p:spPr>
          <a:xfrm>
            <a:off x="938142" y="2212255"/>
            <a:ext cx="1817348"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dirty="0">
                <a:solidFill>
                  <a:srgbClr val="086D6E"/>
                </a:solidFill>
                <a:latin typeface="Calibri" panose="020F0502020204030204" pitchFamily="34" charset="0"/>
                <a:ea typeface="Lato" charset="0"/>
                <a:cs typeface="Calibri" panose="020F0502020204030204" pitchFamily="34" charset="0"/>
              </a:rPr>
              <a:t>Online Mind-mapping tool - </a:t>
            </a:r>
            <a:r>
              <a:rPr lang="en-GB" sz="1400" dirty="0">
                <a:solidFill>
                  <a:srgbClr val="086D6E"/>
                </a:solidFill>
                <a:latin typeface="Calibri" panose="020F0502020204030204" pitchFamily="34" charset="0"/>
                <a:ea typeface="Lato" charset="0"/>
                <a:cs typeface="Calibri" panose="020F0502020204030204" pitchFamily="34" charset="0"/>
                <a:hlinkClick r:id="rId8"/>
              </a:rPr>
              <a:t>Jamboard</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pic>
        <p:nvPicPr>
          <p:cNvPr id="11" name="Graphic 11" descr="Books with solid fill">
            <a:extLst>
              <a:ext uri="{FF2B5EF4-FFF2-40B4-BE49-F238E27FC236}">
                <a16:creationId xmlns:a16="http://schemas.microsoft.com/office/drawing/2014/main" id="{AE9ACAF5-FFC3-5C44-AE8C-6FBCC0783A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43950" y="1924050"/>
            <a:ext cx="466725" cy="495300"/>
          </a:xfrm>
          <a:prstGeom prst="rect">
            <a:avLst/>
          </a:prstGeom>
        </p:spPr>
      </p:pic>
      <p:pic>
        <p:nvPicPr>
          <p:cNvPr id="14" name="Graphic 14" descr="Ear with solid fill">
            <a:extLst>
              <a:ext uri="{FF2B5EF4-FFF2-40B4-BE49-F238E27FC236}">
                <a16:creationId xmlns:a16="http://schemas.microsoft.com/office/drawing/2014/main" id="{B509877E-A837-2881-60BA-D3CF4A4123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67750" y="4800600"/>
            <a:ext cx="581025" cy="571500"/>
          </a:xfrm>
          <a:prstGeom prst="rect">
            <a:avLst/>
          </a:prstGeom>
        </p:spPr>
      </p:pic>
      <p:pic>
        <p:nvPicPr>
          <p:cNvPr id="15" name="Graphic 15" descr="Eye with solid fill">
            <a:extLst>
              <a:ext uri="{FF2B5EF4-FFF2-40B4-BE49-F238E27FC236}">
                <a16:creationId xmlns:a16="http://schemas.microsoft.com/office/drawing/2014/main" id="{A6DCA62B-25A4-5DA5-286F-A9928109DD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67750" y="3409950"/>
            <a:ext cx="619125" cy="609600"/>
          </a:xfrm>
          <a:prstGeom prst="rect">
            <a:avLst/>
          </a:prstGeom>
        </p:spPr>
      </p:pic>
      <p:pic>
        <p:nvPicPr>
          <p:cNvPr id="16" name="Graphic 16" descr="Teacher with solid fill">
            <a:extLst>
              <a:ext uri="{FF2B5EF4-FFF2-40B4-BE49-F238E27FC236}">
                <a16:creationId xmlns:a16="http://schemas.microsoft.com/office/drawing/2014/main" id="{49FF546D-E6A4-2D7B-4468-5037FACCB0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24175" y="2000250"/>
            <a:ext cx="476250" cy="476250"/>
          </a:xfrm>
          <a:prstGeom prst="rect">
            <a:avLst/>
          </a:prstGeom>
        </p:spPr>
      </p:pic>
      <p:pic>
        <p:nvPicPr>
          <p:cNvPr id="17" name="Graphic 16" descr="Teacher with solid fill">
            <a:extLst>
              <a:ext uri="{FF2B5EF4-FFF2-40B4-BE49-F238E27FC236}">
                <a16:creationId xmlns:a16="http://schemas.microsoft.com/office/drawing/2014/main" id="{ED04ADBC-7FBE-42F1-9235-0CC62B37771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48274" y="1943100"/>
            <a:ext cx="476250" cy="476250"/>
          </a:xfrm>
          <a:prstGeom prst="rect">
            <a:avLst/>
          </a:prstGeom>
        </p:spPr>
      </p:pic>
      <p:pic>
        <p:nvPicPr>
          <p:cNvPr id="18" name="Graphic 15" descr="Eye with solid fill">
            <a:extLst>
              <a:ext uri="{FF2B5EF4-FFF2-40B4-BE49-F238E27FC236}">
                <a16:creationId xmlns:a16="http://schemas.microsoft.com/office/drawing/2014/main" id="{4AF0618F-1230-D59F-FF73-51A6AC0F32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48475" y="4219575"/>
            <a:ext cx="619125" cy="609600"/>
          </a:xfrm>
          <a:prstGeom prst="rect">
            <a:avLst/>
          </a:prstGeom>
        </p:spPr>
      </p:pic>
      <p:pic>
        <p:nvPicPr>
          <p:cNvPr id="19" name="Graphic 14" descr="Ear with solid fill">
            <a:extLst>
              <a:ext uri="{FF2B5EF4-FFF2-40B4-BE49-F238E27FC236}">
                <a16:creationId xmlns:a16="http://schemas.microsoft.com/office/drawing/2014/main" id="{13869B3D-D9E2-A955-04D1-C2FF96D4EF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15049" y="4829175"/>
            <a:ext cx="581025" cy="571500"/>
          </a:xfrm>
          <a:prstGeom prst="rect">
            <a:avLst/>
          </a:prstGeom>
        </p:spPr>
      </p:pic>
      <p:pic>
        <p:nvPicPr>
          <p:cNvPr id="21" name="Graphic 11" descr="Books with solid fill">
            <a:extLst>
              <a:ext uri="{FF2B5EF4-FFF2-40B4-BE49-F238E27FC236}">
                <a16:creationId xmlns:a16="http://schemas.microsoft.com/office/drawing/2014/main" id="{F6F2EFCD-231C-36C0-183E-BC960BEFFF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00875" y="2419349"/>
            <a:ext cx="466725" cy="495300"/>
          </a:xfrm>
          <a:prstGeom prst="rect">
            <a:avLst/>
          </a:prstGeom>
        </p:spPr>
      </p:pic>
      <p:pic>
        <p:nvPicPr>
          <p:cNvPr id="22" name="Graphic 22" descr="Magnifying glass with solid fill">
            <a:extLst>
              <a:ext uri="{FF2B5EF4-FFF2-40B4-BE49-F238E27FC236}">
                <a16:creationId xmlns:a16="http://schemas.microsoft.com/office/drawing/2014/main" id="{1D8C53D6-E461-BCF7-37D6-86D552FC61E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24175" y="4876800"/>
            <a:ext cx="466725" cy="495300"/>
          </a:xfrm>
          <a:prstGeom prst="rect">
            <a:avLst/>
          </a:prstGeom>
        </p:spPr>
      </p:pic>
      <p:pic>
        <p:nvPicPr>
          <p:cNvPr id="23" name="Graphic 22" descr="Magnifying glass with solid fill">
            <a:extLst>
              <a:ext uri="{FF2B5EF4-FFF2-40B4-BE49-F238E27FC236}">
                <a16:creationId xmlns:a16="http://schemas.microsoft.com/office/drawing/2014/main" id="{8130FFAB-40C3-15BA-97DA-852E862DF4B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72075" y="4876800"/>
            <a:ext cx="466725" cy="495300"/>
          </a:xfrm>
          <a:prstGeom prst="rect">
            <a:avLst/>
          </a:prstGeom>
        </p:spPr>
      </p:pic>
      <p:pic>
        <p:nvPicPr>
          <p:cNvPr id="4" name="Graphic 11" descr="Books with solid fill">
            <a:extLst>
              <a:ext uri="{FF2B5EF4-FFF2-40B4-BE49-F238E27FC236}">
                <a16:creationId xmlns:a16="http://schemas.microsoft.com/office/drawing/2014/main" id="{E6EDF8A5-1BCD-989D-E3FB-033909B059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16105" y="3475438"/>
            <a:ext cx="466725" cy="495300"/>
          </a:xfrm>
          <a:prstGeom prst="rect">
            <a:avLst/>
          </a:prstGeom>
        </p:spPr>
      </p:pic>
      <p:pic>
        <p:nvPicPr>
          <p:cNvPr id="5" name="Graphic 11" descr="Books with solid fill">
            <a:extLst>
              <a:ext uri="{FF2B5EF4-FFF2-40B4-BE49-F238E27FC236}">
                <a16:creationId xmlns:a16="http://schemas.microsoft.com/office/drawing/2014/main" id="{60C0246E-6E1B-0E7F-C240-A029988E3B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75866" y="3440215"/>
            <a:ext cx="466725" cy="495300"/>
          </a:xfrm>
          <a:prstGeom prst="rect">
            <a:avLst/>
          </a:prstGeom>
        </p:spPr>
      </p:pic>
    </p:spTree>
    <p:extLst>
      <p:ext uri="{BB962C8B-B14F-4D97-AF65-F5344CB8AC3E}">
        <p14:creationId xmlns:p14="http://schemas.microsoft.com/office/powerpoint/2010/main" val="751898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2896</TotalTime>
  <Words>2515</Words>
  <Application>Microsoft Office PowerPoint</Application>
  <PresentationFormat>Widescreen</PresentationFormat>
  <Paragraphs>268</Paragraphs>
  <Slides>39</Slides>
  <Notes>20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Lato</vt:lpstr>
      <vt:lpstr>Montserrat Light</vt:lpstr>
      <vt:lpstr>Open Sans</vt:lpstr>
      <vt:lpstr>Source Sans Pro</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 Ivandic</dc:creator>
  <cp:lastModifiedBy>Canice Hamill</cp:lastModifiedBy>
  <cp:revision>48</cp:revision>
  <dcterms:created xsi:type="dcterms:W3CDTF">2022-11-28T15:16:14Z</dcterms:created>
  <dcterms:modified xsi:type="dcterms:W3CDTF">2023-11-17T11:05:09Z</dcterms:modified>
</cp:coreProperties>
</file>