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4346" r:id="rId2"/>
    <p:sldId id="4319" r:id="rId3"/>
    <p:sldId id="4338" r:id="rId4"/>
    <p:sldId id="275" r:id="rId5"/>
    <p:sldId id="282" r:id="rId6"/>
    <p:sldId id="4342" r:id="rId7"/>
    <p:sldId id="4340" r:id="rId8"/>
    <p:sldId id="278" r:id="rId9"/>
    <p:sldId id="4350" r:id="rId10"/>
    <p:sldId id="4351" r:id="rId11"/>
    <p:sldId id="330" r:id="rId12"/>
    <p:sldId id="4344" r:id="rId13"/>
    <p:sldId id="4347" r:id="rId14"/>
    <p:sldId id="4355" r:id="rId15"/>
    <p:sldId id="4356" r:id="rId16"/>
    <p:sldId id="4357" r:id="rId17"/>
    <p:sldId id="4358" r:id="rId18"/>
    <p:sldId id="4359" r:id="rId19"/>
    <p:sldId id="4360" r:id="rId20"/>
    <p:sldId id="4361" r:id="rId21"/>
    <p:sldId id="4362" r:id="rId22"/>
    <p:sldId id="4363" r:id="rId23"/>
    <p:sldId id="4364" r:id="rId24"/>
    <p:sldId id="4365" r:id="rId25"/>
    <p:sldId id="4366" r:id="rId26"/>
    <p:sldId id="4368" r:id="rId27"/>
    <p:sldId id="4369" r:id="rId28"/>
    <p:sldId id="4370" r:id="rId29"/>
    <p:sldId id="4371" r:id="rId30"/>
    <p:sldId id="4372" r:id="rId31"/>
    <p:sldId id="4373" r:id="rId32"/>
    <p:sldId id="4375" r:id="rId33"/>
    <p:sldId id="4376" r:id="rId34"/>
    <p:sldId id="4377" r:id="rId35"/>
    <p:sldId id="4354" r:id="rId36"/>
    <p:sldId id="4353" r:id="rId37"/>
    <p:sldId id="4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7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AAC2B-23EE-41FC-97E6-CFE1DA2C6ADE}"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9E12D-EA06-435B-AF37-FD67D36244F2}" type="slidenum">
              <a:rPr lang="en-US" smtClean="0"/>
              <a:t>‹#›</a:t>
            </a:fld>
            <a:endParaRPr lang="en-US"/>
          </a:p>
        </p:txBody>
      </p:sp>
    </p:spTree>
    <p:extLst>
      <p:ext uri="{BB962C8B-B14F-4D97-AF65-F5344CB8AC3E}">
        <p14:creationId xmlns:p14="http://schemas.microsoft.com/office/powerpoint/2010/main" val="288780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17</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18</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21</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22</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832968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23</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29</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4</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32</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33</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35</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853165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5</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8</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9</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832968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10</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761195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11</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216000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Design For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2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260663" y="-2530143"/>
            <a:ext cx="5761056" cy="1149201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ABC1E3C4-CD35-3749-A7CA-19B851718657}"/>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92A88F4-988C-E147-B874-5B736FA13D87}"/>
              </a:ext>
            </a:extLst>
          </p:cNvPr>
          <p:cNvCxnSpPr>
            <a:cxnSpLocks/>
            <a:endCxn id="9"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578D96C2-27D8-E043-8609-5ACB039EFC22}"/>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18" name="Rectangle 17">
            <a:extLst>
              <a:ext uri="{FF2B5EF4-FFF2-40B4-BE49-F238E27FC236}">
                <a16:creationId xmlns:a16="http://schemas.microsoft.com/office/drawing/2014/main" id="{38881575-2E6D-D04C-B9D1-02638BFF9284}"/>
              </a:ext>
            </a:extLst>
          </p:cNvPr>
          <p:cNvSpPr/>
          <p:nvPr userDrawn="1"/>
        </p:nvSpPr>
        <p:spPr>
          <a:xfrm>
            <a:off x="-2767933" y="-349898"/>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11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7" name="Freeform 6">
            <a:extLst>
              <a:ext uri="{FF2B5EF4-FFF2-40B4-BE49-F238E27FC236}">
                <a16:creationId xmlns:a16="http://schemas.microsoft.com/office/drawing/2014/main" id="{6B06BB11-49A3-DD43-B8CA-90AAC9DCA5A3}"/>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582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086575"/>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grpSp>
        <p:nvGrpSpPr>
          <p:cNvPr id="44" name="Graphic 2">
            <a:extLst>
              <a:ext uri="{FF2B5EF4-FFF2-40B4-BE49-F238E27FC236}">
                <a16:creationId xmlns:a16="http://schemas.microsoft.com/office/drawing/2014/main" id="{EFF562AB-FB42-0246-B16F-70E08768EC2C}"/>
              </a:ext>
            </a:extLst>
          </p:cNvPr>
          <p:cNvGrpSpPr/>
          <p:nvPr userDrawn="1"/>
        </p:nvGrpSpPr>
        <p:grpSpPr>
          <a:xfrm rot="10800000">
            <a:off x="-950621" y="2165747"/>
            <a:ext cx="4096842" cy="4123864"/>
            <a:chOff x="4112108" y="1054254"/>
            <a:chExt cx="1223505" cy="1231575"/>
          </a:xfrm>
          <a:solidFill>
            <a:srgbClr val="E25684"/>
          </a:solidFill>
        </p:grpSpPr>
        <p:sp>
          <p:nvSpPr>
            <p:cNvPr id="48" name="Freeform 47">
              <a:extLst>
                <a:ext uri="{FF2B5EF4-FFF2-40B4-BE49-F238E27FC236}">
                  <a16:creationId xmlns:a16="http://schemas.microsoft.com/office/drawing/2014/main" id="{A286B663-A377-574B-8D72-5CED816CF80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1D40E2D-277F-6B4A-948D-8FACA90E7ED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4E26ABB4-B13B-D64B-BA6F-75BC0601DF75}"/>
              </a:ext>
            </a:extLst>
          </p:cNvPr>
          <p:cNvSpPr/>
          <p:nvPr userDrawn="1"/>
        </p:nvSpPr>
        <p:spPr>
          <a:xfrm rot="5400000">
            <a:off x="-7008617" y="11604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03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26854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3644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15876" y="4053182"/>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89741" y="365819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89741" y="2848618"/>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417724" y="6003001"/>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31" name="Graphic 2">
            <a:extLst>
              <a:ext uri="{FF2B5EF4-FFF2-40B4-BE49-F238E27FC236}">
                <a16:creationId xmlns:a16="http://schemas.microsoft.com/office/drawing/2014/main" id="{414A6080-F3D4-DE41-A075-A76E9717099E}"/>
              </a:ext>
            </a:extLst>
          </p:cNvPr>
          <p:cNvGrpSpPr/>
          <p:nvPr userDrawn="1"/>
        </p:nvGrpSpPr>
        <p:grpSpPr>
          <a:xfrm>
            <a:off x="8920665" y="313575"/>
            <a:ext cx="2568313" cy="1316574"/>
            <a:chOff x="4112108" y="1054254"/>
            <a:chExt cx="2408066" cy="1234428"/>
          </a:xfrm>
        </p:grpSpPr>
        <p:grpSp>
          <p:nvGrpSpPr>
            <p:cNvPr id="132" name="Graphic 2">
              <a:extLst>
                <a:ext uri="{FF2B5EF4-FFF2-40B4-BE49-F238E27FC236}">
                  <a16:creationId xmlns:a16="http://schemas.microsoft.com/office/drawing/2014/main" id="{31FDEAAC-51EF-DB41-898B-1EA60ED6877F}"/>
                </a:ext>
              </a:extLst>
            </p:cNvPr>
            <p:cNvGrpSpPr/>
            <p:nvPr/>
          </p:nvGrpSpPr>
          <p:grpSpPr>
            <a:xfrm>
              <a:off x="5038056" y="1057107"/>
              <a:ext cx="1482118" cy="1231575"/>
              <a:chOff x="5038056" y="1057107"/>
              <a:chExt cx="1482118" cy="1231575"/>
            </a:xfrm>
            <a:solidFill>
              <a:srgbClr val="E25684"/>
            </a:solidFill>
          </p:grpSpPr>
          <p:sp>
            <p:nvSpPr>
              <p:cNvPr id="156" name="Freeform 155">
                <a:extLst>
                  <a:ext uri="{FF2B5EF4-FFF2-40B4-BE49-F238E27FC236}">
                    <a16:creationId xmlns:a16="http://schemas.microsoft.com/office/drawing/2014/main" id="{AC8E9287-DC4A-4642-ABCC-E4E72CA15AA7}"/>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B335979F-D058-F944-9696-78F3FE4A86FC}"/>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303D7A51-E29C-D14F-808B-F9CAADD855D4}"/>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CA852E69-8043-D84B-8075-46E6E58A95C4}"/>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34" name="Graphic 2">
              <a:extLst>
                <a:ext uri="{FF2B5EF4-FFF2-40B4-BE49-F238E27FC236}">
                  <a16:creationId xmlns:a16="http://schemas.microsoft.com/office/drawing/2014/main" id="{6A8960A5-A77C-D74E-8E40-0E58A9F8FFB6}"/>
                </a:ext>
              </a:extLst>
            </p:cNvPr>
            <p:cNvGrpSpPr/>
            <p:nvPr/>
          </p:nvGrpSpPr>
          <p:grpSpPr>
            <a:xfrm>
              <a:off x="4112108" y="1054254"/>
              <a:ext cx="1223505" cy="1231575"/>
              <a:chOff x="4112108" y="1054254"/>
              <a:chExt cx="1223505" cy="1231575"/>
            </a:xfrm>
            <a:solidFill>
              <a:srgbClr val="F1983D"/>
            </a:solidFill>
          </p:grpSpPr>
          <p:sp>
            <p:nvSpPr>
              <p:cNvPr id="154" name="Freeform 153">
                <a:extLst>
                  <a:ext uri="{FF2B5EF4-FFF2-40B4-BE49-F238E27FC236}">
                    <a16:creationId xmlns:a16="http://schemas.microsoft.com/office/drawing/2014/main" id="{03BC9DB2-9221-2F45-8BC1-E833446415E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7D1AFC73-2156-6C4A-BB0D-8BC0411F5A61}"/>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35" name="Graphic 2">
              <a:extLst>
                <a:ext uri="{FF2B5EF4-FFF2-40B4-BE49-F238E27FC236}">
                  <a16:creationId xmlns:a16="http://schemas.microsoft.com/office/drawing/2014/main" id="{12873976-5C1A-2D47-9051-E9F29C1701AE}"/>
                </a:ext>
              </a:extLst>
            </p:cNvPr>
            <p:cNvGrpSpPr/>
            <p:nvPr/>
          </p:nvGrpSpPr>
          <p:grpSpPr>
            <a:xfrm>
              <a:off x="4449594" y="1366190"/>
              <a:ext cx="1600919" cy="664765"/>
              <a:chOff x="4449594" y="1366190"/>
              <a:chExt cx="1600919" cy="664765"/>
            </a:xfrm>
            <a:solidFill>
              <a:srgbClr val="086575"/>
            </a:solidFill>
          </p:grpSpPr>
          <p:grpSp>
            <p:nvGrpSpPr>
              <p:cNvPr id="136" name="Graphic 2">
                <a:extLst>
                  <a:ext uri="{FF2B5EF4-FFF2-40B4-BE49-F238E27FC236}">
                    <a16:creationId xmlns:a16="http://schemas.microsoft.com/office/drawing/2014/main" id="{B96F33F3-91F1-CE4D-B1AD-C9585420BD72}"/>
                  </a:ext>
                </a:extLst>
              </p:cNvPr>
              <p:cNvGrpSpPr/>
              <p:nvPr/>
            </p:nvGrpSpPr>
            <p:grpSpPr>
              <a:xfrm>
                <a:off x="4866936" y="1683832"/>
                <a:ext cx="1183577" cy="347123"/>
                <a:chOff x="4866936" y="1683832"/>
                <a:chExt cx="1183577" cy="347123"/>
              </a:xfrm>
              <a:solidFill>
                <a:srgbClr val="086575"/>
              </a:solidFill>
            </p:grpSpPr>
            <p:sp>
              <p:nvSpPr>
                <p:cNvPr id="148" name="Freeform 147">
                  <a:extLst>
                    <a:ext uri="{FF2B5EF4-FFF2-40B4-BE49-F238E27FC236}">
                      <a16:creationId xmlns:a16="http://schemas.microsoft.com/office/drawing/2014/main" id="{1C554D39-DED0-254E-BCA8-47FD2E21C0BB}"/>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A3A6E13-4C42-1147-910D-6AAE392A21B9}"/>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69C036C1-DD77-5E4E-9E4B-67AD5063DAD0}"/>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DB14CCD-EF75-0647-9BD8-9CFE9598C48B}"/>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CAAEB70A-6B8D-5241-BEBA-58BCCB20F576}"/>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60D6E525-E3D3-4649-BD16-C07F0DD06A94}"/>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37" name="Graphic 2">
                <a:extLst>
                  <a:ext uri="{FF2B5EF4-FFF2-40B4-BE49-F238E27FC236}">
                    <a16:creationId xmlns:a16="http://schemas.microsoft.com/office/drawing/2014/main" id="{60CE0C80-5C5A-2E47-9B9A-C01799F76B7D}"/>
                  </a:ext>
                </a:extLst>
              </p:cNvPr>
              <p:cNvGrpSpPr/>
              <p:nvPr/>
            </p:nvGrpSpPr>
            <p:grpSpPr>
              <a:xfrm>
                <a:off x="4449594" y="1366190"/>
                <a:ext cx="1063793" cy="348074"/>
                <a:chOff x="4449594" y="1366190"/>
                <a:chExt cx="1063793" cy="348074"/>
              </a:xfrm>
              <a:solidFill>
                <a:srgbClr val="086575"/>
              </a:solidFill>
            </p:grpSpPr>
            <p:sp>
              <p:nvSpPr>
                <p:cNvPr id="142" name="Freeform 141">
                  <a:extLst>
                    <a:ext uri="{FF2B5EF4-FFF2-40B4-BE49-F238E27FC236}">
                      <a16:creationId xmlns:a16="http://schemas.microsoft.com/office/drawing/2014/main" id="{EAB507BE-4429-D04E-908A-2D811AAFE89F}"/>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D8098CD-1AE0-C449-9334-3B7251B76FCF}"/>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F8D4395-4603-6043-B8D3-6F0448D91201}"/>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DF7B8CE8-B244-A24F-9818-D3DEA3D4D902}"/>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8D1C566-2F79-954D-A628-F1C9AF55CCF2}"/>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FE4B44B7-FDFD-214B-B9D2-4D051D1391B3}"/>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38" name="Graphic 2">
                <a:extLst>
                  <a:ext uri="{FF2B5EF4-FFF2-40B4-BE49-F238E27FC236}">
                    <a16:creationId xmlns:a16="http://schemas.microsoft.com/office/drawing/2014/main" id="{6C7261BA-4165-2448-BBCD-6A4A5745C014}"/>
                  </a:ext>
                </a:extLst>
              </p:cNvPr>
              <p:cNvGrpSpPr/>
              <p:nvPr/>
            </p:nvGrpSpPr>
            <p:grpSpPr>
              <a:xfrm>
                <a:off x="5604652" y="1480313"/>
                <a:ext cx="260482" cy="153114"/>
                <a:chOff x="5604652" y="1480313"/>
                <a:chExt cx="260482" cy="153114"/>
              </a:xfrm>
              <a:solidFill>
                <a:srgbClr val="086575"/>
              </a:solidFill>
            </p:grpSpPr>
            <p:sp>
              <p:nvSpPr>
                <p:cNvPr id="139" name="Freeform 138">
                  <a:extLst>
                    <a:ext uri="{FF2B5EF4-FFF2-40B4-BE49-F238E27FC236}">
                      <a16:creationId xmlns:a16="http://schemas.microsoft.com/office/drawing/2014/main" id="{52AB32EE-11EB-3E4D-B37B-107BB8530C88}"/>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4209609-A9D9-9549-9F54-D94A00747B8D}"/>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DB935EAC-5039-C646-A4F0-24E9ACBFAEDE}"/>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161" name="Freeform 160">
            <a:extLst>
              <a:ext uri="{FF2B5EF4-FFF2-40B4-BE49-F238E27FC236}">
                <a16:creationId xmlns:a16="http://schemas.microsoft.com/office/drawing/2014/main" id="{8FB2998E-65F8-924C-B807-A1E4E9B4FE8B}"/>
              </a:ext>
            </a:extLst>
          </p:cNvPr>
          <p:cNvSpPr/>
          <p:nvPr userDrawn="1"/>
        </p:nvSpPr>
        <p:spPr>
          <a:xfrm>
            <a:off x="0" y="50772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2" name="Text Placeholder 23">
            <a:extLst>
              <a:ext uri="{FF2B5EF4-FFF2-40B4-BE49-F238E27FC236}">
                <a16:creationId xmlns:a16="http://schemas.microsoft.com/office/drawing/2014/main" id="{738680E7-A40E-B744-AA9B-CF6E817C5537}"/>
              </a:ext>
            </a:extLst>
          </p:cNvPr>
          <p:cNvSpPr>
            <a:spLocks noGrp="1"/>
          </p:cNvSpPr>
          <p:nvPr>
            <p:ph type="body" sz="quarter" idx="16" hasCustomPrompt="1"/>
          </p:nvPr>
        </p:nvSpPr>
        <p:spPr>
          <a:xfrm>
            <a:off x="548818" y="5212235"/>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2654393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0962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75860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4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5"/>
            <a:ext cx="11393619" cy="454513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096000" y="1743856"/>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096001" y="1121130"/>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35702" y="569768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9181922" y="5160201"/>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grpSp>
        <p:nvGrpSpPr>
          <p:cNvPr id="145" name="Group 144">
            <a:extLst>
              <a:ext uri="{FF2B5EF4-FFF2-40B4-BE49-F238E27FC236}">
                <a16:creationId xmlns:a16="http://schemas.microsoft.com/office/drawing/2014/main" id="{78F37846-1B51-CB42-A9DD-0E7D73A5D909}"/>
              </a:ext>
            </a:extLst>
          </p:cNvPr>
          <p:cNvGrpSpPr/>
          <p:nvPr userDrawn="1"/>
        </p:nvGrpSpPr>
        <p:grpSpPr>
          <a:xfrm rot="10800000" flipH="1">
            <a:off x="3714751" y="1171884"/>
            <a:ext cx="9486956" cy="2911924"/>
            <a:chOff x="649552" y="4144767"/>
            <a:chExt cx="9486956" cy="2911924"/>
          </a:xfrm>
        </p:grpSpPr>
        <p:sp>
          <p:nvSpPr>
            <p:cNvPr id="146" name="Freeform 145">
              <a:extLst>
                <a:ext uri="{FF2B5EF4-FFF2-40B4-BE49-F238E27FC236}">
                  <a16:creationId xmlns:a16="http://schemas.microsoft.com/office/drawing/2014/main" id="{44C0E9D7-36E5-674C-91D8-30E38BC0B4C5}"/>
                </a:ext>
              </a:extLst>
            </p:cNvPr>
            <p:cNvSpPr/>
            <p:nvPr userDrawn="1"/>
          </p:nvSpPr>
          <p:spPr>
            <a:xfrm>
              <a:off x="3296508" y="4149965"/>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grpSp>
          <p:nvGrpSpPr>
            <p:cNvPr id="147" name="Graphic 2">
              <a:extLst>
                <a:ext uri="{FF2B5EF4-FFF2-40B4-BE49-F238E27FC236}">
                  <a16:creationId xmlns:a16="http://schemas.microsoft.com/office/drawing/2014/main" id="{0F29E199-A08F-0042-95E2-22F296DF85DF}"/>
                </a:ext>
              </a:extLst>
            </p:cNvPr>
            <p:cNvGrpSpPr/>
            <p:nvPr userDrawn="1"/>
          </p:nvGrpSpPr>
          <p:grpSpPr>
            <a:xfrm>
              <a:off x="649552" y="4144767"/>
              <a:ext cx="2892844" cy="2911924"/>
              <a:chOff x="4112108" y="1054254"/>
              <a:chExt cx="1223505" cy="1231575"/>
            </a:xfrm>
            <a:solidFill>
              <a:srgbClr val="E25684"/>
            </a:solidFill>
          </p:grpSpPr>
          <p:sp>
            <p:nvSpPr>
              <p:cNvPr id="148" name="Freeform 147">
                <a:extLst>
                  <a:ext uri="{FF2B5EF4-FFF2-40B4-BE49-F238E27FC236}">
                    <a16:creationId xmlns:a16="http://schemas.microsoft.com/office/drawing/2014/main" id="{55240621-5BDE-A145-9A87-936539825706}"/>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2B6B610-1884-C74C-99D6-9EC77109F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sp>
        <p:nvSpPr>
          <p:cNvPr id="150" name="Freeform 149">
            <a:extLst>
              <a:ext uri="{FF2B5EF4-FFF2-40B4-BE49-F238E27FC236}">
                <a16:creationId xmlns:a16="http://schemas.microsoft.com/office/drawing/2014/main" id="{5FD6D04E-D2A0-824D-92BF-86DCDC72FF65}"/>
              </a:ext>
            </a:extLst>
          </p:cNvPr>
          <p:cNvSpPr/>
          <p:nvPr userDrawn="1"/>
        </p:nvSpPr>
        <p:spPr>
          <a:xfrm>
            <a:off x="0" y="4569018"/>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1" name="Text Placeholder 23">
            <a:extLst>
              <a:ext uri="{FF2B5EF4-FFF2-40B4-BE49-F238E27FC236}">
                <a16:creationId xmlns:a16="http://schemas.microsoft.com/office/drawing/2014/main" id="{E41E01D3-9FD9-A44A-B1D7-EEA4C37B942B}"/>
              </a:ext>
            </a:extLst>
          </p:cNvPr>
          <p:cNvSpPr>
            <a:spLocks noGrp="1"/>
          </p:cNvSpPr>
          <p:nvPr>
            <p:ph type="body" sz="quarter" idx="17" hasCustomPrompt="1"/>
          </p:nvPr>
        </p:nvSpPr>
        <p:spPr>
          <a:xfrm>
            <a:off x="548818" y="4704053"/>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152" name="Rectangle 151">
            <a:extLst>
              <a:ext uri="{FF2B5EF4-FFF2-40B4-BE49-F238E27FC236}">
                <a16:creationId xmlns:a16="http://schemas.microsoft.com/office/drawing/2014/main" id="{632AEBC6-0390-E646-9E6C-548E5E8EC91E}"/>
              </a:ext>
            </a:extLst>
          </p:cNvPr>
          <p:cNvSpPr/>
          <p:nvPr userDrawn="1"/>
        </p:nvSpPr>
        <p:spPr>
          <a:xfrm>
            <a:off x="12224024" y="-122169"/>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4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890FFFFA-C8FB-2146-9C31-AA95E5D0DE5D}"/>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3" y="3380800"/>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4" y="2758074"/>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142834" y="6015516"/>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739234" y="389903"/>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42" name="Freeform 41">
            <a:extLst>
              <a:ext uri="{FF2B5EF4-FFF2-40B4-BE49-F238E27FC236}">
                <a16:creationId xmlns:a16="http://schemas.microsoft.com/office/drawing/2014/main" id="{2A378F8D-17BC-FA4E-9742-A1AC5DF1303F}"/>
              </a:ext>
            </a:extLst>
          </p:cNvPr>
          <p:cNvSpPr/>
          <p:nvPr userDrawn="1"/>
        </p:nvSpPr>
        <p:spPr>
          <a:xfrm>
            <a:off x="-18090" y="4983897"/>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3" name="Text Placeholder 23">
            <a:extLst>
              <a:ext uri="{FF2B5EF4-FFF2-40B4-BE49-F238E27FC236}">
                <a16:creationId xmlns:a16="http://schemas.microsoft.com/office/drawing/2014/main" id="{6CD7B3BA-51A6-3241-B12A-027BCAA0DB13}"/>
              </a:ext>
            </a:extLst>
          </p:cNvPr>
          <p:cNvSpPr>
            <a:spLocks noGrp="1"/>
          </p:cNvSpPr>
          <p:nvPr>
            <p:ph type="body" sz="quarter" idx="17" hasCustomPrompt="1"/>
          </p:nvPr>
        </p:nvSpPr>
        <p:spPr>
          <a:xfrm>
            <a:off x="530728" y="511893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137210" y="26427"/>
            <a:ext cx="4858442"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99114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25684"/>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86575"/>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grpSp>
        <p:nvGrpSpPr>
          <p:cNvPr id="23" name="Graphic 2">
            <a:extLst>
              <a:ext uri="{FF2B5EF4-FFF2-40B4-BE49-F238E27FC236}">
                <a16:creationId xmlns:a16="http://schemas.microsoft.com/office/drawing/2014/main" id="{55443321-C15F-6741-A571-99F473B65C4F}"/>
              </a:ext>
            </a:extLst>
          </p:cNvPr>
          <p:cNvGrpSpPr/>
          <p:nvPr userDrawn="1"/>
        </p:nvGrpSpPr>
        <p:grpSpPr>
          <a:xfrm rot="10800000">
            <a:off x="-2641992" y="3095828"/>
            <a:ext cx="3508920" cy="3532064"/>
            <a:chOff x="4112108" y="1054254"/>
            <a:chExt cx="1223505" cy="1231575"/>
          </a:xfrm>
          <a:solidFill>
            <a:srgbClr val="E25684"/>
          </a:solidFill>
        </p:grpSpPr>
        <p:sp>
          <p:nvSpPr>
            <p:cNvPr id="24" name="Freeform 23">
              <a:extLst>
                <a:ext uri="{FF2B5EF4-FFF2-40B4-BE49-F238E27FC236}">
                  <a16:creationId xmlns:a16="http://schemas.microsoft.com/office/drawing/2014/main" id="{AE415802-CFE4-1C49-8746-C2070DC2BD5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E7EC80-5DC5-A743-BF5B-26FB652680D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D645254B-90C5-6C41-9EB9-426CB642190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67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grpSp>
        <p:nvGrpSpPr>
          <p:cNvPr id="5" name="Graphic 2">
            <a:extLst>
              <a:ext uri="{FF2B5EF4-FFF2-40B4-BE49-F238E27FC236}">
                <a16:creationId xmlns:a16="http://schemas.microsoft.com/office/drawing/2014/main" id="{73D24ADF-48BC-C74E-A23D-33A4FC5D1203}"/>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11DB2E6B-278F-6145-823F-02FDF746F71A}"/>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90905BA-72E6-124D-9A81-A0AE3F70A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5" name="Graphic 2">
            <a:extLst>
              <a:ext uri="{FF2B5EF4-FFF2-40B4-BE49-F238E27FC236}">
                <a16:creationId xmlns:a16="http://schemas.microsoft.com/office/drawing/2014/main" id="{2CF51E43-0C9B-4747-B1E6-2C1861A9E82C}"/>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53783057-A2E3-EA4C-9F87-0F700506FD5E}"/>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73343A79-6F6D-5843-9DE0-D7F5EB3DC64F}"/>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96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366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238753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510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creativecommons.org/licenses/by-sa/4.0/?ref=chooser-v1"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9AThycGCakk" TargetMode="Externa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hyperlink" Target="https://openai.com/blog/chatgpt" TargetMode="External"/><Relationship Id="rId7" Type="http://schemas.openxmlformats.org/officeDocument/2006/relationships/hyperlink" Target="https://www.audacityteam.org/" TargetMode="External"/><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5.svg"/><Relationship Id="rId1" Type="http://schemas.openxmlformats.org/officeDocument/2006/relationships/slideLayout" Target="../slideLayouts/slideLayout16.xml"/><Relationship Id="rId6" Type="http://schemas.openxmlformats.org/officeDocument/2006/relationships/hyperlink" Target="https://www.researchgate.net/figure/1-Basic-phases-of-the-narrative-interview_tbl1_30522727" TargetMode="External"/><Relationship Id="rId11" Type="http://schemas.openxmlformats.org/officeDocument/2006/relationships/image" Target="../media/image10.png"/><Relationship Id="rId5" Type="http://schemas.openxmlformats.org/officeDocument/2006/relationships/hyperlink" Target="https://www.magisto.com/" TargetMode="External"/><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hyperlink" Target="https://www.wordtemplatesonline.net/video-consent-forms/" TargetMode="External"/><Relationship Id="rId9" Type="http://schemas.openxmlformats.org/officeDocument/2006/relationships/image" Target="../media/image8.png"/><Relationship Id="rId14" Type="http://schemas.openxmlformats.org/officeDocument/2006/relationships/image" Target="../media/image1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4.xml"/><Relationship Id="rId1" Type="http://schemas.openxmlformats.org/officeDocument/2006/relationships/video" Target="https://www.youtube.com/embed/R5bGlIbEA2w?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ideo" Target="https://www.youtube.com/embed/Nd3trbSmZSc?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hyperlink" Target="https://sharingperspectivesfoundation.com/video-lecture/video-14/" TargetMode="Externa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hyperlink" Target="https://openai.com/blog/chatgpt" TargetMode="External"/><Relationship Id="rId7" Type="http://schemas.openxmlformats.org/officeDocument/2006/relationships/hyperlink" Target="https://hedayah.com/resources/counter-narrative-library/" TargetMode="External"/><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image" Target="../media/image15.svg"/><Relationship Id="rId1" Type="http://schemas.openxmlformats.org/officeDocument/2006/relationships/slideLayout" Target="../slideLayouts/slideLayout16.xml"/><Relationship Id="rId6" Type="http://schemas.openxmlformats.org/officeDocument/2006/relationships/hyperlink" Target="https://www.researchgate.net/publication/340837867_Critical_Counter-Narrative_as_Transformative_Methodology_for_Educational_Equity" TargetMode="External"/><Relationship Id="rId11" Type="http://schemas.openxmlformats.org/officeDocument/2006/relationships/image" Target="../media/image10.png"/><Relationship Id="rId5" Type="http://schemas.openxmlformats.org/officeDocument/2006/relationships/hyperlink" Target="https://justpublics365.commons.gc.cuny.edu/06/2013/5-steps-counter-storytelling-storify/" TargetMode="External"/><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hyperlink" Target="https://home-affairs.ec.europa.eu/system/files/2022-03/ran_lessons_learned_from_alternative_narrative_campaigns_032022_en_1.pdf" TargetMode="External"/><Relationship Id="rId9" Type="http://schemas.openxmlformats.org/officeDocument/2006/relationships/image" Target="../media/image8.png"/><Relationship Id="rId14" Type="http://schemas.openxmlformats.org/officeDocument/2006/relationships/image" Target="../media/image1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4.xml"/><Relationship Id="rId1" Type="http://schemas.openxmlformats.org/officeDocument/2006/relationships/video" Target="https://www.youtube.com/embed/tPMlozXlqXU?feature=oembed" TargetMode="Externa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W2Pw0hrVkMk"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video" Target="https://www.youtube.com/embed/uAG8c-sapUE?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svg"/><Relationship Id="rId3" Type="http://schemas.openxmlformats.org/officeDocument/2006/relationships/hyperlink" Target="https://www.jstor.org/stable/j.ctvdtphz0" TargetMode="External"/><Relationship Id="rId7" Type="http://schemas.openxmlformats.org/officeDocument/2006/relationships/hyperlink" Target="https://sdgs.un.org/goals" TargetMode="External"/><Relationship Id="rId12" Type="http://schemas.openxmlformats.org/officeDocument/2006/relationships/image" Target="../media/image25.png"/><Relationship Id="rId17" Type="http://schemas.openxmlformats.org/officeDocument/2006/relationships/image" Target="../media/image28.svg"/><Relationship Id="rId2" Type="http://schemas.openxmlformats.org/officeDocument/2006/relationships/notesSlide" Target="../notesSlides/notesSlide21.xml"/><Relationship Id="rId16"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hyperlink" Target="https://www.tandfonline.com/doi/full/10.1080/0907676X.2021.1922130" TargetMode="External"/><Relationship Id="rId11" Type="http://schemas.openxmlformats.org/officeDocument/2006/relationships/image" Target="../media/image24.svg"/><Relationship Id="rId5" Type="http://schemas.openxmlformats.org/officeDocument/2006/relationships/hyperlink" Target="https://www.ncrm.ac.uk/resources/podcasts/?id=jane-gray" TargetMode="External"/><Relationship Id="rId15" Type="http://schemas.openxmlformats.org/officeDocument/2006/relationships/image" Target="../media/image11.svg"/><Relationship Id="rId10" Type="http://schemas.openxmlformats.org/officeDocument/2006/relationships/image" Target="../media/image23.png"/><Relationship Id="rId4" Type="http://schemas.openxmlformats.org/officeDocument/2006/relationships/hyperlink" Target="https://www.tate.org.uk/art/art-social-change" TargetMode="External"/><Relationship Id="rId9" Type="http://schemas.openxmlformats.org/officeDocument/2006/relationships/image" Target="../media/image9.svg"/><Relationship Id="rId1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en-GB" sz="2800" b="0" dirty="0"/>
              <a:t>Module 4</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a:normAutofit/>
          </a:bodyPr>
          <a:lstStyle/>
          <a:p>
            <a:r>
              <a:rPr lang="en-US" sz="4000" b="1" dirty="0"/>
              <a:t>Storytelling for Social Change Solutions</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
        <p:nvSpPr>
          <p:cNvPr id="2" name="Text Placeholder 6">
            <a:extLst>
              <a:ext uri="{FF2B5EF4-FFF2-40B4-BE49-F238E27FC236}">
                <a16:creationId xmlns:a16="http://schemas.microsoft.com/office/drawing/2014/main" id="{58142EB0-1E68-5570-AB77-08D1FEF5983C}"/>
              </a:ext>
            </a:extLst>
          </p:cNvPr>
          <p:cNvSpPr txBox="1">
            <a:spLocks/>
          </p:cNvSpPr>
          <p:nvPr/>
        </p:nvSpPr>
        <p:spPr>
          <a:xfrm>
            <a:off x="2562819" y="5937216"/>
            <a:ext cx="3397526" cy="113521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800" b="0" dirty="0">
                <a:solidFill>
                  <a:schemeClr val="tx1">
                    <a:lumMod val="50000"/>
                  </a:schemeClr>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r>
              <a:rPr lang="en-GB" sz="800" b="0" dirty="0">
                <a:solidFill>
                  <a:schemeClr val="tx1">
                    <a:lumMod val="50000"/>
                  </a:schemeClr>
                </a:solidFill>
              </a:rPr>
              <a:t>Project No: </a:t>
            </a:r>
            <a:r>
              <a:rPr lang="sv-SE" sz="800" b="0" dirty="0">
                <a:solidFill>
                  <a:schemeClr val="tx1">
                    <a:lumMod val="50000"/>
                  </a:schemeClr>
                </a:solidFill>
              </a:rPr>
              <a:t>2021 -1 FR01 - KA220 - ADU - 000035257</a:t>
            </a:r>
            <a:endParaRPr lang="en-IE" sz="800" b="0" dirty="0">
              <a:solidFill>
                <a:schemeClr val="tx1">
                  <a:lumMod val="50000"/>
                </a:schemeClr>
              </a:solidFill>
            </a:endParaRPr>
          </a:p>
        </p:txBody>
      </p:sp>
      <p:pic>
        <p:nvPicPr>
          <p:cNvPr id="3" name="Picture 2">
            <a:extLst>
              <a:ext uri="{FF2B5EF4-FFF2-40B4-BE49-F238E27FC236}">
                <a16:creationId xmlns:a16="http://schemas.microsoft.com/office/drawing/2014/main" id="{E6D85419-959D-6E4A-C9B0-22C750280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6344" y="6482144"/>
            <a:ext cx="877421" cy="306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72638A11-38F3-6746-09D8-349094348401}"/>
              </a:ext>
            </a:extLst>
          </p:cNvPr>
          <p:cNvSpPr>
            <a:spLocks noChangeArrowheads="1"/>
          </p:cNvSpPr>
          <p:nvPr/>
        </p:nvSpPr>
        <p:spPr bwMode="auto">
          <a:xfrm rot="10800000" flipV="1">
            <a:off x="8719473" y="6246798"/>
            <a:ext cx="2192178"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33333"/>
                </a:solidFill>
                <a:effectLst/>
                <a:latin typeface="Source Sans Pro" panose="020B0503030403020204" pitchFamily="34" charset="0"/>
              </a:rPr>
              <a:t>Design for Change Open Educational Resources © 2023 by Design for Social Change Partnership is licensed under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chemeClr val="tx1"/>
                </a:solidFill>
                <a:effectLst/>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173873" y="4257680"/>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679146" y="1274589"/>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8975593" y="738758"/>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164110" y="1257185"/>
            <a:ext cx="3205580" cy="1430355"/>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679146" y="4255322"/>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311763" y="3706694"/>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787580" y="3847513"/>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8</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9365825" y="866780"/>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lang="it-IT" sz="2200" b="1" dirty="0">
                <a:solidFill>
                  <a:srgbClr val="FFFFFF"/>
                </a:solidFill>
                <a:latin typeface="Calibri" panose="020F0502020204030204" pitchFamily="34" charset="0"/>
                <a:ea typeface="Lato" charset="0"/>
                <a:cs typeface="Calibri" panose="020F0502020204030204" pitchFamily="34" charset="0"/>
              </a:rPr>
              <a:t>9</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664497" y="3789716"/>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lang="it-IT" sz="2200" b="1" dirty="0">
                <a:solidFill>
                  <a:srgbClr val="FFFFFF"/>
                </a:solidFill>
                <a:latin typeface="Calibri" panose="020F0502020204030204" pitchFamily="34" charset="0"/>
                <a:ea typeface="Lato" charset="0"/>
                <a:cs typeface="Calibri" panose="020F0502020204030204" pitchFamily="34" charset="0"/>
              </a:rPr>
              <a:t>10</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8975593" y="3900437"/>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lang="it-IT" sz="2200" b="1" dirty="0">
                <a:solidFill>
                  <a:srgbClr val="FFFFFF"/>
                </a:solidFill>
                <a:latin typeface="Calibri" panose="020F0502020204030204" pitchFamily="34" charset="0"/>
                <a:ea typeface="Lato" charset="0"/>
                <a:cs typeface="Calibri" panose="020F0502020204030204" pitchFamily="34" charset="0"/>
              </a:rPr>
              <a:t>11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481940" y="1467110"/>
            <a:ext cx="2701776"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Edit the audio or video interviews using free tools of editing and storytelling techniques</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9058016" y="1506363"/>
            <a:ext cx="2604960"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FFFFFF"/>
                </a:solidFill>
                <a:latin typeface="Calibri"/>
                <a:ea typeface="Lato"/>
                <a:cs typeface="Calibri"/>
              </a:rPr>
              <a:t>Write down the interview transcript in a narrative form using ChatGPT</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456662" y="4493408"/>
            <a:ext cx="2604960" cy="5847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Share the stories using social media channels</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950315" y="4564040"/>
            <a:ext cx="2718660" cy="830997"/>
          </a:xfrm>
          <a:prstGeom prst="rect">
            <a:avLst/>
          </a:prstGeom>
        </p:spPr>
        <p:txBody>
          <a:bodyPr wrap="square" lIns="91440" tIns="45720" rIns="91440" bIns="45720" anchor="t">
            <a:spAutoFit/>
          </a:bodyPr>
          <a:lstStyle/>
          <a:p>
            <a:r>
              <a:rPr lang="en-IE" sz="1600" dirty="0">
                <a:solidFill>
                  <a:schemeClr val="bg1"/>
                </a:solidFill>
              </a:rPr>
              <a:t>Collect comments and impressions about the stories shared</a:t>
            </a:r>
            <a:endParaRPr lang="en-IE" sz="1600" dirty="0">
              <a:solidFill>
                <a:schemeClr val="bg1"/>
              </a:solidFill>
              <a:ea typeface="Calibri"/>
              <a:cs typeface="Calibri"/>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lIns="91440" tIns="45720" rIns="91440" bIns="45720" anchor="t"/>
          <a:lstStyle/>
          <a:p>
            <a:r>
              <a:rPr lang="en-IE" dirty="0"/>
              <a:t>Being involved in a concrete storytelling project, young people will acquire narrative skills, interview skills, conversational and interpersonal skills, digital skills, editing skills and storytelling skills. </a:t>
            </a:r>
            <a:endParaRPr lang="en-IE" dirty="0">
              <a:ea typeface="Calibri"/>
              <a:cs typeface="Calibri"/>
            </a:endParaRPr>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Tree>
    <p:extLst>
      <p:ext uri="{BB962C8B-B14F-4D97-AF65-F5344CB8AC3E}">
        <p14:creationId xmlns:p14="http://schemas.microsoft.com/office/powerpoint/2010/main" val="29401664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53205" y="1933529"/>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896382" y="3549597"/>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3192533" y="4983166"/>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971550" y="1820358"/>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a:t>
            </a:r>
            <a:r>
              <a:rPr kumimoji="0" lang="it-IT"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hlinkClick r:id="rId3"/>
              </a:rPr>
              <a:t>Chat GPT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948986" y="3495211"/>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hlinkClick r:id="rId4"/>
              </a:rPr>
              <a:t>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047751" y="4734061"/>
            <a:ext cx="163189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it-IT"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hlinkClick r:id="rId5"/>
              </a:rPr>
              <a:t>Magisto</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9489493" y="1738885"/>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a:t>
            </a:r>
            <a:r>
              <a:rPr kumimoji="0" lang="it-IT"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hlinkClick r:id="rId6"/>
              </a:rPr>
              <a:t>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9476039" y="2057739"/>
            <a:ext cx="1817348"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The 15 basic phases of a life interview</a:t>
            </a:r>
            <a:endParaRPr lang="en-IE" sz="1400" b="0" i="0" u="none" strike="noStrike" kern="1200" cap="none" spc="0" normalizeH="0" baseline="0" noProof="0" dirty="0">
              <a:ln>
                <a:noFill/>
              </a:ln>
              <a:solidFill>
                <a:srgbClr val="086D6E"/>
              </a:solidFill>
              <a:effectLst/>
              <a:uLnTx/>
              <a:uFillTx/>
              <a:latin typeface="Calibri"/>
              <a:ea typeface="Lato"/>
              <a:cs typeface="Calibri"/>
            </a:endParaRPr>
          </a:p>
        </p:txBody>
      </p:sp>
      <p:sp>
        <p:nvSpPr>
          <p:cNvPr id="563" name="CuadroTexto 562"/>
          <p:cNvSpPr txBox="1"/>
          <p:nvPr/>
        </p:nvSpPr>
        <p:spPr>
          <a:xfrm>
            <a:off x="9489492" y="3294734"/>
            <a:ext cx="16105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it-IT"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hlinkClick r:id="rId7"/>
              </a:rPr>
              <a:t>Audacity</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502946" y="4668857"/>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hlinkClick r:id="rId8"/>
              </a:rPr>
              <a:t>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515842" y="3633711"/>
            <a:ext cx="2058845"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Free audio editor to edit your audio interviews</a:t>
            </a:r>
            <a:endParaRPr lang="en-IE" sz="1400" b="0" i="0" u="none" strike="noStrike" kern="1200" cap="none" spc="0" normalizeH="0" baseline="0" noProof="0" dirty="0">
              <a:ln>
                <a:noFill/>
              </a:ln>
              <a:solidFill>
                <a:srgbClr val="086D6E"/>
              </a:solidFill>
              <a:effectLst/>
              <a:uLnTx/>
              <a:uFillTx/>
              <a:latin typeface="Calibri"/>
              <a:ea typeface="Lato"/>
              <a:cs typeface="Calibri"/>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9489493" y="5039700"/>
            <a:ext cx="1817348"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Inspiring video about 100 Years Olds life stories</a:t>
            </a:r>
            <a:endParaRPr lang="en-IE" sz="1400" b="0" i="0" u="none" strike="noStrike" kern="1200" cap="none" spc="0" normalizeH="0" baseline="0" noProof="0" dirty="0">
              <a:ln>
                <a:noFill/>
              </a:ln>
              <a:solidFill>
                <a:srgbClr val="086D6E"/>
              </a:solidFill>
              <a:effectLst/>
              <a:uLnTx/>
              <a:uFillTx/>
              <a:latin typeface="Calibri"/>
              <a:ea typeface="Lato"/>
              <a:cs typeface="Calibri"/>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1091954" y="5113554"/>
            <a:ext cx="1998836"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Free video editor to edit your video interviews</a:t>
            </a:r>
            <a:endParaRPr lang="en-IE" sz="1400" b="0" i="0" u="none" strike="noStrike" kern="1200" cap="none" spc="0" normalizeH="0" baseline="0" noProof="0" dirty="0">
              <a:ln>
                <a:noFill/>
              </a:ln>
              <a:solidFill>
                <a:srgbClr val="086D6E"/>
              </a:solidFill>
              <a:effectLst/>
              <a:uLnTx/>
              <a:uFillTx/>
              <a:latin typeface="Calibri"/>
              <a:ea typeface="Lato"/>
              <a:cs typeface="Calibri"/>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1007760" y="3816112"/>
            <a:ext cx="1817348"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Audio-Video consent form free template</a:t>
            </a:r>
            <a:endParaRPr lang="en-IE" sz="1400" b="0" i="0" u="none" strike="noStrike" kern="1200" cap="none" spc="0" normalizeH="0" baseline="0" noProof="0" dirty="0">
              <a:ln>
                <a:noFill/>
              </a:ln>
              <a:solidFill>
                <a:srgbClr val="086D6E"/>
              </a:solidFill>
              <a:effectLst/>
              <a:uLnTx/>
              <a:uFillTx/>
              <a:latin typeface="Calibri"/>
              <a:ea typeface="Lato"/>
              <a:cs typeface="Calibri"/>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901454" y="2172861"/>
            <a:ext cx="2115368" cy="954107"/>
          </a:xfrm>
          <a:prstGeom prst="rect">
            <a:avLst/>
          </a:prstGeom>
        </p:spPr>
        <p:txBody>
          <a:bodyPr wrap="square" lIns="91440" tIns="45720" rIns="91440" bIns="45720" anchor="t">
            <a:spAutoFit/>
          </a:bodyPr>
          <a:lstStyle/>
          <a:p>
            <a:pPr>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You can use Chat GPT to convert the </a:t>
            </a:r>
            <a:r>
              <a:rPr lang="en-IE" sz="1400" dirty="0">
                <a:solidFill>
                  <a:srgbClr val="086D6E"/>
                </a:solidFill>
                <a:latin typeface="Calibri"/>
                <a:ea typeface="Lato"/>
                <a:cs typeface="Calibri"/>
              </a:rPr>
              <a:t>transcript</a:t>
            </a:r>
            <a:r>
              <a:rPr kumimoji="0" lang="en-IE" sz="1400" b="0" i="0" u="none" strike="noStrike" kern="1200" cap="none" spc="0" normalizeH="0" baseline="0" noProof="0" dirty="0">
                <a:ln>
                  <a:noFill/>
                </a:ln>
                <a:solidFill>
                  <a:srgbClr val="086D6E"/>
                </a:solidFill>
                <a:effectLst/>
                <a:uLnTx/>
                <a:uFillTx/>
                <a:latin typeface="Calibri"/>
                <a:ea typeface="Lato"/>
                <a:cs typeface="Calibri"/>
              </a:rPr>
              <a:t> of your </a:t>
            </a:r>
            <a:r>
              <a:rPr lang="en-IE" sz="1400" dirty="0">
                <a:solidFill>
                  <a:srgbClr val="086D6E"/>
                </a:solidFill>
                <a:latin typeface="Calibri"/>
                <a:ea typeface="Lato"/>
                <a:cs typeface="Calibri"/>
              </a:rPr>
              <a:t>interviews into </a:t>
            </a:r>
            <a:r>
              <a:rPr kumimoji="0" lang="en-IE" sz="1400" b="0" i="0" u="none" strike="noStrike" kern="1200" cap="none" spc="0" normalizeH="0" baseline="0" noProof="0" dirty="0">
                <a:ln>
                  <a:noFill/>
                </a:ln>
                <a:solidFill>
                  <a:srgbClr val="086D6E"/>
                </a:solidFill>
                <a:effectLst/>
                <a:uLnTx/>
                <a:uFillTx/>
                <a:latin typeface="Calibri"/>
                <a:ea typeface="Lato"/>
                <a:cs typeface="Calibri"/>
              </a:rPr>
              <a:t>engaging stories</a:t>
            </a:r>
            <a:endParaRPr lang="en-IE" sz="1400" b="0" i="0" u="none" strike="noStrike" kern="1200" cap="none" spc="0" normalizeH="0" baseline="0" noProof="0">
              <a:ln>
                <a:noFill/>
              </a:ln>
              <a:solidFill>
                <a:srgbClr val="086D6E"/>
              </a:solidFill>
              <a:effectLst/>
              <a:uLnTx/>
              <a:uFillTx/>
              <a:latin typeface="Calibri"/>
              <a:ea typeface="Lato"/>
              <a:cs typeface="Calibri"/>
            </a:endParaRPr>
          </a:p>
        </p:txBody>
      </p:sp>
      <p:pic>
        <p:nvPicPr>
          <p:cNvPr id="11" name="Graphic 11" descr="Books with solid fill">
            <a:extLst>
              <a:ext uri="{FF2B5EF4-FFF2-40B4-BE49-F238E27FC236}">
                <a16:creationId xmlns:a16="http://schemas.microsoft.com/office/drawing/2014/main" id="{451E2B35-E53C-AD73-44BD-F0A07F3150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3475" y="1933575"/>
            <a:ext cx="438150" cy="438150"/>
          </a:xfrm>
          <a:prstGeom prst="rect">
            <a:avLst/>
          </a:prstGeom>
        </p:spPr>
      </p:pic>
      <p:pic>
        <p:nvPicPr>
          <p:cNvPr id="14" name="Graphic 14" descr="Eye with solid fill">
            <a:extLst>
              <a:ext uri="{FF2B5EF4-FFF2-40B4-BE49-F238E27FC236}">
                <a16:creationId xmlns:a16="http://schemas.microsoft.com/office/drawing/2014/main" id="{B6CF0A2B-D8CF-3D09-377F-7B2C63BD80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05850" y="4829175"/>
            <a:ext cx="542925" cy="523875"/>
          </a:xfrm>
          <a:prstGeom prst="rect">
            <a:avLst/>
          </a:prstGeom>
        </p:spPr>
      </p:pic>
      <p:pic>
        <p:nvPicPr>
          <p:cNvPr id="15" name="Graphic 15" descr="Monitor with solid fill">
            <a:extLst>
              <a:ext uri="{FF2B5EF4-FFF2-40B4-BE49-F238E27FC236}">
                <a16:creationId xmlns:a16="http://schemas.microsoft.com/office/drawing/2014/main" id="{3F841424-2ED1-F4BB-6F49-0BD1D5B293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90850" y="3638550"/>
            <a:ext cx="447675" cy="447675"/>
          </a:xfrm>
          <a:prstGeom prst="rect">
            <a:avLst/>
          </a:prstGeom>
        </p:spPr>
      </p:pic>
      <p:pic>
        <p:nvPicPr>
          <p:cNvPr id="16" name="Graphic 16" descr="Arrow: Straight with solid fill">
            <a:extLst>
              <a:ext uri="{FF2B5EF4-FFF2-40B4-BE49-F238E27FC236}">
                <a16:creationId xmlns:a16="http://schemas.microsoft.com/office/drawing/2014/main" id="{A9081A63-F9A2-0471-5D2A-4C8B48BD15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3019425" y="3533775"/>
            <a:ext cx="381000" cy="400050"/>
          </a:xfrm>
          <a:prstGeom prst="rect">
            <a:avLst/>
          </a:prstGeom>
        </p:spPr>
      </p:pic>
      <p:pic>
        <p:nvPicPr>
          <p:cNvPr id="17" name="Graphic 17" descr="Teacher with solid fill">
            <a:extLst>
              <a:ext uri="{FF2B5EF4-FFF2-40B4-BE49-F238E27FC236}">
                <a16:creationId xmlns:a16="http://schemas.microsoft.com/office/drawing/2014/main" id="{B469C029-3000-A608-4F94-3CD653F9691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95600" y="1981200"/>
            <a:ext cx="438150" cy="466725"/>
          </a:xfrm>
          <a:prstGeom prst="rect">
            <a:avLst/>
          </a:prstGeom>
        </p:spPr>
      </p:pic>
      <p:pic>
        <p:nvPicPr>
          <p:cNvPr id="18" name="Graphic 17" descr="Teacher with solid fill">
            <a:extLst>
              <a:ext uri="{FF2B5EF4-FFF2-40B4-BE49-F238E27FC236}">
                <a16:creationId xmlns:a16="http://schemas.microsoft.com/office/drawing/2014/main" id="{6453DDEF-7AA6-FC93-B51D-24BC52D894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10174" y="1933574"/>
            <a:ext cx="438150" cy="466725"/>
          </a:xfrm>
          <a:prstGeom prst="rect">
            <a:avLst/>
          </a:prstGeom>
        </p:spPr>
      </p:pic>
      <p:pic>
        <p:nvPicPr>
          <p:cNvPr id="19" name="Graphic 15" descr="Monitor with solid fill">
            <a:extLst>
              <a:ext uri="{FF2B5EF4-FFF2-40B4-BE49-F238E27FC236}">
                <a16:creationId xmlns:a16="http://schemas.microsoft.com/office/drawing/2014/main" id="{8AEFC468-E9AF-9073-0BB5-8C0AD93235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33850" y="3476624"/>
            <a:ext cx="447675" cy="447675"/>
          </a:xfrm>
          <a:prstGeom prst="rect">
            <a:avLst/>
          </a:prstGeom>
        </p:spPr>
      </p:pic>
      <p:pic>
        <p:nvPicPr>
          <p:cNvPr id="20" name="Graphic 16" descr="Arrow: Straight with solid fill">
            <a:extLst>
              <a:ext uri="{FF2B5EF4-FFF2-40B4-BE49-F238E27FC236}">
                <a16:creationId xmlns:a16="http://schemas.microsoft.com/office/drawing/2014/main" id="{59BD02C5-8896-8740-CF55-5B210CBBAFB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4162425" y="3371850"/>
            <a:ext cx="381000" cy="400050"/>
          </a:xfrm>
          <a:prstGeom prst="rect">
            <a:avLst/>
          </a:prstGeom>
        </p:spPr>
      </p:pic>
      <p:pic>
        <p:nvPicPr>
          <p:cNvPr id="21" name="Graphic 17" descr="Teacher with solid fill">
            <a:extLst>
              <a:ext uri="{FF2B5EF4-FFF2-40B4-BE49-F238E27FC236}">
                <a16:creationId xmlns:a16="http://schemas.microsoft.com/office/drawing/2014/main" id="{66765E1A-AA82-BB77-36B8-26095390A93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86124" y="5067299"/>
            <a:ext cx="438150" cy="466725"/>
          </a:xfrm>
          <a:prstGeom prst="rect">
            <a:avLst/>
          </a:prstGeom>
        </p:spPr>
      </p:pic>
      <p:pic>
        <p:nvPicPr>
          <p:cNvPr id="22" name="Graphic 17" descr="Teacher with solid fill">
            <a:extLst>
              <a:ext uri="{FF2B5EF4-FFF2-40B4-BE49-F238E27FC236}">
                <a16:creationId xmlns:a16="http://schemas.microsoft.com/office/drawing/2014/main" id="{E9CF9ED6-9184-1DB9-1221-69DAE5EB07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10174" y="4943474"/>
            <a:ext cx="438150" cy="466725"/>
          </a:xfrm>
          <a:prstGeom prst="rect">
            <a:avLst/>
          </a:prstGeom>
        </p:spPr>
      </p:pic>
      <p:pic>
        <p:nvPicPr>
          <p:cNvPr id="23" name="Graphic 17" descr="Teacher with solid fill">
            <a:extLst>
              <a:ext uri="{FF2B5EF4-FFF2-40B4-BE49-F238E27FC236}">
                <a16:creationId xmlns:a16="http://schemas.microsoft.com/office/drawing/2014/main" id="{177E9AFA-B4FB-4836-D44C-017A570111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43724" y="4343399"/>
            <a:ext cx="438150" cy="466725"/>
          </a:xfrm>
          <a:prstGeom prst="rect">
            <a:avLst/>
          </a:prstGeom>
        </p:spPr>
      </p:pic>
      <p:pic>
        <p:nvPicPr>
          <p:cNvPr id="24" name="Graphic 17" descr="Teacher with solid fill">
            <a:extLst>
              <a:ext uri="{FF2B5EF4-FFF2-40B4-BE49-F238E27FC236}">
                <a16:creationId xmlns:a16="http://schemas.microsoft.com/office/drawing/2014/main" id="{170F0BCD-F0D9-AEB9-1235-A6FB754CA5E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62999" y="3495674"/>
            <a:ext cx="438150" cy="466725"/>
          </a:xfrm>
          <a:prstGeom prst="rect">
            <a:avLst/>
          </a:prstGeom>
        </p:spPr>
      </p:pic>
      <p:pic>
        <p:nvPicPr>
          <p:cNvPr id="25" name="Graphic 14" descr="Eye with solid fill">
            <a:extLst>
              <a:ext uri="{FF2B5EF4-FFF2-40B4-BE49-F238E27FC236}">
                <a16:creationId xmlns:a16="http://schemas.microsoft.com/office/drawing/2014/main" id="{CC8608C4-BD39-5E30-CDC1-630842DA6B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3150" y="4867275"/>
            <a:ext cx="542925" cy="523875"/>
          </a:xfrm>
          <a:prstGeom prst="rect">
            <a:avLst/>
          </a:prstGeom>
        </p:spPr>
      </p:pic>
      <p:pic>
        <p:nvPicPr>
          <p:cNvPr id="26" name="Graphic 11" descr="Books with solid fill">
            <a:extLst>
              <a:ext uri="{FF2B5EF4-FFF2-40B4-BE49-F238E27FC236}">
                <a16:creationId xmlns:a16="http://schemas.microsoft.com/office/drawing/2014/main" id="{307C7A34-D04B-15CC-CC72-A12DE4ADD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9925" y="2428875"/>
            <a:ext cx="438150" cy="438150"/>
          </a:xfrm>
          <a:prstGeom prst="rect">
            <a:avLst/>
          </a:prstGeom>
        </p:spPr>
      </p:pic>
    </p:spTree>
    <p:extLst>
      <p:ext uri="{BB962C8B-B14F-4D97-AF65-F5344CB8AC3E}">
        <p14:creationId xmlns:p14="http://schemas.microsoft.com/office/powerpoint/2010/main" val="75189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what will solve your challenge,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27300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lIns="91440" tIns="45720" rIns="91440" bIns="45720" anchor="t">
            <a:noAutofit/>
          </a:bodyPr>
          <a:lstStyle/>
          <a:p>
            <a:r>
              <a:rPr lang="en-IE"/>
              <a:t>Get inspired: Activate people Archives</a:t>
            </a:r>
            <a:endParaRPr lang="en-IE">
              <a:cs typeface="Calibri"/>
            </a:endParaRPr>
          </a:p>
          <a:p>
            <a:endParaRPr lang="en-IE" dirty="0">
              <a:cs typeface="Calibri"/>
            </a:endParaRPr>
          </a:p>
        </p:txBody>
      </p:sp>
      <p:pic>
        <p:nvPicPr>
          <p:cNvPr id="7" name="Picture Placeholder 6">
            <a:extLst>
              <a:ext uri="{FF2B5EF4-FFF2-40B4-BE49-F238E27FC236}">
                <a16:creationId xmlns:a16="http://schemas.microsoft.com/office/drawing/2014/main" id="{06F20C3B-3161-4744-90C2-4D7C1093BEB0}"/>
              </a:ext>
            </a:extLst>
          </p:cNvPr>
          <p:cNvPicPr>
            <a:picLocks noGrp="1" noChangeAspect="1"/>
          </p:cNvPicPr>
          <p:nvPr>
            <p:ph type="pic" sz="quarter" idx="10"/>
          </p:nvPr>
        </p:nvPicPr>
        <p:blipFill>
          <a:blip r:embed="rId3"/>
          <a:srcRect l="7723" r="7723"/>
          <a:stretch>
            <a:fillRect/>
          </a:stretch>
        </p:blipFill>
        <p:spPr>
          <a:xfrm>
            <a:off x="8912202" y="1228033"/>
            <a:ext cx="2444127" cy="4382353"/>
          </a:xfrm>
        </p:spPr>
      </p:pic>
      <p:pic>
        <p:nvPicPr>
          <p:cNvPr id="4" name="Elementi multimediali online 3" title="Activating our Archives: 'catching' memories with the local community">
            <a:hlinkClick r:id="" action="ppaction://media"/>
            <a:extLst>
              <a:ext uri="{FF2B5EF4-FFF2-40B4-BE49-F238E27FC236}">
                <a16:creationId xmlns:a16="http://schemas.microsoft.com/office/drawing/2014/main" id="{F2E54A3C-C85F-D801-503F-2ADF8CE7B0DC}"/>
              </a:ext>
            </a:extLst>
          </p:cNvPr>
          <p:cNvPicPr>
            <a:picLocks noRot="1" noChangeAspect="1"/>
          </p:cNvPicPr>
          <p:nvPr>
            <a:videoFile r:link="rId1"/>
          </p:nvPr>
        </p:nvPicPr>
        <p:blipFill>
          <a:blip r:embed="rId4"/>
          <a:stretch>
            <a:fillRect/>
          </a:stretch>
        </p:blipFill>
        <p:spPr>
          <a:xfrm>
            <a:off x="1343211" y="1781975"/>
            <a:ext cx="6367710" cy="3597756"/>
          </a:xfrm>
          <a:prstGeom prst="rect">
            <a:avLst/>
          </a:prstGeom>
        </p:spPr>
      </p:pic>
    </p:spTree>
    <p:extLst>
      <p:ext uri="{BB962C8B-B14F-4D97-AF65-F5344CB8AC3E}">
        <p14:creationId xmlns:p14="http://schemas.microsoft.com/office/powerpoint/2010/main" val="10851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hr-BA" sz="2800" b="0" dirty="0"/>
              <a:t>Learning through a challenge</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1494884" y="2835900"/>
            <a:ext cx="3169395" cy="2010567"/>
          </a:xfrm>
        </p:spPr>
        <p:txBody>
          <a:bodyPr>
            <a:normAutofit/>
          </a:bodyPr>
          <a:lstStyle/>
          <a:p>
            <a:pPr>
              <a:spcBef>
                <a:spcPts val="0"/>
              </a:spcBef>
            </a:pPr>
            <a:r>
              <a:rPr lang="en-US" sz="4000" b="1" dirty="0"/>
              <a:t>Kickstart the </a:t>
            </a:r>
          </a:p>
          <a:p>
            <a:pPr>
              <a:spcBef>
                <a:spcPts val="0"/>
              </a:spcBef>
            </a:pPr>
            <a:r>
              <a:rPr lang="en-US" sz="4000" b="1" dirty="0"/>
              <a:t>Social Change</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1446037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70475" y="2378916"/>
            <a:ext cx="4867011" cy="3025975"/>
          </a:xfrm>
        </p:spPr>
        <p:txBody>
          <a:bodyPr lIns="91440" tIns="45720" rIns="91440" bIns="45720" anchor="t"/>
          <a:lstStyle/>
          <a:p>
            <a:r>
              <a:rPr lang="en-IE" dirty="0"/>
              <a:t>It is time to act for implementing concrete social change solutions</a:t>
            </a:r>
            <a:endParaRPr lang="en-IE">
              <a:cs typeface="Calibri"/>
            </a:endParaRPr>
          </a:p>
          <a:p>
            <a:r>
              <a:rPr lang="en-IE" dirty="0"/>
              <a:t>Through this module you will learn how to use social change narratives to kick start social change</a:t>
            </a:r>
            <a:endParaRPr lang="en-IE" dirty="0">
              <a:cs typeface="Calibri"/>
            </a:endParaRPr>
          </a:p>
          <a:p>
            <a:endParaRPr lang="en-IE" dirty="0">
              <a:cs typeface="Calibri"/>
            </a:endParaRPr>
          </a:p>
          <a:p>
            <a:endParaRPr lang="en-IE" dirty="0">
              <a:cs typeface="Calibri"/>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70475" y="1110595"/>
            <a:ext cx="4990998" cy="992652"/>
          </a:xfrm>
        </p:spPr>
        <p:txBody>
          <a:bodyPr/>
          <a:lstStyle/>
          <a:p>
            <a:r>
              <a:rPr lang="en-US" dirty="0"/>
              <a:t>How to kick start social change using narratives?</a:t>
            </a:r>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2651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898358" y="2386233"/>
            <a:ext cx="4867011" cy="3291086"/>
          </a:xfrm>
        </p:spPr>
        <p:txBody>
          <a:bodyPr lIns="91440" tIns="45720" rIns="91440" bIns="45720" anchor="t"/>
          <a:lstStyle/>
          <a:p>
            <a:r>
              <a:rPr lang="en-IE" dirty="0"/>
              <a:t>    In this video, you have a short introduction of how to kick start social change using narratives</a:t>
            </a:r>
            <a:endParaRPr lang="en-IE" dirty="0">
              <a:cs typeface="Calibri"/>
            </a:endParaRPr>
          </a:p>
          <a:p>
            <a:endParaRPr lang="en-IE" dirty="0">
              <a:cs typeface="Calibri"/>
            </a:endParaRPr>
          </a:p>
          <a:p>
            <a:r>
              <a:rPr lang="en-IE" dirty="0"/>
              <a:t>   Click on the right to watch the video </a:t>
            </a:r>
            <a:endParaRPr lang="en-IE" dirty="0">
              <a:cs typeface="Calibri"/>
            </a:endParaRPr>
          </a:p>
          <a:p>
            <a:endParaRPr lang="en-IE" dirty="0">
              <a:cs typeface="Calibri"/>
            </a:endParaRP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1007415" y="1292914"/>
            <a:ext cx="4990998" cy="992652"/>
          </a:xfrm>
        </p:spPr>
        <p:txBody>
          <a:bodyPr/>
          <a:lstStyle/>
          <a:p>
            <a:r>
              <a:rPr lang="it-IT" dirty="0"/>
              <a:t>  </a:t>
            </a:r>
            <a:r>
              <a:rPr lang="hr-BA" dirty="0"/>
              <a:t>How it looks like?</a:t>
            </a:r>
            <a:endParaRPr lang="en-US" dirty="0"/>
          </a:p>
          <a:p>
            <a:endParaRPr lang="en-US" dirty="0"/>
          </a:p>
        </p:txBody>
      </p:sp>
      <p:sp>
        <p:nvSpPr>
          <p:cNvPr id="13" name="Segnaposto immagine 12">
            <a:extLst>
              <a:ext uri="{FF2B5EF4-FFF2-40B4-BE49-F238E27FC236}">
                <a16:creationId xmlns:a16="http://schemas.microsoft.com/office/drawing/2014/main" id="{DB188D4C-57BC-06D1-C489-DC8E0B6C6B07}"/>
              </a:ext>
            </a:extLst>
          </p:cNvPr>
          <p:cNvSpPr>
            <a:spLocks noGrp="1"/>
          </p:cNvSpPr>
          <p:nvPr>
            <p:ph type="pic" sz="quarter" idx="10"/>
          </p:nvPr>
        </p:nvSpPr>
        <p:spPr/>
        <p:txBody>
          <a:bodyPr/>
          <a:lstStyle/>
          <a:p>
            <a:endParaRPr lang="en-IE"/>
          </a:p>
        </p:txBody>
      </p:sp>
      <p:pic>
        <p:nvPicPr>
          <p:cNvPr id="3" name="Elementi multimediali online 2" title="How to use deep narratives to drive powerful social change? With Ruth Taylor">
            <a:hlinkClick r:id="" action="ppaction://media"/>
            <a:extLst>
              <a:ext uri="{FF2B5EF4-FFF2-40B4-BE49-F238E27FC236}">
                <a16:creationId xmlns:a16="http://schemas.microsoft.com/office/drawing/2014/main" id="{E5F14249-BC4E-DB89-9F43-28D6A605EC31}"/>
              </a:ext>
            </a:extLst>
          </p:cNvPr>
          <p:cNvPicPr>
            <a:picLocks noRot="1" noChangeAspect="1"/>
          </p:cNvPicPr>
          <p:nvPr>
            <a:videoFile r:link="rId1"/>
          </p:nvPr>
        </p:nvPicPr>
        <p:blipFill>
          <a:blip r:embed="rId3"/>
          <a:stretch>
            <a:fillRect/>
          </a:stretch>
        </p:blipFill>
        <p:spPr>
          <a:xfrm>
            <a:off x="7091343" y="1420553"/>
            <a:ext cx="5107634" cy="3913188"/>
          </a:xfrm>
          <a:prstGeom prst="rect">
            <a:avLst/>
          </a:prstGeom>
        </p:spPr>
      </p:pic>
    </p:spTree>
    <p:extLst>
      <p:ext uri="{BB962C8B-B14F-4D97-AF65-F5344CB8AC3E}">
        <p14:creationId xmlns:p14="http://schemas.microsoft.com/office/powerpoint/2010/main" val="18271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2412" y="27899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03940" y="4649978"/>
            <a:ext cx="2466886" cy="1015663"/>
          </a:xfrm>
          <a:prstGeom prst="rect">
            <a:avLst/>
          </a:prstGeom>
          <a:noFill/>
        </p:spPr>
        <p:txBody>
          <a:bodyPr wrap="square" lIns="91440" tIns="45720" rIns="91440" bIns="45720" rtlCol="0" anchor="t">
            <a:spAutoFit/>
          </a:bodyPr>
          <a:lstStyle/>
          <a:p>
            <a:pPr algn="ctr">
              <a:defRPr/>
            </a:pPr>
            <a:r>
              <a:rPr kumimoji="0" lang="en-IE" sz="2000" b="1" i="0" u="none" strike="noStrike" kern="1200" cap="none" spc="0" normalizeH="0" baseline="0" noProof="0" dirty="0">
                <a:ln>
                  <a:noFill/>
                </a:ln>
                <a:solidFill>
                  <a:srgbClr val="FFFFFF"/>
                </a:solidFill>
                <a:effectLst/>
                <a:uLnTx/>
                <a:uFillTx/>
                <a:latin typeface="Calibri"/>
                <a:ea typeface="Lato"/>
                <a:cs typeface="Calibri"/>
              </a:rPr>
              <a:t>How can we kick start social change using narratives?</a:t>
            </a:r>
            <a:r>
              <a:rPr lang="en-IE" sz="2000" b="1" dirty="0">
                <a:solidFill>
                  <a:srgbClr val="FFFFFF"/>
                </a:solidFill>
                <a:latin typeface="Calibri"/>
                <a:ea typeface="Lato"/>
                <a:cs typeface="Calibri"/>
              </a:rPr>
              <a:t> </a:t>
            </a:r>
            <a:endParaRPr lang="en-IE"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3594728" y="4589375"/>
            <a:ext cx="2483557"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a:ea typeface="Lato"/>
                <a:cs typeface="Calibri"/>
              </a:rPr>
              <a:t>What kind of narratives can we use to do it?</a:t>
            </a:r>
            <a:endParaRPr lang="en-IE" sz="2000" b="1" i="0" u="none" strike="noStrike" kern="1200" cap="none" spc="0" normalizeH="0" baseline="0" noProof="0" dirty="0">
              <a:ln>
                <a:noFill/>
              </a:ln>
              <a:solidFill>
                <a:srgbClr val="FFFFFF"/>
              </a:solidFill>
              <a:effectLst/>
              <a:uLnTx/>
              <a:uFillTx/>
              <a:latin typeface="Calibri"/>
              <a:ea typeface="Lato"/>
              <a:cs typeface="Calibri"/>
            </a:endParaRPr>
          </a:p>
        </p:txBody>
      </p:sp>
      <p:sp>
        <p:nvSpPr>
          <p:cNvPr id="558" name="CuadroTexto 557"/>
          <p:cNvSpPr txBox="1"/>
          <p:nvPr/>
        </p:nvSpPr>
        <p:spPr>
          <a:xfrm>
            <a:off x="6194701" y="4589375"/>
            <a:ext cx="2513093"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rgbClr val="FFFFFF"/>
                </a:solidFill>
                <a:effectLst/>
                <a:uLnTx/>
                <a:uFillTx/>
                <a:latin typeface="Calibri"/>
                <a:ea typeface="Lato"/>
                <a:cs typeface="Calibri"/>
              </a:rPr>
              <a:t>What it a key element </a:t>
            </a:r>
            <a:r>
              <a:rPr lang="en-IE" sz="2000" b="1">
                <a:solidFill>
                  <a:srgbClr val="FFFFFF"/>
                </a:solidFill>
                <a:latin typeface="Calibri"/>
                <a:ea typeface="Lato"/>
                <a:cs typeface="Calibri"/>
              </a:rPr>
              <a:t>to kick start social change through narratives</a:t>
            </a:r>
            <a:r>
              <a:rPr kumimoji="0" lang="en-IE" sz="2000" b="1" i="0" u="none" strike="noStrike" kern="1200" cap="none" spc="0" normalizeH="0" baseline="0" noProof="0">
                <a:ln>
                  <a:noFill/>
                </a:ln>
                <a:solidFill>
                  <a:srgbClr val="FFFFFF"/>
                </a:solidFill>
                <a:effectLst/>
                <a:uLnTx/>
                <a:uFillTx/>
                <a:latin typeface="Calibri"/>
                <a:ea typeface="Lato"/>
                <a:cs typeface="Calibri"/>
              </a:rPr>
              <a:t>?</a:t>
            </a:r>
            <a:endParaRPr lang="en-IE" sz="2000" b="1" i="0" u="none" strike="noStrike" kern="1200" cap="none" spc="0" normalizeH="0" baseline="0" noProof="0">
              <a:ln>
                <a:noFill/>
              </a:ln>
              <a:solidFill>
                <a:srgbClr val="FFFFFF"/>
              </a:solidFill>
              <a:effectLst/>
              <a:uLnTx/>
              <a:uFillTx/>
              <a:latin typeface="Calibri"/>
              <a:ea typeface="Lato"/>
              <a:cs typeface="Calibri"/>
            </a:endParaRPr>
          </a:p>
        </p:txBody>
      </p:sp>
      <p:sp>
        <p:nvSpPr>
          <p:cNvPr id="560" name="CuadroTexto 559"/>
          <p:cNvSpPr txBox="1"/>
          <p:nvPr/>
        </p:nvSpPr>
        <p:spPr>
          <a:xfrm>
            <a:off x="8824210" y="4589375"/>
            <a:ext cx="2513094"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a:ea typeface="Lato"/>
                <a:cs typeface="Calibri"/>
              </a:rPr>
              <a:t>How can we overcome narratives that </a:t>
            </a:r>
            <a:r>
              <a:rPr lang="en-IE" sz="2000" b="1" dirty="0">
                <a:solidFill>
                  <a:srgbClr val="FFFFFF"/>
                </a:solidFill>
                <a:latin typeface="Calibri"/>
                <a:ea typeface="Lato"/>
                <a:cs typeface="Calibri"/>
              </a:rPr>
              <a:t>obstacle</a:t>
            </a:r>
            <a:r>
              <a:rPr kumimoji="0" lang="en-IE" sz="2000" b="1" i="0" u="none" strike="noStrike" kern="1200" cap="none" spc="0" normalizeH="0" baseline="0" noProof="0" dirty="0">
                <a:ln>
                  <a:noFill/>
                </a:ln>
                <a:solidFill>
                  <a:srgbClr val="FFFFFF"/>
                </a:solidFill>
                <a:effectLst/>
                <a:uLnTx/>
                <a:uFillTx/>
                <a:latin typeface="Calibri"/>
                <a:ea typeface="Lato"/>
                <a:cs typeface="Calibri"/>
              </a:rPr>
              <a:t> social change?</a:t>
            </a:r>
            <a:endParaRPr lang="en-IE" sz="2000" b="1" i="0" u="none" strike="noStrike" kern="1200" cap="none" spc="0" normalizeH="0" baseline="0" noProof="0" dirty="0">
              <a:ln>
                <a:noFill/>
              </a:ln>
              <a:solidFill>
                <a:srgbClr val="FFFFFF"/>
              </a:solidFill>
              <a:effectLst/>
              <a:uLnTx/>
              <a:uFillTx/>
              <a:latin typeface="Calibri"/>
              <a:ea typeface="Lato"/>
              <a:cs typeface="Calibri"/>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a:xfrm>
            <a:off x="1" y="772816"/>
            <a:ext cx="12191999" cy="803654"/>
          </a:xfrm>
        </p:spPr>
        <p:txBody>
          <a:bodyPr lIns="91440" tIns="45720" rIns="91440" bIns="45720" anchor="t">
            <a:noAutofit/>
          </a:bodyPr>
          <a:lstStyle/>
          <a:p>
            <a:r>
              <a:rPr lang="en-IE" dirty="0"/>
              <a:t>Let’s think about how</a:t>
            </a:r>
            <a:r>
              <a:rPr lang="en-IE" u="sng" dirty="0"/>
              <a:t> to kick start social change </a:t>
            </a:r>
            <a:endParaRPr lang="en-IE" u="sng" dirty="0">
              <a:ea typeface="Calibri"/>
              <a:cs typeface="Calibri"/>
            </a:endParaRPr>
          </a:p>
          <a:p>
            <a:r>
              <a:rPr lang="en-IE" u="sng" dirty="0"/>
              <a:t>using narratives</a:t>
            </a:r>
            <a:endParaRPr lang="en-IE" u="sng" dirty="0">
              <a:ea typeface="Calibri"/>
              <a:cs typeface="Calibri"/>
            </a:endParaRPr>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38617" y="3236915"/>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44516" y="3105948"/>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85513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764874"/>
            <a:ext cx="2334470" cy="3754437"/>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099" y="1616790"/>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90129" y="1616791"/>
            <a:ext cx="2334470" cy="4371150"/>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759716"/>
            <a:ext cx="2334470" cy="3759595"/>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201858" y="1637834"/>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6546" y="1605083"/>
            <a:ext cx="2334470" cy="4382858"/>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a:xfrm>
            <a:off x="1" y="527303"/>
            <a:ext cx="12191999" cy="803654"/>
          </a:xfrm>
        </p:spPr>
        <p:txBody>
          <a:bodyPr/>
          <a:lstStyle/>
          <a:p>
            <a:r>
              <a:rPr lang="hr-BA" dirty="0"/>
              <a:t>Tips and Hints</a:t>
            </a:r>
            <a:endParaRPr lang="en-US" dirty="0"/>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014777" y="5067880"/>
            <a:ext cx="632992" cy="714294"/>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628598" y="4647258"/>
            <a:ext cx="686308" cy="643965"/>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2471234" y="4408022"/>
            <a:ext cx="554299" cy="554203"/>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0382516" y="5032890"/>
            <a:ext cx="715103" cy="829920"/>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42383" y="1882019"/>
            <a:ext cx="2291547"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dirty="0">
                <a:solidFill>
                  <a:srgbClr val="FFFFFF"/>
                </a:solidFill>
                <a:latin typeface="Calibri"/>
                <a:ea typeface="Lato"/>
                <a:cs typeface="Calibri"/>
              </a:rPr>
              <a:t>Resistance narratives</a:t>
            </a:r>
            <a:endParaRPr lang="en-IE" sz="2000" b="1" i="0" u="none" strike="noStrike" kern="1200" cap="none" spc="0" normalizeH="0" baseline="0" noProof="0" dirty="0">
              <a:ln>
                <a:noFill/>
              </a:ln>
              <a:solidFill>
                <a:srgbClr val="FFFFFF"/>
              </a:solidFill>
              <a:effectLst/>
              <a:uLnTx/>
              <a:uFillTx/>
              <a:latin typeface="Calibri"/>
              <a:ea typeface="Lato"/>
              <a:cs typeface="Calibri"/>
            </a:endParaRP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680566" y="1790120"/>
            <a:ext cx="2173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Redemption narratives</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34797" y="1840994"/>
            <a:ext cx="2334470"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a:solidFill>
                  <a:srgbClr val="FFFFFF"/>
                </a:solidFill>
                <a:latin typeface="Calibri"/>
                <a:ea typeface="Lato"/>
                <a:cs typeface="Calibri"/>
              </a:rPr>
              <a:t>Empathy narratives</a:t>
            </a:r>
            <a:endParaRPr lang="en-IE" sz="2000" b="1" i="0" u="none" strike="noStrike" kern="1200" cap="none" spc="0" normalizeH="0" baseline="0" noProof="0">
              <a:ln>
                <a:noFill/>
              </a:ln>
              <a:solidFill>
                <a:srgbClr val="FFFFFF"/>
              </a:solidFill>
              <a:effectLst/>
              <a:uLnTx/>
              <a:uFillTx/>
              <a:latin typeface="Calibri"/>
              <a:ea typeface="Lato"/>
              <a:cs typeface="Calibri"/>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919274" y="1847689"/>
            <a:ext cx="23871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Counternarratives</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299BA70E-D7BE-AF1E-6279-0AE0359BBEE1}"/>
              </a:ext>
            </a:extLst>
          </p:cNvPr>
          <p:cNvSpPr/>
          <p:nvPr/>
        </p:nvSpPr>
        <p:spPr>
          <a:xfrm>
            <a:off x="785999" y="2802248"/>
            <a:ext cx="2381934" cy="1969770"/>
          </a:xfrm>
          <a:prstGeom prst="rect">
            <a:avLst/>
          </a:prstGeom>
        </p:spPr>
        <p:txBody>
          <a:bodyPr wrap="square" lIns="91440" tIns="45720" rIns="91440" bIns="45720" anchor="t">
            <a:spAutoFit/>
          </a:bodyPr>
          <a:lstStyle/>
          <a:p>
            <a:pPr marL="285750" indent="-285750" algn="just">
              <a:buFontTx/>
              <a:buChar char="-"/>
              <a:defRPr/>
            </a:pPr>
            <a:r>
              <a:rPr lang="en-IE" sz="1400" dirty="0">
                <a:solidFill>
                  <a:schemeClr val="bg1"/>
                </a:solidFill>
                <a:latin typeface="Calibri"/>
                <a:ea typeface="Lato"/>
                <a:cs typeface="Calibri"/>
              </a:rPr>
              <a:t>Sharing</a:t>
            </a:r>
            <a:r>
              <a:rPr kumimoji="0" lang="en-IE" sz="1400" b="0" i="0" u="none" strike="noStrike" kern="1200" cap="none" spc="0" normalizeH="0" baseline="0" noProof="0" dirty="0">
                <a:ln>
                  <a:noFill/>
                </a:ln>
                <a:solidFill>
                  <a:schemeClr val="bg1"/>
                </a:solidFill>
                <a:effectLst/>
                <a:uLnTx/>
                <a:uFillTx/>
                <a:latin typeface="Calibri"/>
                <a:ea typeface="Lato"/>
                <a:cs typeface="Calibri"/>
              </a:rPr>
              <a:t> your resistance toward</a:t>
            </a:r>
            <a:r>
              <a:rPr lang="en-IE" sz="1400" dirty="0">
                <a:solidFill>
                  <a:schemeClr val="bg1"/>
                </a:solidFill>
                <a:latin typeface="Calibri"/>
                <a:ea typeface="Lato"/>
                <a:cs typeface="Calibri"/>
              </a:rPr>
              <a:t> </a:t>
            </a:r>
            <a:r>
              <a:rPr kumimoji="0" lang="en-IE" sz="1400" b="0" i="0" u="none" strike="noStrike" kern="1200" cap="none" spc="0" normalizeH="0" baseline="0" noProof="0" dirty="0">
                <a:ln>
                  <a:noFill/>
                </a:ln>
                <a:solidFill>
                  <a:schemeClr val="bg1"/>
                </a:solidFill>
                <a:effectLst/>
                <a:uLnTx/>
                <a:uFillTx/>
                <a:latin typeface="Calibri"/>
                <a:ea typeface="Lato"/>
                <a:cs typeface="Calibri"/>
              </a:rPr>
              <a:t> </a:t>
            </a:r>
            <a:r>
              <a:rPr kumimoji="0" lang="en-IE" altLang="it-IT" sz="1400" b="0" i="0" u="none" strike="noStrike" cap="none" normalizeH="0" baseline="0" dirty="0">
                <a:ln>
                  <a:noFill/>
                </a:ln>
                <a:solidFill>
                  <a:schemeClr val="bg1"/>
                </a:solidFill>
                <a:effectLst/>
                <a:latin typeface="Calibri"/>
                <a:ea typeface="Calibri"/>
                <a:cs typeface="Calibri"/>
              </a:rPr>
              <a:t>injustices, inequities,</a:t>
            </a:r>
            <a:r>
              <a:rPr lang="en-IE" altLang="it-IT" sz="1400" dirty="0">
                <a:solidFill>
                  <a:schemeClr val="bg1"/>
                </a:solidFill>
                <a:latin typeface="Calibri"/>
                <a:ea typeface="Calibri"/>
                <a:cs typeface="Calibri"/>
              </a:rPr>
              <a:t> </a:t>
            </a:r>
            <a:r>
              <a:rPr kumimoji="0" lang="en-IE" altLang="it-IT" sz="1400" b="0" i="0" u="none" strike="noStrike" cap="none" normalizeH="0" baseline="0" dirty="0">
                <a:ln>
                  <a:noFill/>
                </a:ln>
                <a:solidFill>
                  <a:schemeClr val="bg1"/>
                </a:solidFill>
                <a:effectLst/>
                <a:latin typeface="Calibri"/>
                <a:ea typeface="Calibri"/>
                <a:cs typeface="Calibri"/>
              </a:rPr>
              <a:t>discriminations, violence and anything else that </a:t>
            </a:r>
            <a:r>
              <a:rPr lang="en-IE" altLang="it-IT" sz="1400" dirty="0">
                <a:solidFill>
                  <a:schemeClr val="bg1"/>
                </a:solidFill>
                <a:latin typeface="Calibri"/>
                <a:ea typeface="Calibri"/>
                <a:cs typeface="Calibri"/>
              </a:rPr>
              <a:t>affects your community or </a:t>
            </a:r>
            <a:r>
              <a:rPr kumimoji="0" lang="en-IE" altLang="it-IT" sz="1400" b="0" i="0" u="none" strike="noStrike" cap="none" normalizeH="0" baseline="0" dirty="0">
                <a:ln>
                  <a:noFill/>
                </a:ln>
                <a:solidFill>
                  <a:schemeClr val="bg1"/>
                </a:solidFill>
                <a:effectLst/>
                <a:latin typeface="Calibri"/>
                <a:ea typeface="Calibri"/>
                <a:cs typeface="Calibri"/>
              </a:rPr>
              <a:t>human beings</a:t>
            </a:r>
            <a:r>
              <a:rPr lang="en-IE" altLang="it-IT" sz="1400" dirty="0">
                <a:solidFill>
                  <a:schemeClr val="bg1"/>
                </a:solidFill>
                <a:latin typeface="Calibri"/>
                <a:ea typeface="Calibri"/>
                <a:cs typeface="Calibri"/>
              </a:rPr>
              <a:t> </a:t>
            </a:r>
            <a:endParaRPr lang="en-IE" altLang="it-IT" sz="1400" b="0" i="0" u="none" strike="noStrike" cap="none" normalizeH="0" baseline="0" dirty="0">
              <a:ln>
                <a:noFill/>
              </a:ln>
              <a:solidFill>
                <a:schemeClr val="bg1"/>
              </a:solidFill>
              <a:effectLst/>
              <a:latin typeface="Calibri"/>
              <a:ea typeface="Calibri"/>
              <a:cs typeface="Calibri"/>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lang="en-IE" sz="12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lang="en-IE" sz="12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524743" y="2802248"/>
            <a:ext cx="2254445" cy="1384995"/>
          </a:xfrm>
          <a:prstGeom prst="rect">
            <a:avLst/>
          </a:prstGeom>
        </p:spPr>
        <p:txBody>
          <a:bodyPr wrap="square" lIns="91440" tIns="45720" rIns="91440" bIns="45720" anchor="t">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IE" sz="1400" b="0" i="0" u="none" strike="noStrike" kern="1200" cap="none" spc="0" normalizeH="0" baseline="0" noProof="0" dirty="0">
                <a:ln>
                  <a:noFill/>
                </a:ln>
                <a:solidFill>
                  <a:schemeClr val="bg1"/>
                </a:solidFill>
                <a:effectLst/>
                <a:uLnTx/>
                <a:uFillTx/>
                <a:latin typeface="Calibri"/>
                <a:ea typeface="Lato"/>
                <a:cs typeface="Calibri"/>
              </a:rPr>
              <a:t>This type of narrative is based on the idea that people can change and improve their lives, even after making mistakes or facing adversity.</a:t>
            </a:r>
            <a:endParaRPr lang="en-IE" sz="1400" b="0" i="0" u="none" strike="noStrike" kern="1200" cap="none" spc="0" normalizeH="0" baseline="0" noProof="0" dirty="0">
              <a:ln>
                <a:noFill/>
              </a:ln>
              <a:solidFill>
                <a:schemeClr val="bg1"/>
              </a:solidFill>
              <a:effectLst/>
              <a:uLnTx/>
              <a:uFillTx/>
              <a:latin typeface="Calibri"/>
              <a:ea typeface="Lato"/>
              <a:cs typeface="Calibri"/>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329379" y="2326474"/>
            <a:ext cx="2145305" cy="2462213"/>
          </a:xfrm>
          <a:prstGeom prst="rect">
            <a:avLst/>
          </a:prstGeom>
        </p:spPr>
        <p:txBody>
          <a:bodyPr wrap="square" lIns="91440" tIns="45720" rIns="91440" bIns="45720" anchor="t">
            <a:spAutoFit/>
          </a:bodyPr>
          <a:lstStyle/>
          <a:p>
            <a:pPr marR="0" lvl="0" algn="just" defTabSz="914400" rtl="0" eaLnBrk="1" fontAlgn="auto" latinLnBrk="0" hangingPunct="1">
              <a:lnSpc>
                <a:spcPct val="100000"/>
              </a:lnSpc>
              <a:spcBef>
                <a:spcPts val="0"/>
              </a:spcBef>
              <a:spcAft>
                <a:spcPts val="0"/>
              </a:spcAft>
              <a:buClrTx/>
              <a:buSzTx/>
              <a:tabLst/>
              <a:defRPr/>
            </a:pPr>
            <a:r>
              <a:rPr kumimoji="0" lang="en-IE" sz="1400" b="0" i="0" u="none" strike="noStrike" kern="1200" cap="none" spc="0" normalizeH="0" baseline="0" noProof="0" dirty="0">
                <a:ln>
                  <a:noFill/>
                </a:ln>
                <a:solidFill>
                  <a:srgbClr val="FFFFFF"/>
                </a:solidFill>
                <a:effectLst/>
                <a:uLnTx/>
                <a:uFillTx/>
                <a:latin typeface="Calibri"/>
                <a:ea typeface="Lato"/>
                <a:cs typeface="Calibri"/>
              </a:rPr>
              <a:t>An empathy narrative is based on the notion that positive social change can be achieved through empathy and mutual understanding. The aim of empathy narratives is to foster comprehension and motivate individuals to take action in tackling societal problems.</a:t>
            </a:r>
            <a:endParaRPr lang="en-IE" sz="14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9044239" y="2340217"/>
            <a:ext cx="2137197" cy="2677656"/>
          </a:xfrm>
          <a:prstGeom prst="rect">
            <a:avLst/>
          </a:prstGeom>
        </p:spPr>
        <p:txBody>
          <a:bodyPr wrap="square" lIns="91440" tIns="45720" rIns="91440" bIns="45720" anchor="t">
            <a:spAutoFit/>
          </a:bodyPr>
          <a:lstStyle/>
          <a:p>
            <a:pPr algn="just">
              <a:defRPr/>
            </a:pPr>
            <a:r>
              <a:rPr lang="en-IE" sz="1400" dirty="0">
                <a:solidFill>
                  <a:schemeClr val="bg1"/>
                </a:solidFill>
                <a:latin typeface="Calibri"/>
                <a:ea typeface="Calibri"/>
                <a:cs typeface="Calibri"/>
              </a:rPr>
              <a:t>Through counternarrative is it possible to develop an alternative perspective of a  story that is able to challenge the mainstream narrative on a particular issue. Thanks to counternarratives, different perspectives, that are often excluded or marginalised, are highlighted.</a:t>
            </a:r>
          </a:p>
        </p:txBody>
      </p:sp>
    </p:spTree>
    <p:extLst>
      <p:ext uri="{BB962C8B-B14F-4D97-AF65-F5344CB8AC3E}">
        <p14:creationId xmlns:p14="http://schemas.microsoft.com/office/powerpoint/2010/main" val="20612083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lIns="91440" tIns="45720" rIns="91440" bIns="45720" anchor="t">
            <a:normAutofit/>
          </a:bodyPr>
          <a:lstStyle/>
          <a:p>
            <a:r>
              <a:rPr lang="en-IE" sz="3600" dirty="0"/>
              <a:t>Develop a counternarrative to deconstruct a narrative that obstructs the social change</a:t>
            </a:r>
            <a:endParaRPr lang="en-IE" sz="3600" dirty="0">
              <a:cs typeface="Calibri"/>
            </a:endParaRP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190686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70475" y="2378916"/>
            <a:ext cx="4867011" cy="3025975"/>
          </a:xfrm>
        </p:spPr>
        <p:txBody>
          <a:bodyPr lIns="91440" tIns="45720" rIns="91440" bIns="45720" anchor="t"/>
          <a:lstStyle/>
          <a:p>
            <a:r>
              <a:rPr lang="en-IE" dirty="0"/>
              <a:t>Storytelling is the art of telling stories using a narrative approach.</a:t>
            </a:r>
            <a:endParaRPr lang="en-IE" dirty="0">
              <a:cs typeface="Calibri"/>
            </a:endParaRPr>
          </a:p>
          <a:p>
            <a:r>
              <a:rPr lang="en-IE" dirty="0"/>
              <a:t>Through this module you will learn how to use storytelling techniques for promoting social change</a:t>
            </a:r>
            <a:endParaRPr lang="en-IE" dirty="0">
              <a:cs typeface="Calibri"/>
            </a:endParaRPr>
          </a:p>
          <a:p>
            <a:endParaRPr lang="en-IE" dirty="0">
              <a:cs typeface="Calibri"/>
            </a:endParaRPr>
          </a:p>
          <a:p>
            <a:endParaRPr lang="en-IE" dirty="0">
              <a:cs typeface="Calibri"/>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dirty="0"/>
              <a:t>What Storytelling is and when to use it</a:t>
            </a:r>
            <a:r>
              <a:rPr lang="hr-BA" dirty="0"/>
              <a:t>?</a:t>
            </a:r>
            <a:endParaRPr lang="en-US" dirty="0"/>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6350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1133122" y="2169763"/>
            <a:ext cx="10479218" cy="3440624"/>
          </a:xfrm>
        </p:spPr>
        <p:txBody>
          <a:bodyPr lIns="91440" tIns="45720" rIns="91440" bIns="45720" anchor="t"/>
          <a:lstStyle/>
          <a:p>
            <a:r>
              <a:rPr lang="en-IE" sz="3200" dirty="0"/>
              <a:t>Sometimes to kick start the social change, we need to deconstruct narratives that represent an obstacle to it. </a:t>
            </a:r>
            <a:endParaRPr lang="en-IE" sz="3200" dirty="0">
              <a:cs typeface="Calibri"/>
            </a:endParaRPr>
          </a:p>
          <a:p>
            <a:r>
              <a:rPr lang="en-IE" sz="3200" dirty="0"/>
              <a:t>In this meaning to kick start social change, we need to create a counternarrative that is able, to demystify negative narratives and highlight the emergency for social change.  </a:t>
            </a:r>
            <a:endParaRPr lang="en-IE" sz="3200" dirty="0">
              <a:cs typeface="Calibri"/>
            </a:endParaRPr>
          </a:p>
          <a:p>
            <a:r>
              <a:rPr lang="en-IE" sz="3200" dirty="0"/>
              <a:t>Let’s do it</a:t>
            </a:r>
            <a:endParaRPr lang="en-IE" sz="3200">
              <a:cs typeface="Calibri"/>
            </a:endParaRPr>
          </a:p>
          <a:p>
            <a:endParaRPr lang="en-IE" sz="3200" dirty="0">
              <a:cs typeface="Calibri"/>
            </a:endParaRPr>
          </a:p>
          <a:p>
            <a:endParaRPr lang="en-IE" sz="3200" dirty="0">
              <a:cs typeface="Calibri"/>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798381" y="316140"/>
            <a:ext cx="10595237" cy="803654"/>
          </a:xfrm>
        </p:spPr>
        <p:txBody>
          <a:bodyPr/>
          <a:lstStyle/>
          <a:p>
            <a:r>
              <a:rPr lang="hr-BA" dirty="0"/>
              <a:t>It is time for you to INVESTIGATE</a:t>
            </a:r>
            <a:endParaRPr lang="en-US" dirty="0"/>
          </a:p>
        </p:txBody>
      </p:sp>
      <p:sp>
        <p:nvSpPr>
          <p:cNvPr id="2" name="TextBox 1">
            <a:extLst>
              <a:ext uri="{FF2B5EF4-FFF2-40B4-BE49-F238E27FC236}">
                <a16:creationId xmlns:a16="http://schemas.microsoft.com/office/drawing/2014/main" id="{105996C7-15CC-CBCD-EDEA-AB2CA26A6307}"/>
              </a:ext>
            </a:extLst>
          </p:cNvPr>
          <p:cNvSpPr txBox="1"/>
          <p:nvPr/>
        </p:nvSpPr>
        <p:spPr>
          <a:xfrm>
            <a:off x="4400357" y="1413946"/>
            <a:ext cx="69932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THIS IS YOUR FIRST STEP TO SOLVING THE CHALLENGE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55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344112" y="4166970"/>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898389" y="1274589"/>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8885473" y="730705"/>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164110" y="1257186"/>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801071" y="4140757"/>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404233" y="3735305"/>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909505" y="3732948"/>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9110693" y="825491"/>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786422" y="3801369"/>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154663" y="3840451"/>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446898" y="1635972"/>
            <a:ext cx="2604960" cy="584775"/>
          </a:xfrm>
          <a:prstGeom prst="rect">
            <a:avLst/>
          </a:prstGeom>
        </p:spPr>
        <p:txBody>
          <a:bodyPr wrap="square" lIns="91440" tIns="45720" rIns="91440" bIns="45720" anchor="t">
            <a:spAutoFit/>
          </a:bodyPr>
          <a:lstStyle/>
          <a:p>
            <a:r>
              <a:rPr lang="en-IE" sz="1600" dirty="0">
                <a:solidFill>
                  <a:schemeClr val="bg1"/>
                </a:solidFill>
              </a:rPr>
              <a:t>Identify a negative narrative to deconstruct</a:t>
            </a:r>
            <a:endParaRPr lang="en-IE" sz="1600" dirty="0">
              <a:solidFill>
                <a:schemeClr val="bg1"/>
              </a:solidFill>
              <a:ea typeface="Calibri" panose="020F0502020204030204"/>
              <a:cs typeface="Calibri"/>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9181179" y="1613251"/>
            <a:ext cx="2604960" cy="584775"/>
          </a:xfrm>
          <a:prstGeom prst="rect">
            <a:avLst/>
          </a:prstGeom>
        </p:spPr>
        <p:txBody>
          <a:bodyPr wrap="square" lIns="91440" tIns="45720" rIns="91440" bIns="45720" anchor="t">
            <a:spAutoFit/>
          </a:bodyPr>
          <a:lstStyle/>
          <a:p>
            <a:r>
              <a:rPr lang="en-IE" sz="1600" dirty="0">
                <a:solidFill>
                  <a:schemeClr val="bg1"/>
                </a:solidFill>
              </a:rPr>
              <a:t>Analyse the essential element of it</a:t>
            </a:r>
            <a:endParaRPr lang="en-IE" sz="1600" dirty="0">
              <a:solidFill>
                <a:schemeClr val="bg1"/>
              </a:solidFill>
              <a:ea typeface="Calibri" panose="020F0502020204030204"/>
              <a:cs typeface="Calibri"/>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675308" y="4504310"/>
            <a:ext cx="2508145" cy="584775"/>
          </a:xfrm>
          <a:prstGeom prst="rect">
            <a:avLst/>
          </a:prstGeom>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Identify your counternarrative strategy</a:t>
            </a:r>
            <a:endParaRPr lang="en-US" sz="2000" dirty="0"/>
          </a:p>
        </p:txBody>
      </p:sp>
      <p:sp>
        <p:nvSpPr>
          <p:cNvPr id="64" name="Rectángulo 602">
            <a:extLst>
              <a:ext uri="{FF2B5EF4-FFF2-40B4-BE49-F238E27FC236}">
                <a16:creationId xmlns:a16="http://schemas.microsoft.com/office/drawing/2014/main" id="{BB683988-E501-7AA1-BD0D-EF54923BF080}"/>
              </a:ext>
            </a:extLst>
          </p:cNvPr>
          <p:cNvSpPr/>
          <p:nvPr/>
        </p:nvSpPr>
        <p:spPr>
          <a:xfrm>
            <a:off x="9117969" y="4371153"/>
            <a:ext cx="2604960" cy="830997"/>
          </a:xfrm>
          <a:prstGeom prst="rect">
            <a:avLst/>
          </a:prstGeom>
        </p:spPr>
        <p:txBody>
          <a:bodyPr wrap="square" lIns="91440" tIns="45720" rIns="91440" bIns="45720" anchor="t">
            <a:spAutoFit/>
          </a:bodyPr>
          <a:lstStyle/>
          <a:p>
            <a:pPr>
              <a:defRPr/>
            </a:pPr>
            <a:r>
              <a:rPr lang="en-IE" sz="1600" dirty="0">
                <a:solidFill>
                  <a:srgbClr val="FFFFFF"/>
                </a:solidFill>
                <a:latin typeface="Calibri"/>
                <a:ea typeface="Lato"/>
                <a:cs typeface="Calibri"/>
              </a:rPr>
              <a:t>Avoid</a:t>
            </a:r>
            <a:r>
              <a:rPr kumimoji="0" lang="en-IE" sz="1600" b="0" i="0" u="none" strike="noStrike" kern="1200" cap="none" spc="0" normalizeH="0" baseline="0" noProof="0" dirty="0">
                <a:ln>
                  <a:noFill/>
                </a:ln>
                <a:solidFill>
                  <a:srgbClr val="FFFFFF"/>
                </a:solidFill>
                <a:effectLst/>
                <a:uLnTx/>
                <a:uFillTx/>
                <a:latin typeface="Calibri"/>
                <a:ea typeface="Lato"/>
                <a:cs typeface="Calibri"/>
              </a:rPr>
              <a:t> to </a:t>
            </a:r>
            <a:r>
              <a:rPr lang="en-IE" sz="1600" dirty="0">
                <a:solidFill>
                  <a:srgbClr val="FFFFFF"/>
                </a:solidFill>
                <a:latin typeface="Calibri"/>
                <a:ea typeface="Lato"/>
                <a:cs typeface="Calibri"/>
              </a:rPr>
              <a:t>oppose </a:t>
            </a:r>
            <a:r>
              <a:rPr kumimoji="0" lang="en-IE" sz="1600" b="0" i="0" u="none" strike="noStrike" kern="1200" cap="none" spc="0" normalizeH="0" baseline="0" noProof="0" dirty="0">
                <a:ln>
                  <a:noFill/>
                </a:ln>
                <a:solidFill>
                  <a:srgbClr val="FFFFFF"/>
                </a:solidFill>
                <a:effectLst/>
                <a:uLnTx/>
                <a:uFillTx/>
                <a:latin typeface="Calibri"/>
                <a:ea typeface="Lato"/>
                <a:cs typeface="Calibri"/>
              </a:rPr>
              <a:t>only logical/rational arguments</a:t>
            </a:r>
            <a:r>
              <a:rPr lang="en-IE" sz="1600" dirty="0">
                <a:solidFill>
                  <a:srgbClr val="FFFFFF"/>
                </a:solidFill>
                <a:latin typeface="Calibri"/>
                <a:ea typeface="Lato"/>
                <a:cs typeface="Calibri"/>
              </a:rPr>
              <a:t> </a:t>
            </a:r>
            <a:endParaRPr lang="en-IE" sz="2000" dirty="0">
              <a:ea typeface="Calibri" panose="020F0502020204030204"/>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toward negative narratives</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lIns="91440" tIns="45720" rIns="91440" bIns="45720" anchor="t"/>
          <a:lstStyle/>
          <a:p>
            <a:r>
              <a:rPr lang="en-IE" dirty="0"/>
              <a:t>Remember, this is just an exercise and you do not have to spend days working on this. The goal here is that you get the feeling of what deconstruct a narrative means favouring, at the same time, the kick start of social change  </a:t>
            </a:r>
            <a:endParaRPr lang="en-IE" dirty="0">
              <a:cs typeface="Calibri"/>
            </a:endParaRPr>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Tree>
    <p:extLst>
      <p:ext uri="{BB962C8B-B14F-4D97-AF65-F5344CB8AC3E}">
        <p14:creationId xmlns:p14="http://schemas.microsoft.com/office/powerpoint/2010/main" val="2444052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212652" y="3938718"/>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812857" y="1257186"/>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8812857" y="717987"/>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164110" y="1257186"/>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648980" y="4038844"/>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281597" y="349021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757414" y="3631035"/>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9011124" y="813797"/>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5</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634331" y="3573238"/>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6</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02572" y="3738538"/>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7</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832624" y="1697922"/>
            <a:ext cx="2604960"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FFFFFF"/>
                </a:solidFill>
                <a:latin typeface="Calibri"/>
                <a:ea typeface="Lato"/>
                <a:cs typeface="Calibri"/>
              </a:rPr>
              <a:t>Dismantle</a:t>
            </a:r>
            <a:r>
              <a:rPr kumimoji="0" lang="en-IE" sz="1600" b="0" i="0" u="none" strike="noStrike" kern="1200" cap="none" spc="0" normalizeH="0" baseline="0" noProof="0" dirty="0">
                <a:ln>
                  <a:noFill/>
                </a:ln>
                <a:solidFill>
                  <a:srgbClr val="FFFFFF"/>
                </a:solidFill>
                <a:effectLst/>
                <a:uLnTx/>
                <a:uFillTx/>
                <a:latin typeface="Calibri"/>
                <a:ea typeface="Lato"/>
                <a:cs typeface="Calibri"/>
              </a:rPr>
              <a:t> using logic</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9106098" y="1664188"/>
            <a:ext cx="3008094" cy="338554"/>
          </a:xfrm>
          <a:prstGeom prst="rect">
            <a:avLst/>
          </a:prstGeom>
        </p:spPr>
        <p:txBody>
          <a:bodyPr wrap="square" lIns="91440" tIns="45720" rIns="91440" bIns="45720" anchor="t">
            <a:spAutoFit/>
          </a:bodyPr>
          <a:lstStyle/>
          <a:p>
            <a:pPr>
              <a:defRPr/>
            </a:pPr>
            <a:r>
              <a:rPr lang="en-IE" sz="1600" dirty="0">
                <a:solidFill>
                  <a:srgbClr val="FFFFFF"/>
                </a:solidFill>
                <a:latin typeface="Calibri"/>
                <a:ea typeface="Lato"/>
                <a:cs typeface="Calibri"/>
              </a:rPr>
              <a:t>Deconstruct using counter stories</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782787" y="4388655"/>
            <a:ext cx="2604960"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FFFFFF"/>
                </a:solidFill>
                <a:latin typeface="Calibri"/>
                <a:ea typeface="Lato"/>
                <a:cs typeface="Calibri"/>
              </a:rPr>
              <a:t>Demystify</a:t>
            </a:r>
            <a:r>
              <a:rPr kumimoji="0" lang="en-IE" sz="1600" b="0" i="0" u="none" strike="noStrike" kern="1200" cap="none" spc="0" normalizeH="0" baseline="0" noProof="0" dirty="0">
                <a:ln>
                  <a:noFill/>
                </a:ln>
                <a:solidFill>
                  <a:srgbClr val="FFFFFF"/>
                </a:solidFill>
                <a:effectLst/>
                <a:uLnTx/>
                <a:uFillTx/>
                <a:latin typeface="Calibri"/>
                <a:ea typeface="Lato"/>
                <a:cs typeface="Calibri"/>
              </a:rPr>
              <a:t> using irony</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9107347" y="4488781"/>
            <a:ext cx="2718660" cy="338554"/>
          </a:xfrm>
          <a:prstGeom prst="rect">
            <a:avLst/>
          </a:prstGeom>
        </p:spPr>
        <p:txBody>
          <a:bodyPr wrap="square" lIns="91440" tIns="45720" rIns="91440" bIns="45720" anchor="t">
            <a:spAutoFit/>
          </a:bodyPr>
          <a:lstStyle/>
          <a:p>
            <a:r>
              <a:rPr lang="en-IE" sz="1600" dirty="0">
                <a:solidFill>
                  <a:schemeClr val="bg1"/>
                </a:solidFill>
              </a:rPr>
              <a:t>Share your counternarrative</a:t>
            </a:r>
            <a:endParaRPr lang="en-IE" sz="1600" dirty="0">
              <a:solidFill>
                <a:schemeClr val="bg1"/>
              </a:solidFill>
              <a:cs typeface="Calibri"/>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a:xfrm>
            <a:off x="532593" y="1565257"/>
            <a:ext cx="4203926" cy="3849918"/>
          </a:xfrm>
        </p:spPr>
        <p:txBody>
          <a:bodyPr lIns="91440" tIns="45720" rIns="91440" bIns="45720" anchor="t"/>
          <a:lstStyle/>
          <a:p>
            <a:r>
              <a:rPr lang="en-IE" dirty="0"/>
              <a:t>«Dismantle», «Deconstruct» and «Demystify» are the key-words of the counternarrative process. At the same time you should consider that, an effective counter-narrative is not only based on logical-argumentative approach but it is able to create alternative narratives for promoting social change</a:t>
            </a:r>
            <a:endParaRPr lang="en-IE" dirty="0">
              <a:cs typeface="Calibri"/>
            </a:endParaRPr>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Tree>
    <p:extLst>
      <p:ext uri="{BB962C8B-B14F-4D97-AF65-F5344CB8AC3E}">
        <p14:creationId xmlns:p14="http://schemas.microsoft.com/office/powerpoint/2010/main" val="2934662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53205" y="1933529"/>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896382" y="3549597"/>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3192533" y="4983166"/>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971550" y="1820358"/>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a:t>
            </a:r>
            <a:r>
              <a:rPr kumimoji="0" lang="it-IT"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hlinkClick r:id="rId3"/>
              </a:rPr>
              <a:t>Chat GPT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948986" y="3495211"/>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hlinkClick r:id="rId4"/>
              </a:rPr>
              <a:t>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281891" y="4734061"/>
            <a:ext cx="2776350" cy="40011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rgbClr val="086575"/>
                </a:solidFill>
                <a:effectLst/>
                <a:uLnTx/>
                <a:uFillTx/>
                <a:latin typeface="Calibri"/>
                <a:ea typeface="Lato"/>
                <a:cs typeface="Calibri"/>
              </a:rPr>
              <a:t>Use this </a:t>
            </a:r>
            <a:r>
              <a:rPr lang="en-IE" sz="2000" b="1" dirty="0">
                <a:solidFill>
                  <a:srgbClr val="086575"/>
                </a:solidFill>
                <a:latin typeface="Calibri"/>
                <a:ea typeface="Lato"/>
                <a:cs typeface="Calibri"/>
                <a:hlinkClick r:id="rId5"/>
              </a:rPr>
              <a:t>tool</a:t>
            </a:r>
            <a:endParaRPr lang="en-IE" sz="2000" b="1" i="0" u="none" strike="noStrike" kern="1200" cap="none" spc="0" normalizeH="0" baseline="0" noProof="0">
              <a:ln>
                <a:noFill/>
              </a:ln>
              <a:solidFill>
                <a:srgbClr val="086575"/>
              </a:solidFill>
              <a:effectLst/>
              <a:uLnTx/>
              <a:uFillTx/>
              <a:latin typeface="Calibri"/>
              <a:ea typeface="Lato"/>
              <a:cs typeface="Calibri"/>
            </a:endParaRPr>
          </a:p>
        </p:txBody>
      </p:sp>
      <p:sp>
        <p:nvSpPr>
          <p:cNvPr id="561" name="CuadroTexto 560"/>
          <p:cNvSpPr txBox="1"/>
          <p:nvPr/>
        </p:nvSpPr>
        <p:spPr>
          <a:xfrm>
            <a:off x="9489493" y="1738885"/>
            <a:ext cx="119133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a:ln>
                  <a:noFill/>
                </a:ln>
                <a:solidFill>
                  <a:srgbClr val="086575"/>
                </a:solidFill>
                <a:effectLst/>
                <a:uLnTx/>
                <a:uFillTx/>
                <a:latin typeface="Calibri"/>
                <a:ea typeface="Lato"/>
                <a:cs typeface="Calibri"/>
              </a:rPr>
              <a:t>Read </a:t>
            </a:r>
            <a:r>
              <a:rPr kumimoji="0" lang="it-IT" sz="2000" b="1" i="0" u="none" strike="noStrike" kern="1200" cap="none" spc="0" normalizeH="0" baseline="0" noProof="0" dirty="0">
                <a:ln>
                  <a:noFill/>
                </a:ln>
                <a:solidFill>
                  <a:srgbClr val="086575"/>
                </a:solidFill>
                <a:effectLst/>
                <a:uLnTx/>
                <a:uFillTx/>
                <a:latin typeface="Calibri"/>
                <a:ea typeface="Lato"/>
                <a:cs typeface="Calibri"/>
                <a:hlinkClick r:id="rId6"/>
              </a:rPr>
              <a:t>this</a:t>
            </a:r>
            <a:endParaRPr kumimoji="0" lang="en-US" sz="2000" b="1" i="0" u="none" strike="noStrike" kern="1200" cap="none" spc="0" normalizeH="0" baseline="0" noProof="0">
              <a:ln>
                <a:noFill/>
              </a:ln>
              <a:solidFill>
                <a:srgbClr val="086575"/>
              </a:solidFill>
              <a:effectLst/>
              <a:uLnTx/>
              <a:uFillTx/>
              <a:latin typeface="Calibri"/>
              <a:ea typeface="Lato"/>
              <a:cs typeface="Calibri"/>
            </a:endParaRPr>
          </a:p>
        </p:txBody>
      </p:sp>
      <p:sp>
        <p:nvSpPr>
          <p:cNvPr id="562" name="Rectángulo 561"/>
          <p:cNvSpPr/>
          <p:nvPr/>
        </p:nvSpPr>
        <p:spPr>
          <a:xfrm>
            <a:off x="9476038" y="2057739"/>
            <a:ext cx="2464819"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Counter-narrative for educational equity</a:t>
            </a:r>
            <a:endParaRPr lang="en-IE" sz="1400" b="0" i="0" u="none" strike="noStrike" kern="1200" cap="none" spc="0" normalizeH="0" baseline="0" noProof="0" dirty="0">
              <a:ln>
                <a:noFill/>
              </a:ln>
              <a:solidFill>
                <a:srgbClr val="086D6E"/>
              </a:solidFill>
              <a:effectLst/>
              <a:uLnTx/>
              <a:uFillTx/>
              <a:latin typeface="Calibri"/>
              <a:ea typeface="Lato"/>
              <a:cs typeface="Calibri"/>
            </a:endParaRPr>
          </a:p>
          <a:p>
            <a:pPr>
              <a:defRPr/>
            </a:pPr>
            <a:r>
              <a:rPr lang="en-IE" sz="1400">
                <a:solidFill>
                  <a:srgbClr val="086D6E"/>
                </a:solidFill>
                <a:latin typeface="Calibri"/>
                <a:ea typeface="Lato"/>
                <a:cs typeface="Calibri"/>
              </a:rPr>
              <a:t>Link: </a:t>
            </a:r>
            <a:r>
              <a:rPr lang="en-IE" sz="1400" dirty="0">
                <a:solidFill>
                  <a:srgbClr val="086D6E"/>
                </a:solidFill>
                <a:latin typeface="Calibri"/>
                <a:ea typeface="Lato"/>
                <a:cs typeface="Calibri"/>
                <a:hlinkClick r:id="rId6"/>
              </a:rPr>
              <a:t>https://shorturl.at/bdtBD</a:t>
            </a:r>
            <a:r>
              <a:rPr lang="en-IE" sz="1400" dirty="0">
                <a:solidFill>
                  <a:srgbClr val="086D6E"/>
                </a:solidFill>
                <a:latin typeface="Calibri"/>
                <a:ea typeface="Lato"/>
                <a:cs typeface="Calibri"/>
              </a:rPr>
              <a:t> </a:t>
            </a:r>
            <a:endParaRPr lang="en-IE"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489492" y="3294734"/>
            <a:ext cx="16105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a:t>
            </a:r>
            <a:r>
              <a:rPr kumimoji="0" lang="it-IT"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CNL</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502946" y="4668857"/>
            <a:ext cx="1641303"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rgbClr val="086575"/>
                </a:solidFill>
                <a:effectLst/>
                <a:uLnTx/>
                <a:uFillTx/>
                <a:latin typeface="Calibri"/>
                <a:ea typeface="Lato"/>
                <a:cs typeface="Calibri"/>
              </a:rPr>
              <a:t>Watch this</a:t>
            </a:r>
            <a:endParaRPr lang="en-IE" sz="2000" b="1" i="0" u="none" strike="noStrike" kern="1200" cap="none" spc="0" normalizeH="0" baseline="0" noProof="0">
              <a:ln>
                <a:noFill/>
              </a:ln>
              <a:solidFill>
                <a:srgbClr val="086575"/>
              </a:solidFill>
              <a:effectLst/>
              <a:uLnTx/>
              <a:uFillTx/>
              <a:latin typeface="Calibri"/>
              <a:ea typeface="Lato"/>
              <a:cs typeface="Calibri"/>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515842" y="3633711"/>
            <a:ext cx="2058845" cy="95410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a:solidFill>
                  <a:srgbClr val="086D6E"/>
                </a:solidFill>
                <a:latin typeface="Calibri"/>
                <a:ea typeface="Lato"/>
                <a:cs typeface="Calibri"/>
              </a:rPr>
              <a:t>Counter-narrative</a:t>
            </a:r>
            <a:r>
              <a:rPr kumimoji="0" lang="en-IE" sz="1400" b="0" i="0" u="none" strike="noStrike" kern="1200" cap="none" spc="0" normalizeH="0" baseline="0" noProof="0">
                <a:ln>
                  <a:noFill/>
                </a:ln>
                <a:solidFill>
                  <a:srgbClr val="086D6E"/>
                </a:solidFill>
                <a:effectLst/>
                <a:uLnTx/>
                <a:uFillTx/>
                <a:latin typeface="Calibri"/>
                <a:ea typeface="Lato"/>
                <a:cs typeface="Calibri"/>
              </a:rPr>
              <a:t> library</a:t>
            </a:r>
            <a:endParaRPr lang="en-IE" sz="1400" b="0" i="0" u="none" strike="noStrike" kern="1200" cap="none" spc="0" normalizeH="0" baseline="0" noProof="0">
              <a:ln>
                <a:noFill/>
              </a:ln>
              <a:solidFill>
                <a:srgbClr val="086D6E"/>
              </a:solidFill>
              <a:effectLst/>
              <a:uLnTx/>
              <a:uFillTx/>
              <a:latin typeface="Calibri"/>
              <a:ea typeface="La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solidFill>
                  <a:srgbClr val="086D6E"/>
                </a:solidFill>
                <a:latin typeface="Calibri"/>
                <a:ea typeface="Lato"/>
                <a:cs typeface="Calibri"/>
              </a:rPr>
              <a:t>Link: </a:t>
            </a:r>
            <a:r>
              <a:rPr lang="en-IE" sz="1400" dirty="0">
                <a:hlinkClick r:id="rId7"/>
              </a:rPr>
              <a:t>Counter Narrative Library - Hedayah Website</a:t>
            </a:r>
            <a:endParaRPr lang="en-IE" sz="1400" b="0" i="0" u="none" strike="noStrike" kern="1200" cap="none" spc="0" normalizeH="0" baseline="0" noProof="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9489492" y="5039700"/>
            <a:ext cx="2464820"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Counter-narratives through storytelling</a:t>
            </a:r>
            <a:endParaRPr lang="en-IE" sz="1400" b="0" i="0" u="none" strike="noStrike" kern="1200" cap="none" spc="0" normalizeH="0" baseline="0" noProof="0" dirty="0">
              <a:ln>
                <a:noFill/>
              </a:ln>
              <a:solidFill>
                <a:srgbClr val="086D6E"/>
              </a:solidFill>
              <a:effectLst/>
              <a:uLnTx/>
              <a:uFillTx/>
              <a:latin typeface="Calibri"/>
              <a:ea typeface="Lat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solidFill>
                  <a:srgbClr val="086D6E"/>
                </a:solidFill>
                <a:latin typeface="Calibri"/>
                <a:ea typeface="Lato"/>
                <a:cs typeface="Calibri"/>
              </a:rPr>
              <a:t>Link: </a:t>
            </a:r>
            <a:r>
              <a:rPr lang="en-IE" sz="1400" dirty="0">
                <a:solidFill>
                  <a:srgbClr val="086D6E"/>
                </a:solidFill>
                <a:latin typeface="Calibri"/>
                <a:ea typeface="Lato"/>
                <a:cs typeface="Calibri"/>
                <a:hlinkClick r:id="rId8"/>
              </a:rPr>
              <a:t>https://shorturl.at/tzEO3</a:t>
            </a:r>
            <a:endParaRPr lang="en-IE" sz="1400" b="0" i="0" u="none" strike="noStrike" kern="1200" cap="none" spc="0" normalizeH="0" baseline="0" noProof="0" dirty="0">
              <a:ln>
                <a:noFill/>
              </a:ln>
              <a:solidFill>
                <a:srgbClr val="086D6E"/>
              </a:solidFill>
              <a:effectLst/>
              <a:uLnTx/>
              <a:uFillTx/>
              <a:latin typeface="Calibri"/>
              <a:ea typeface="Lato"/>
              <a:cs typeface="Calibri"/>
              <a:hlinkClick r:id="rId8"/>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1563066" y="5075781"/>
            <a:ext cx="1344677" cy="738664"/>
          </a:xfrm>
          <a:prstGeom prst="rect">
            <a:avLst/>
          </a:prstGeom>
        </p:spPr>
        <p:txBody>
          <a:bodyPr wrap="square" lIns="91440" tIns="45720" rIns="91440" bIns="45720" anchor="t">
            <a:spAutoFit/>
          </a:bodyPr>
          <a:lstStyle/>
          <a:p>
            <a:pPr>
              <a:defRPr/>
            </a:pPr>
            <a:r>
              <a:rPr kumimoji="0" lang="en-IE" sz="1400" b="0" i="0" u="none" strike="noStrike" kern="1200" cap="none" spc="0" normalizeH="0" baseline="0" noProof="0">
                <a:ln>
                  <a:noFill/>
                </a:ln>
                <a:solidFill>
                  <a:srgbClr val="086D6E"/>
                </a:solidFill>
                <a:effectLst/>
                <a:uLnTx/>
                <a:uFillTx/>
                <a:latin typeface="Calibri"/>
                <a:ea typeface="Lato"/>
                <a:cs typeface="Calibri"/>
              </a:rPr>
              <a:t>Use a counter-storytelling tool</a:t>
            </a:r>
            <a:r>
              <a:rPr lang="en-IE" sz="1400">
                <a:solidFill>
                  <a:srgbClr val="086D6E"/>
                </a:solidFill>
                <a:latin typeface="Calibri"/>
                <a:ea typeface="Lato"/>
                <a:cs typeface="Calibri"/>
              </a:rPr>
              <a:t> </a:t>
            </a:r>
            <a:endParaRPr lang="en-IE" sz="1400" b="0" i="0" u="none" strike="noStrike" kern="1200" cap="none" spc="0" normalizeH="0" baseline="0" noProof="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1007760" y="3816112"/>
            <a:ext cx="1817348"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086D6E"/>
                </a:solidFill>
                <a:effectLst/>
                <a:uLnTx/>
                <a:uFillTx/>
                <a:latin typeface="Calibri"/>
                <a:ea typeface="Lato"/>
                <a:cs typeface="Calibri"/>
              </a:rPr>
              <a:t>Lessons learned about alternative narratives</a:t>
            </a:r>
            <a:endParaRPr lang="en-IE" sz="1400" b="0" i="0" u="none" strike="noStrike" kern="1200" cap="none" spc="0" normalizeH="0" baseline="0" noProof="0">
              <a:ln>
                <a:noFill/>
              </a:ln>
              <a:solidFill>
                <a:srgbClr val="086D6E"/>
              </a:solidFill>
              <a:effectLst/>
              <a:uLnTx/>
              <a:uFillTx/>
              <a:latin typeface="Calibri"/>
              <a:ea typeface="Lato"/>
              <a:cs typeface="Calibri"/>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1091954" y="2182386"/>
            <a:ext cx="1924868"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086D6E"/>
                </a:solidFill>
                <a:effectLst/>
                <a:uLnTx/>
                <a:uFillTx/>
                <a:latin typeface="Calibri"/>
                <a:ea typeface="Lato"/>
                <a:cs typeface="Calibri"/>
              </a:rPr>
              <a:t>You can use Chat GPT to develop your counter-narratives</a:t>
            </a:r>
            <a:endParaRPr lang="en-IE" sz="1400" b="0" i="0" u="none" strike="noStrike" kern="1200" cap="none" spc="0" normalizeH="0" baseline="0" noProof="0">
              <a:ln>
                <a:noFill/>
              </a:ln>
              <a:solidFill>
                <a:srgbClr val="086D6E"/>
              </a:solidFill>
              <a:effectLst/>
              <a:uLnTx/>
              <a:uFillTx/>
              <a:latin typeface="Calibri"/>
              <a:ea typeface="Lato"/>
              <a:cs typeface="Calibri"/>
            </a:endParaRPr>
          </a:p>
        </p:txBody>
      </p:sp>
      <p:pic>
        <p:nvPicPr>
          <p:cNvPr id="11" name="Graphic 11" descr="Books with solid fill">
            <a:extLst>
              <a:ext uri="{FF2B5EF4-FFF2-40B4-BE49-F238E27FC236}">
                <a16:creationId xmlns:a16="http://schemas.microsoft.com/office/drawing/2014/main" id="{81D300B5-06C4-D01E-A91A-6872156F0C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3475" y="1933575"/>
            <a:ext cx="447675" cy="485775"/>
          </a:xfrm>
          <a:prstGeom prst="rect">
            <a:avLst/>
          </a:prstGeom>
        </p:spPr>
      </p:pic>
      <p:pic>
        <p:nvPicPr>
          <p:cNvPr id="12" name="Graphic 12" descr="Eye with solid fill">
            <a:extLst>
              <a:ext uri="{FF2B5EF4-FFF2-40B4-BE49-F238E27FC236}">
                <a16:creationId xmlns:a16="http://schemas.microsoft.com/office/drawing/2014/main" id="{FA27B5CA-14EA-C053-48D5-2C5D50E00E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67750" y="4781550"/>
            <a:ext cx="619125" cy="628650"/>
          </a:xfrm>
          <a:prstGeom prst="rect">
            <a:avLst/>
          </a:prstGeom>
        </p:spPr>
      </p:pic>
      <p:pic>
        <p:nvPicPr>
          <p:cNvPr id="13" name="Graphic 13" descr="Monitor with solid fill">
            <a:extLst>
              <a:ext uri="{FF2B5EF4-FFF2-40B4-BE49-F238E27FC236}">
                <a16:creationId xmlns:a16="http://schemas.microsoft.com/office/drawing/2014/main" id="{7AA0D0E8-058B-E71A-3EC0-E7949AAA9A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71800" y="3667125"/>
            <a:ext cx="476250" cy="438150"/>
          </a:xfrm>
          <a:prstGeom prst="rect">
            <a:avLst/>
          </a:prstGeom>
        </p:spPr>
      </p:pic>
      <p:pic>
        <p:nvPicPr>
          <p:cNvPr id="14" name="Graphic 14" descr="Arrow: Straight with solid fill">
            <a:extLst>
              <a:ext uri="{FF2B5EF4-FFF2-40B4-BE49-F238E27FC236}">
                <a16:creationId xmlns:a16="http://schemas.microsoft.com/office/drawing/2014/main" id="{DA8C780C-354A-FA5E-4A94-CF52CE4A9C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3009900" y="3543300"/>
            <a:ext cx="400050" cy="400050"/>
          </a:xfrm>
          <a:prstGeom prst="rect">
            <a:avLst/>
          </a:prstGeom>
        </p:spPr>
      </p:pic>
      <p:pic>
        <p:nvPicPr>
          <p:cNvPr id="15" name="Graphic 15" descr="Teacher with solid fill">
            <a:extLst>
              <a:ext uri="{FF2B5EF4-FFF2-40B4-BE49-F238E27FC236}">
                <a16:creationId xmlns:a16="http://schemas.microsoft.com/office/drawing/2014/main" id="{6DC30AB4-C8C9-D223-2514-CA0D74E61C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05125" y="1981200"/>
            <a:ext cx="504825" cy="504825"/>
          </a:xfrm>
          <a:prstGeom prst="rect">
            <a:avLst/>
          </a:prstGeom>
        </p:spPr>
      </p:pic>
      <p:pic>
        <p:nvPicPr>
          <p:cNvPr id="16" name="Graphic 12" descr="Eye with solid fill">
            <a:extLst>
              <a:ext uri="{FF2B5EF4-FFF2-40B4-BE49-F238E27FC236}">
                <a16:creationId xmlns:a16="http://schemas.microsoft.com/office/drawing/2014/main" id="{BC765F7C-AAA5-28BC-2C85-8D26692D68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95999" y="4867274"/>
            <a:ext cx="619125" cy="628650"/>
          </a:xfrm>
          <a:prstGeom prst="rect">
            <a:avLst/>
          </a:prstGeom>
        </p:spPr>
      </p:pic>
      <p:pic>
        <p:nvPicPr>
          <p:cNvPr id="17" name="Graphic 13" descr="Monitor with solid fill">
            <a:extLst>
              <a:ext uri="{FF2B5EF4-FFF2-40B4-BE49-F238E27FC236}">
                <a16:creationId xmlns:a16="http://schemas.microsoft.com/office/drawing/2014/main" id="{357517FE-0538-CACF-EBDD-3A4FEABE59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05275" y="3467099"/>
            <a:ext cx="476250" cy="438150"/>
          </a:xfrm>
          <a:prstGeom prst="rect">
            <a:avLst/>
          </a:prstGeom>
        </p:spPr>
      </p:pic>
      <p:pic>
        <p:nvPicPr>
          <p:cNvPr id="18" name="Graphic 14" descr="Arrow: Straight with solid fill">
            <a:extLst>
              <a:ext uri="{FF2B5EF4-FFF2-40B4-BE49-F238E27FC236}">
                <a16:creationId xmlns:a16="http://schemas.microsoft.com/office/drawing/2014/main" id="{36468232-9B1E-19AC-89B2-ED59F3360FB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4143374" y="3343275"/>
            <a:ext cx="400050" cy="400050"/>
          </a:xfrm>
          <a:prstGeom prst="rect">
            <a:avLst/>
          </a:prstGeom>
        </p:spPr>
      </p:pic>
      <p:pic>
        <p:nvPicPr>
          <p:cNvPr id="19" name="Graphic 11" descr="Books with solid fill">
            <a:extLst>
              <a:ext uri="{FF2B5EF4-FFF2-40B4-BE49-F238E27FC236}">
                <a16:creationId xmlns:a16="http://schemas.microsoft.com/office/drawing/2014/main" id="{1C68E889-762C-5F2D-0A9A-541B48D949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91349" y="2438400"/>
            <a:ext cx="447675" cy="485775"/>
          </a:xfrm>
          <a:prstGeom prst="rect">
            <a:avLst/>
          </a:prstGeom>
        </p:spPr>
      </p:pic>
      <p:pic>
        <p:nvPicPr>
          <p:cNvPr id="20" name="Graphic 15" descr="Teacher with solid fill">
            <a:extLst>
              <a:ext uri="{FF2B5EF4-FFF2-40B4-BE49-F238E27FC236}">
                <a16:creationId xmlns:a16="http://schemas.microsoft.com/office/drawing/2014/main" id="{6F57EECF-9C71-A10B-71DF-AB4E374AFE7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72075" y="1885949"/>
            <a:ext cx="504825" cy="504825"/>
          </a:xfrm>
          <a:prstGeom prst="rect">
            <a:avLst/>
          </a:prstGeom>
        </p:spPr>
      </p:pic>
      <p:pic>
        <p:nvPicPr>
          <p:cNvPr id="21" name="Graphic 15" descr="Teacher with solid fill">
            <a:extLst>
              <a:ext uri="{FF2B5EF4-FFF2-40B4-BE49-F238E27FC236}">
                <a16:creationId xmlns:a16="http://schemas.microsoft.com/office/drawing/2014/main" id="{B66924CC-CF28-64EC-6D14-F3D949683B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48025" y="5038724"/>
            <a:ext cx="504825" cy="504825"/>
          </a:xfrm>
          <a:prstGeom prst="rect">
            <a:avLst/>
          </a:prstGeom>
        </p:spPr>
      </p:pic>
      <p:pic>
        <p:nvPicPr>
          <p:cNvPr id="22" name="Graphic 15" descr="Teacher with solid fill">
            <a:extLst>
              <a:ext uri="{FF2B5EF4-FFF2-40B4-BE49-F238E27FC236}">
                <a16:creationId xmlns:a16="http://schemas.microsoft.com/office/drawing/2014/main" id="{1525C62E-826E-4EC1-D302-DCC43D02820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72075" y="4886324"/>
            <a:ext cx="504825" cy="504825"/>
          </a:xfrm>
          <a:prstGeom prst="rect">
            <a:avLst/>
          </a:prstGeom>
        </p:spPr>
      </p:pic>
      <p:pic>
        <p:nvPicPr>
          <p:cNvPr id="23" name="Graphic 15" descr="Teacher with solid fill">
            <a:extLst>
              <a:ext uri="{FF2B5EF4-FFF2-40B4-BE49-F238E27FC236}">
                <a16:creationId xmlns:a16="http://schemas.microsoft.com/office/drawing/2014/main" id="{517B6C1D-8515-749A-D2D2-AC256A31BB2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91350" y="4286249"/>
            <a:ext cx="504825" cy="504825"/>
          </a:xfrm>
          <a:prstGeom prst="rect">
            <a:avLst/>
          </a:prstGeom>
        </p:spPr>
      </p:pic>
      <p:pic>
        <p:nvPicPr>
          <p:cNvPr id="24" name="Graphic 15" descr="Teacher with solid fill">
            <a:extLst>
              <a:ext uri="{FF2B5EF4-FFF2-40B4-BE49-F238E27FC236}">
                <a16:creationId xmlns:a16="http://schemas.microsoft.com/office/drawing/2014/main" id="{58DF5C21-4F2D-72A5-1902-CD61E7A1711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96325" y="3467099"/>
            <a:ext cx="504825" cy="504825"/>
          </a:xfrm>
          <a:prstGeom prst="rect">
            <a:avLst/>
          </a:prstGeom>
        </p:spPr>
      </p:pic>
    </p:spTree>
    <p:extLst>
      <p:ext uri="{BB962C8B-B14F-4D97-AF65-F5344CB8AC3E}">
        <p14:creationId xmlns:p14="http://schemas.microsoft.com/office/powerpoint/2010/main" val="3989299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what will solve your challenge,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3060110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877835"/>
            <a:ext cx="7788212" cy="992652"/>
          </a:xfrm>
        </p:spPr>
        <p:txBody>
          <a:bodyPr/>
          <a:lstStyle/>
          <a:p>
            <a:r>
              <a:rPr lang="hr-BA" dirty="0"/>
              <a:t>Get inspired</a:t>
            </a:r>
            <a:r>
              <a:rPr lang="it-IT" dirty="0"/>
              <a:t>: www.counternarratives.org</a:t>
            </a:r>
            <a:endParaRPr lang="en-US" dirty="0"/>
          </a:p>
          <a:p>
            <a:endParaRPr lang="en-US" dirty="0"/>
          </a:p>
        </p:txBody>
      </p:sp>
      <p:pic>
        <p:nvPicPr>
          <p:cNvPr id="7" name="Picture Placeholder 6">
            <a:extLst>
              <a:ext uri="{FF2B5EF4-FFF2-40B4-BE49-F238E27FC236}">
                <a16:creationId xmlns:a16="http://schemas.microsoft.com/office/drawing/2014/main" id="{06F20C3B-3161-4744-90C2-4D7C1093BEB0}"/>
              </a:ext>
            </a:extLst>
          </p:cNvPr>
          <p:cNvPicPr>
            <a:picLocks noGrp="1" noChangeAspect="1"/>
          </p:cNvPicPr>
          <p:nvPr>
            <p:ph type="pic" sz="quarter" idx="10"/>
          </p:nvPr>
        </p:nvPicPr>
        <p:blipFill>
          <a:blip r:embed="rId3"/>
          <a:srcRect l="7723" r="7723"/>
          <a:stretch>
            <a:fillRect/>
          </a:stretch>
        </p:blipFill>
        <p:spPr>
          <a:xfrm>
            <a:off x="8912202" y="1228033"/>
            <a:ext cx="2444127" cy="4382353"/>
          </a:xfrm>
        </p:spPr>
      </p:pic>
      <p:pic>
        <p:nvPicPr>
          <p:cNvPr id="3" name="Elementi multimediali online 2" title="What Is A Counter Narrative?">
            <a:hlinkClick r:id="" action="ppaction://media"/>
            <a:extLst>
              <a:ext uri="{FF2B5EF4-FFF2-40B4-BE49-F238E27FC236}">
                <a16:creationId xmlns:a16="http://schemas.microsoft.com/office/drawing/2014/main" id="{534699A1-25D2-7C4B-4C50-B1812357CA9D}"/>
              </a:ext>
            </a:extLst>
          </p:cNvPr>
          <p:cNvPicPr>
            <a:picLocks noRot="1" noChangeAspect="1"/>
          </p:cNvPicPr>
          <p:nvPr>
            <a:videoFile r:link="rId1"/>
          </p:nvPr>
        </p:nvPicPr>
        <p:blipFill>
          <a:blip r:embed="rId4"/>
          <a:stretch>
            <a:fillRect/>
          </a:stretch>
        </p:blipFill>
        <p:spPr>
          <a:xfrm>
            <a:off x="1498582" y="1689990"/>
            <a:ext cx="6496592" cy="3670575"/>
          </a:xfrm>
          <a:prstGeom prst="rect">
            <a:avLst/>
          </a:prstGeom>
        </p:spPr>
      </p:pic>
    </p:spTree>
    <p:extLst>
      <p:ext uri="{BB962C8B-B14F-4D97-AF65-F5344CB8AC3E}">
        <p14:creationId xmlns:p14="http://schemas.microsoft.com/office/powerpoint/2010/main" val="202221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hr-BA" sz="2800" b="0" dirty="0"/>
              <a:t>Learning through a challenge</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a:normAutofit/>
          </a:bodyPr>
          <a:lstStyle/>
          <a:p>
            <a:r>
              <a:rPr lang="en-US" sz="4000" b="1" dirty="0"/>
              <a:t>Interpretation in the Social Change Context</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1061741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70475" y="1956886"/>
            <a:ext cx="4867011" cy="3025975"/>
          </a:xfrm>
        </p:spPr>
        <p:txBody>
          <a:bodyPr/>
          <a:lstStyle/>
          <a:p>
            <a:r>
              <a:rPr lang="en-GB" dirty="0"/>
              <a:t>Interpretation in the context of social change refers to the process of understanding and making sense of the changes that are happening in society. </a:t>
            </a:r>
          </a:p>
          <a:p>
            <a:r>
              <a:rPr lang="en-GB" dirty="0"/>
              <a:t>This involves analysing the social, cultural, economic, and political factors that contribute to these changes and understanding their implications for different communities and individuals.</a:t>
            </a:r>
            <a:endParaRPr lang="en-US" dirty="0"/>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48677" y="718308"/>
            <a:ext cx="5447323" cy="992652"/>
          </a:xfrm>
        </p:spPr>
        <p:txBody>
          <a:bodyPr/>
          <a:lstStyle/>
          <a:p>
            <a:r>
              <a:rPr lang="en-GB" dirty="0"/>
              <a:t>What is interpretation in the context of Social Change?</a:t>
            </a:r>
            <a:endParaRPr lang="en-US" dirty="0"/>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063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p:txBody>
          <a:bodyPr/>
          <a:lstStyle/>
          <a:p>
            <a:r>
              <a:rPr lang="hr-BA" dirty="0"/>
              <a:t>In this </a:t>
            </a:r>
            <a:r>
              <a:rPr lang="en-GB" dirty="0"/>
              <a:t>short video, you will learn the definitions and characteristics of Social Change.</a:t>
            </a:r>
            <a:endParaRPr lang="hr-BA" dirty="0"/>
          </a:p>
          <a:p>
            <a:endParaRPr lang="hr-BA" dirty="0"/>
          </a:p>
          <a:p>
            <a:r>
              <a:rPr lang="hr-BA" dirty="0"/>
              <a:t>Click on the right to watch the video</a:t>
            </a:r>
            <a:r>
              <a:rPr lang="en-GB" dirty="0"/>
              <a:t>.</a:t>
            </a:r>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pic>
        <p:nvPicPr>
          <p:cNvPr id="7" name="Picture Placeholder 6">
            <a:hlinkClick r:id="rId2"/>
            <a:extLst>
              <a:ext uri="{FF2B5EF4-FFF2-40B4-BE49-F238E27FC236}">
                <a16:creationId xmlns:a16="http://schemas.microsoft.com/office/drawing/2014/main" id="{57C6599B-6449-B843-B365-BB854BFA1C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888" r="15888"/>
          <a:stretch/>
        </p:blipFill>
        <p:spPr/>
      </p:pic>
    </p:spTree>
    <p:extLst>
      <p:ext uri="{BB962C8B-B14F-4D97-AF65-F5344CB8AC3E}">
        <p14:creationId xmlns:p14="http://schemas.microsoft.com/office/powerpoint/2010/main" val="659362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2412" y="27899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30439" y="4589375"/>
            <a:ext cx="24668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a:t>
            </a: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hat is Social Change?</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3594728" y="4589375"/>
            <a:ext cx="2483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Why </a:t>
            </a: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should we pay attention to it?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8" name="CuadroTexto 557"/>
          <p:cNvSpPr txBox="1"/>
          <p:nvPr/>
        </p:nvSpPr>
        <p:spPr>
          <a:xfrm>
            <a:off x="6194701" y="4589375"/>
            <a:ext cx="25130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Factors to consider when interpreting social change</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24210" y="4589375"/>
            <a:ext cx="251309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does interpretation help to understand social change?</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hr-BA" dirty="0"/>
              <a:t>Let’s think about how</a:t>
            </a:r>
            <a:r>
              <a:rPr lang="hr-BA" u="sng" dirty="0"/>
              <a:t> to Interpret Social Change</a:t>
            </a:r>
            <a:endParaRPr lang="en-US"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38617" y="3236915"/>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44516" y="3105948"/>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565319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898358" y="2386233"/>
            <a:ext cx="4867011" cy="3291086"/>
          </a:xfrm>
        </p:spPr>
        <p:txBody>
          <a:bodyPr lIns="91440" tIns="45720" rIns="91440" bIns="45720" anchor="t"/>
          <a:lstStyle/>
          <a:p>
            <a:r>
              <a:rPr lang="en-IE" dirty="0"/>
              <a:t>    In this video you have a short introduction of storytelling and the essential elements that compose it</a:t>
            </a:r>
            <a:endParaRPr lang="en-IE" dirty="0">
              <a:cs typeface="Calibri"/>
            </a:endParaRPr>
          </a:p>
          <a:p>
            <a:endParaRPr lang="en-IE" dirty="0">
              <a:cs typeface="Calibri"/>
            </a:endParaRPr>
          </a:p>
          <a:p>
            <a:r>
              <a:rPr lang="en-IE" dirty="0"/>
              <a:t>   Click on the right to watch the video </a:t>
            </a:r>
            <a:endParaRPr lang="en-IE" dirty="0">
              <a:cs typeface="Calibri"/>
            </a:endParaRPr>
          </a:p>
          <a:p>
            <a:endParaRPr lang="en-IE" dirty="0">
              <a:cs typeface="Calibri"/>
            </a:endParaRP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1007415" y="1292914"/>
            <a:ext cx="4990998" cy="992652"/>
          </a:xfrm>
        </p:spPr>
        <p:txBody>
          <a:bodyPr/>
          <a:lstStyle/>
          <a:p>
            <a:r>
              <a:rPr lang="it-IT" dirty="0"/>
              <a:t>  </a:t>
            </a:r>
            <a:r>
              <a:rPr lang="hr-BA" dirty="0"/>
              <a:t>How it looks like?</a:t>
            </a:r>
            <a:endParaRPr lang="en-US" dirty="0"/>
          </a:p>
          <a:p>
            <a:endParaRPr lang="en-US" dirty="0"/>
          </a:p>
        </p:txBody>
      </p:sp>
      <p:sp>
        <p:nvSpPr>
          <p:cNvPr id="13" name="Segnaposto immagine 12">
            <a:extLst>
              <a:ext uri="{FF2B5EF4-FFF2-40B4-BE49-F238E27FC236}">
                <a16:creationId xmlns:a16="http://schemas.microsoft.com/office/drawing/2014/main" id="{DB188D4C-57BC-06D1-C489-DC8E0B6C6B07}"/>
              </a:ext>
            </a:extLst>
          </p:cNvPr>
          <p:cNvSpPr>
            <a:spLocks noGrp="1"/>
          </p:cNvSpPr>
          <p:nvPr>
            <p:ph type="pic" sz="quarter" idx="10"/>
          </p:nvPr>
        </p:nvSpPr>
        <p:spPr/>
        <p:txBody>
          <a:bodyPr/>
          <a:lstStyle/>
          <a:p>
            <a:endParaRPr lang="en-IE"/>
          </a:p>
        </p:txBody>
      </p:sp>
      <p:pic>
        <p:nvPicPr>
          <p:cNvPr id="14" name="Elementi multimediali online 13" title="STORYTELLING What is Storytelling">
            <a:hlinkClick r:id="" action="ppaction://media"/>
            <a:extLst>
              <a:ext uri="{FF2B5EF4-FFF2-40B4-BE49-F238E27FC236}">
                <a16:creationId xmlns:a16="http://schemas.microsoft.com/office/drawing/2014/main" id="{A7BF6FD0-633E-9D3A-3182-5A7AC1640CF5}"/>
              </a:ext>
            </a:extLst>
          </p:cNvPr>
          <p:cNvPicPr>
            <a:picLocks noRot="1" noChangeAspect="1"/>
          </p:cNvPicPr>
          <p:nvPr>
            <a:videoFile r:link="rId1"/>
          </p:nvPr>
        </p:nvPicPr>
        <p:blipFill>
          <a:blip r:embed="rId3"/>
          <a:stretch>
            <a:fillRect/>
          </a:stretch>
        </p:blipFill>
        <p:spPr>
          <a:xfrm>
            <a:off x="7061200" y="1401468"/>
            <a:ext cx="5130800" cy="3913188"/>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2"/>
            <a:ext cx="2334470" cy="3976379"/>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80987" y="2349062"/>
            <a:ext cx="2334470" cy="3650586"/>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9002"/>
            <a:ext cx="2334470" cy="4060749"/>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6889" y="1931016"/>
            <a:ext cx="2334470" cy="4060749"/>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381523" y="5431142"/>
            <a:ext cx="410102" cy="462776"/>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807366" y="4811085"/>
            <a:ext cx="483891" cy="454036"/>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2599491" y="4876735"/>
            <a:ext cx="399564" cy="399495"/>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0732410" y="5418544"/>
            <a:ext cx="452283" cy="524902"/>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39498" y="1558405"/>
            <a:ext cx="22915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is social change?</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63324" y="2370801"/>
            <a:ext cx="23590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Why we should pay attention to it?</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43936" y="1522509"/>
            <a:ext cx="23344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Factors to consider when interpreting social change</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54231" y="1959185"/>
            <a:ext cx="23871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does interpretation help to understand social change?</a:t>
            </a:r>
            <a:endParaRPr kumimoji="0" lang="en-US"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299BA70E-D7BE-AF1E-6279-0AE0359BBEE1}"/>
              </a:ext>
            </a:extLst>
          </p:cNvPr>
          <p:cNvSpPr/>
          <p:nvPr/>
        </p:nvSpPr>
        <p:spPr>
          <a:xfrm>
            <a:off x="950640" y="2434925"/>
            <a:ext cx="229154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In sociology, it is the alteration of mechanisms within the social structure, characterised by changes in cultural symbols, rules of behaviour, social organisations, or value systems.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624580" y="3027001"/>
            <a:ext cx="2290877"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Changes in human interactions and relationships can transform cultural and social institutions, leading to profound and long-term results for society over time.</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243936" y="2437328"/>
            <a:ext cx="2334469"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Calibri" panose="020F0502020204030204" pitchFamily="34" charset="0"/>
                <a:ea typeface="Lato" charset="0"/>
                <a:cs typeface="Calibri" panose="020F0502020204030204" pitchFamily="34" charset="0"/>
              </a:rPr>
              <a:t>When interpreting social change, it is important to consider factors such as historical context, cultural and social norms, economic and political factors, power dynamics, and diversity and inclusion.</a:t>
            </a:r>
            <a:endParaRPr lang="en-US" sz="1600" dirty="0">
              <a:solidFill>
                <a:srgbClr val="FFFFFF"/>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8912767" y="3227160"/>
            <a:ext cx="2355266"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Interpretation analyses social change's causes, effects, and perspectives of different groups, creating a more comprehensive understanding of its complexities.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466768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651513" y="2930184"/>
            <a:ext cx="6637725" cy="3066422"/>
          </a:xfrm>
        </p:spPr>
        <p:txBody>
          <a:bodyPr>
            <a:normAutofit lnSpcReduction="10000"/>
          </a:bodyPr>
          <a:lstStyle/>
          <a:p>
            <a:r>
              <a:rPr lang="en-GB" dirty="0"/>
              <a:t>Understanding Social Change: Interpreting Perspectives.</a:t>
            </a:r>
          </a:p>
          <a:p>
            <a:r>
              <a:rPr lang="en-GB" sz="2400" dirty="0"/>
              <a:t>Objective: To develop critical thinking and interpretive skills to better understand the complexities of social change.</a:t>
            </a:r>
            <a:endParaRPr lang="en-US" sz="2400"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1523028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8477934" y="2907176"/>
            <a:ext cx="3441071" cy="1399545"/>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477932" y="772274"/>
            <a:ext cx="3349948" cy="1498450"/>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8586367" y="364464"/>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4816703" y="767491"/>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4927495" y="359682"/>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4816701" y="2909533"/>
            <a:ext cx="3373235" cy="153716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8586369" y="249936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4925135" y="2501724"/>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147901" y="479904"/>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a:t>
            </a: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8821560" y="456646"/>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8968558" y="2565430"/>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5170293" y="2609227"/>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128363" y="1061477"/>
            <a:ext cx="26049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Understanding Social Change: Interpreting Perspectives.</a:t>
            </a:r>
          </a:p>
        </p:txBody>
      </p:sp>
      <p:sp>
        <p:nvSpPr>
          <p:cNvPr id="62" name="Rectángulo 602">
            <a:extLst>
              <a:ext uri="{FF2B5EF4-FFF2-40B4-BE49-F238E27FC236}">
                <a16:creationId xmlns:a16="http://schemas.microsoft.com/office/drawing/2014/main" id="{8BD74F46-EE91-4B6C-DD4F-C1DCDE926F8C}"/>
              </a:ext>
            </a:extLst>
          </p:cNvPr>
          <p:cNvSpPr/>
          <p:nvPr/>
        </p:nvSpPr>
        <p:spPr>
          <a:xfrm>
            <a:off x="8586368" y="1032285"/>
            <a:ext cx="324151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Research a social change issue and create a visual representation that highlights the issue's complexities such as maps, diagrams etc.</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8755514" y="3234850"/>
            <a:ext cx="294546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Research a social change issue from the perspective of a specific group affected by the issue.</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5117168" y="3215492"/>
            <a:ext cx="277230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Analyse a social change issue from multiple perspectives, including those that challenge your assumptions.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a:xfrm>
            <a:off x="364120" y="1476975"/>
            <a:ext cx="4203926" cy="3849918"/>
          </a:xfrm>
        </p:spPr>
        <p:txBody>
          <a:bodyPr/>
          <a:lstStyle/>
          <a:p>
            <a:r>
              <a:rPr lang="hr-BA" dirty="0"/>
              <a:t>Remember, this is just an exercise and you do not have to spend days working on this. The goal here is that you get the feeling of what design thinking is and how you can use it to create a better community for you and your neighbors, friends, colleagues, and peers.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
        <p:nvSpPr>
          <p:cNvPr id="3" name="Freeform 179">
            <a:extLst>
              <a:ext uri="{FF2B5EF4-FFF2-40B4-BE49-F238E27FC236}">
                <a16:creationId xmlns:a16="http://schemas.microsoft.com/office/drawing/2014/main" id="{7BC61E93-7A6E-C1CF-4476-6A02BE559A94}"/>
              </a:ext>
            </a:extLst>
          </p:cNvPr>
          <p:cNvSpPr>
            <a:spLocks noChangeArrowheads="1"/>
          </p:cNvSpPr>
          <p:nvPr/>
        </p:nvSpPr>
        <p:spPr bwMode="auto">
          <a:xfrm>
            <a:off x="8663538" y="4891474"/>
            <a:ext cx="3367128" cy="1399545"/>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 name="Freeform 180">
            <a:extLst>
              <a:ext uri="{FF2B5EF4-FFF2-40B4-BE49-F238E27FC236}">
                <a16:creationId xmlns:a16="http://schemas.microsoft.com/office/drawing/2014/main" id="{963881E1-EFE1-EDC0-D3FE-1C1F6B6222A1}"/>
              </a:ext>
            </a:extLst>
          </p:cNvPr>
          <p:cNvSpPr>
            <a:spLocks noChangeArrowheads="1"/>
          </p:cNvSpPr>
          <p:nvPr/>
        </p:nvSpPr>
        <p:spPr bwMode="auto">
          <a:xfrm>
            <a:off x="8663537" y="4487698"/>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 name="CuadroTexto 601">
            <a:extLst>
              <a:ext uri="{FF2B5EF4-FFF2-40B4-BE49-F238E27FC236}">
                <a16:creationId xmlns:a16="http://schemas.microsoft.com/office/drawing/2014/main" id="{5374301F-FBA4-FF80-E9D3-2A0E112BCBA2}"/>
              </a:ext>
            </a:extLst>
          </p:cNvPr>
          <p:cNvSpPr txBox="1"/>
          <p:nvPr/>
        </p:nvSpPr>
        <p:spPr>
          <a:xfrm>
            <a:off x="8968558" y="4597939"/>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5</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8" name="Rectángulo 602">
            <a:extLst>
              <a:ext uri="{FF2B5EF4-FFF2-40B4-BE49-F238E27FC236}">
                <a16:creationId xmlns:a16="http://schemas.microsoft.com/office/drawing/2014/main" id="{D5350B81-94E4-48FF-7C4D-335F3411E761}"/>
              </a:ext>
            </a:extLst>
          </p:cNvPr>
          <p:cNvSpPr/>
          <p:nvPr/>
        </p:nvSpPr>
        <p:spPr>
          <a:xfrm>
            <a:off x="8821560" y="5213338"/>
            <a:ext cx="313467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Calibri" panose="020F0502020204030204" pitchFamily="34" charset="0"/>
                <a:ea typeface="Lato" charset="0"/>
                <a:cs typeface="Calibri" panose="020F0502020204030204" pitchFamily="34" charset="0"/>
              </a:rPr>
              <a:t>D</a:t>
            </a:r>
            <a:r>
              <a:rPr kumimoji="0" lang="en-GB"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evelop</a:t>
            </a: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a plan of action to address a social change issue and present proposal to local community group.</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9" name="Freeform 170">
            <a:extLst>
              <a:ext uri="{FF2B5EF4-FFF2-40B4-BE49-F238E27FC236}">
                <a16:creationId xmlns:a16="http://schemas.microsoft.com/office/drawing/2014/main" id="{24358586-3BD9-D550-443F-40F60076D9E1}"/>
              </a:ext>
            </a:extLst>
          </p:cNvPr>
          <p:cNvSpPr>
            <a:spLocks noChangeArrowheads="1"/>
          </p:cNvSpPr>
          <p:nvPr/>
        </p:nvSpPr>
        <p:spPr bwMode="auto">
          <a:xfrm>
            <a:off x="4459611" y="4951943"/>
            <a:ext cx="3527631" cy="1353788"/>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 name="Freeform 171">
            <a:extLst>
              <a:ext uri="{FF2B5EF4-FFF2-40B4-BE49-F238E27FC236}">
                <a16:creationId xmlns:a16="http://schemas.microsoft.com/office/drawing/2014/main" id="{3AC6369F-103D-81A5-689E-6CAEB558FE4B}"/>
              </a:ext>
            </a:extLst>
          </p:cNvPr>
          <p:cNvSpPr>
            <a:spLocks noChangeArrowheads="1"/>
          </p:cNvSpPr>
          <p:nvPr/>
        </p:nvSpPr>
        <p:spPr bwMode="auto">
          <a:xfrm>
            <a:off x="4543947" y="454749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1" name="CuadroTexto 600">
            <a:extLst>
              <a:ext uri="{FF2B5EF4-FFF2-40B4-BE49-F238E27FC236}">
                <a16:creationId xmlns:a16="http://schemas.microsoft.com/office/drawing/2014/main" id="{E112C344-3BE7-8834-0B76-0762D536C36E}"/>
              </a:ext>
            </a:extLst>
          </p:cNvPr>
          <p:cNvSpPr txBox="1"/>
          <p:nvPr/>
        </p:nvSpPr>
        <p:spPr>
          <a:xfrm>
            <a:off x="4929089" y="4683629"/>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2" name="Rectángulo 602">
            <a:extLst>
              <a:ext uri="{FF2B5EF4-FFF2-40B4-BE49-F238E27FC236}">
                <a16:creationId xmlns:a16="http://schemas.microsoft.com/office/drawing/2014/main" id="{BFCF26F9-3069-F002-B897-A4A67DCAEB59}"/>
              </a:ext>
            </a:extLst>
          </p:cNvPr>
          <p:cNvSpPr/>
          <p:nvPr/>
        </p:nvSpPr>
        <p:spPr>
          <a:xfrm>
            <a:off x="4698115" y="5177007"/>
            <a:ext cx="328912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Create a plan to communicate a social change issue using different mediums to engage a diverse audience. social media, video etc.</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2593790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8668420" y="186535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668420" y="341517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8668420" y="4787734"/>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3066044" y="2154248"/>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2853205" y="4312919"/>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45" name="Freeform 432"/>
          <p:cNvSpPr>
            <a:spLocks noChangeArrowheads="1"/>
          </p:cNvSpPr>
          <p:nvPr/>
        </p:nvSpPr>
        <p:spPr bwMode="auto">
          <a:xfrm>
            <a:off x="3229661" y="3767692"/>
            <a:ext cx="290875" cy="354503"/>
          </a:xfrm>
          <a:custGeom>
            <a:avLst/>
            <a:gdLst>
              <a:gd name="T0" fmla="*/ 554 w 564"/>
              <a:gd name="T1" fmla="*/ 536 h 687"/>
              <a:gd name="T2" fmla="*/ 554 w 564"/>
              <a:gd name="T3" fmla="*/ 536 h 687"/>
              <a:gd name="T4" fmla="*/ 501 w 564"/>
              <a:gd name="T5" fmla="*/ 396 h 687"/>
              <a:gd name="T6" fmla="*/ 492 w 564"/>
              <a:gd name="T7" fmla="*/ 246 h 687"/>
              <a:gd name="T8" fmla="*/ 492 w 564"/>
              <a:gd name="T9" fmla="*/ 211 h 687"/>
              <a:gd name="T10" fmla="*/ 492 w 564"/>
              <a:gd name="T11" fmla="*/ 167 h 687"/>
              <a:gd name="T12" fmla="*/ 281 w 564"/>
              <a:gd name="T13" fmla="*/ 0 h 687"/>
              <a:gd name="T14" fmla="*/ 141 w 564"/>
              <a:gd name="T15" fmla="*/ 44 h 687"/>
              <a:gd name="T16" fmla="*/ 61 w 564"/>
              <a:gd name="T17" fmla="*/ 167 h 687"/>
              <a:gd name="T18" fmla="*/ 61 w 564"/>
              <a:gd name="T19" fmla="*/ 211 h 687"/>
              <a:gd name="T20" fmla="*/ 61 w 564"/>
              <a:gd name="T21" fmla="*/ 255 h 687"/>
              <a:gd name="T22" fmla="*/ 61 w 564"/>
              <a:gd name="T23" fmla="*/ 264 h 687"/>
              <a:gd name="T24" fmla="*/ 61 w 564"/>
              <a:gd name="T25" fmla="*/ 264 h 687"/>
              <a:gd name="T26" fmla="*/ 61 w 564"/>
              <a:gd name="T27" fmla="*/ 404 h 687"/>
              <a:gd name="T28" fmla="*/ 9 w 564"/>
              <a:gd name="T29" fmla="*/ 536 h 687"/>
              <a:gd name="T30" fmla="*/ 0 w 564"/>
              <a:gd name="T31" fmla="*/ 572 h 687"/>
              <a:gd name="T32" fmla="*/ 26 w 564"/>
              <a:gd name="T33" fmla="*/ 589 h 687"/>
              <a:gd name="T34" fmla="*/ 26 w 564"/>
              <a:gd name="T35" fmla="*/ 589 h 687"/>
              <a:gd name="T36" fmla="*/ 114 w 564"/>
              <a:gd name="T37" fmla="*/ 589 h 687"/>
              <a:gd name="T38" fmla="*/ 176 w 564"/>
              <a:gd name="T39" fmla="*/ 660 h 687"/>
              <a:gd name="T40" fmla="*/ 281 w 564"/>
              <a:gd name="T41" fmla="*/ 686 h 687"/>
              <a:gd name="T42" fmla="*/ 387 w 564"/>
              <a:gd name="T43" fmla="*/ 660 h 687"/>
              <a:gd name="T44" fmla="*/ 448 w 564"/>
              <a:gd name="T45" fmla="*/ 589 h 687"/>
              <a:gd name="T46" fmla="*/ 528 w 564"/>
              <a:gd name="T47" fmla="*/ 589 h 687"/>
              <a:gd name="T48" fmla="*/ 528 w 564"/>
              <a:gd name="T49" fmla="*/ 589 h 687"/>
              <a:gd name="T50" fmla="*/ 563 w 564"/>
              <a:gd name="T51" fmla="*/ 572 h 687"/>
              <a:gd name="T52" fmla="*/ 554 w 564"/>
              <a:gd name="T53" fmla="*/ 536 h 687"/>
              <a:gd name="T54" fmla="*/ 360 w 564"/>
              <a:gd name="T55" fmla="*/ 624 h 687"/>
              <a:gd name="T56" fmla="*/ 360 w 564"/>
              <a:gd name="T57" fmla="*/ 624 h 687"/>
              <a:gd name="T58" fmla="*/ 281 w 564"/>
              <a:gd name="T59" fmla="*/ 642 h 687"/>
              <a:gd name="T60" fmla="*/ 202 w 564"/>
              <a:gd name="T61" fmla="*/ 624 h 687"/>
              <a:gd name="T62" fmla="*/ 167 w 564"/>
              <a:gd name="T63" fmla="*/ 589 h 687"/>
              <a:gd name="T64" fmla="*/ 281 w 564"/>
              <a:gd name="T65" fmla="*/ 589 h 687"/>
              <a:gd name="T66" fmla="*/ 396 w 564"/>
              <a:gd name="T67" fmla="*/ 589 h 687"/>
              <a:gd name="T68" fmla="*/ 360 w 564"/>
              <a:gd name="T69" fmla="*/ 624 h 687"/>
              <a:gd name="T70" fmla="*/ 466 w 564"/>
              <a:gd name="T71" fmla="*/ 545 h 687"/>
              <a:gd name="T72" fmla="*/ 466 w 564"/>
              <a:gd name="T73" fmla="*/ 545 h 687"/>
              <a:gd name="T74" fmla="*/ 466 w 564"/>
              <a:gd name="T75" fmla="*/ 545 h 687"/>
              <a:gd name="T76" fmla="*/ 281 w 564"/>
              <a:gd name="T77" fmla="*/ 545 h 687"/>
              <a:gd name="T78" fmla="*/ 52 w 564"/>
              <a:gd name="T79" fmla="*/ 545 h 687"/>
              <a:gd name="T80" fmla="*/ 105 w 564"/>
              <a:gd name="T81" fmla="*/ 404 h 687"/>
              <a:gd name="T82" fmla="*/ 105 w 564"/>
              <a:gd name="T83" fmla="*/ 255 h 687"/>
              <a:gd name="T84" fmla="*/ 105 w 564"/>
              <a:gd name="T85" fmla="*/ 246 h 687"/>
              <a:gd name="T86" fmla="*/ 105 w 564"/>
              <a:gd name="T87" fmla="*/ 246 h 687"/>
              <a:gd name="T88" fmla="*/ 105 w 564"/>
              <a:gd name="T89" fmla="*/ 202 h 687"/>
              <a:gd name="T90" fmla="*/ 105 w 564"/>
              <a:gd name="T91" fmla="*/ 176 h 687"/>
              <a:gd name="T92" fmla="*/ 167 w 564"/>
              <a:gd name="T93" fmla="*/ 79 h 687"/>
              <a:gd name="T94" fmla="*/ 281 w 564"/>
              <a:gd name="T95" fmla="*/ 44 h 687"/>
              <a:gd name="T96" fmla="*/ 448 w 564"/>
              <a:gd name="T97" fmla="*/ 176 h 687"/>
              <a:gd name="T98" fmla="*/ 448 w 564"/>
              <a:gd name="T99" fmla="*/ 202 h 687"/>
              <a:gd name="T100" fmla="*/ 448 w 564"/>
              <a:gd name="T101" fmla="*/ 246 h 687"/>
              <a:gd name="T102" fmla="*/ 457 w 564"/>
              <a:gd name="T103" fmla="*/ 404 h 687"/>
              <a:gd name="T104" fmla="*/ 501 w 564"/>
              <a:gd name="T105" fmla="*/ 545 h 687"/>
              <a:gd name="T106" fmla="*/ 466 w 564"/>
              <a:gd name="T107" fmla="*/ 545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4" h="687">
                <a:moveTo>
                  <a:pt x="554" y="536"/>
                </a:moveTo>
                <a:lnTo>
                  <a:pt x="554" y="536"/>
                </a:lnTo>
                <a:cubicBezTo>
                  <a:pt x="528" y="510"/>
                  <a:pt x="510" y="457"/>
                  <a:pt x="501" y="396"/>
                </a:cubicBezTo>
                <a:cubicBezTo>
                  <a:pt x="492" y="343"/>
                  <a:pt x="492" y="290"/>
                  <a:pt x="492" y="246"/>
                </a:cubicBezTo>
                <a:cubicBezTo>
                  <a:pt x="492" y="237"/>
                  <a:pt x="492" y="220"/>
                  <a:pt x="492" y="211"/>
                </a:cubicBezTo>
                <a:cubicBezTo>
                  <a:pt x="501" y="193"/>
                  <a:pt x="492" y="185"/>
                  <a:pt x="492" y="167"/>
                </a:cubicBezTo>
                <a:cubicBezTo>
                  <a:pt x="475" y="70"/>
                  <a:pt x="387" y="0"/>
                  <a:pt x="281" y="0"/>
                </a:cubicBezTo>
                <a:cubicBezTo>
                  <a:pt x="228" y="0"/>
                  <a:pt x="176" y="17"/>
                  <a:pt x="141" y="44"/>
                </a:cubicBezTo>
                <a:cubicBezTo>
                  <a:pt x="105" y="70"/>
                  <a:pt x="79" y="114"/>
                  <a:pt x="61" y="167"/>
                </a:cubicBezTo>
                <a:cubicBezTo>
                  <a:pt x="61" y="176"/>
                  <a:pt x="61" y="193"/>
                  <a:pt x="61" y="211"/>
                </a:cubicBezTo>
                <a:cubicBezTo>
                  <a:pt x="61" y="220"/>
                  <a:pt x="61" y="237"/>
                  <a:pt x="61" y="255"/>
                </a:cubicBezTo>
                <a:cubicBezTo>
                  <a:pt x="61" y="264"/>
                  <a:pt x="61" y="264"/>
                  <a:pt x="61" y="264"/>
                </a:cubicBezTo>
                <a:lnTo>
                  <a:pt x="61" y="264"/>
                </a:lnTo>
                <a:cubicBezTo>
                  <a:pt x="61" y="299"/>
                  <a:pt x="61" y="352"/>
                  <a:pt x="61" y="404"/>
                </a:cubicBezTo>
                <a:cubicBezTo>
                  <a:pt x="52" y="466"/>
                  <a:pt x="35" y="510"/>
                  <a:pt x="9" y="536"/>
                </a:cubicBezTo>
                <a:cubicBezTo>
                  <a:pt x="0" y="545"/>
                  <a:pt x="0" y="563"/>
                  <a:pt x="0" y="572"/>
                </a:cubicBezTo>
                <a:cubicBezTo>
                  <a:pt x="9" y="580"/>
                  <a:pt x="17" y="589"/>
                  <a:pt x="26" y="589"/>
                </a:cubicBezTo>
                <a:lnTo>
                  <a:pt x="26" y="589"/>
                </a:lnTo>
                <a:cubicBezTo>
                  <a:pt x="114" y="589"/>
                  <a:pt x="114" y="589"/>
                  <a:pt x="114" y="589"/>
                </a:cubicBezTo>
                <a:cubicBezTo>
                  <a:pt x="132" y="616"/>
                  <a:pt x="149" y="642"/>
                  <a:pt x="176" y="660"/>
                </a:cubicBezTo>
                <a:cubicBezTo>
                  <a:pt x="211" y="677"/>
                  <a:pt x="246" y="686"/>
                  <a:pt x="281" y="686"/>
                </a:cubicBezTo>
                <a:cubicBezTo>
                  <a:pt x="316" y="686"/>
                  <a:pt x="352" y="677"/>
                  <a:pt x="387" y="660"/>
                </a:cubicBezTo>
                <a:cubicBezTo>
                  <a:pt x="413" y="642"/>
                  <a:pt x="431" y="616"/>
                  <a:pt x="448" y="589"/>
                </a:cubicBezTo>
                <a:cubicBezTo>
                  <a:pt x="528" y="589"/>
                  <a:pt x="528" y="589"/>
                  <a:pt x="528" y="589"/>
                </a:cubicBezTo>
                <a:lnTo>
                  <a:pt x="528" y="589"/>
                </a:lnTo>
                <a:cubicBezTo>
                  <a:pt x="545" y="589"/>
                  <a:pt x="554" y="580"/>
                  <a:pt x="563" y="572"/>
                </a:cubicBezTo>
                <a:cubicBezTo>
                  <a:pt x="563" y="563"/>
                  <a:pt x="563" y="545"/>
                  <a:pt x="554" y="536"/>
                </a:cubicBezTo>
                <a:close/>
                <a:moveTo>
                  <a:pt x="360" y="624"/>
                </a:moveTo>
                <a:lnTo>
                  <a:pt x="360" y="624"/>
                </a:lnTo>
                <a:cubicBezTo>
                  <a:pt x="334" y="633"/>
                  <a:pt x="308" y="642"/>
                  <a:pt x="281" y="642"/>
                </a:cubicBezTo>
                <a:cubicBezTo>
                  <a:pt x="255" y="642"/>
                  <a:pt x="228" y="633"/>
                  <a:pt x="202" y="624"/>
                </a:cubicBezTo>
                <a:cubicBezTo>
                  <a:pt x="184" y="616"/>
                  <a:pt x="176" y="598"/>
                  <a:pt x="167" y="589"/>
                </a:cubicBezTo>
                <a:cubicBezTo>
                  <a:pt x="281" y="589"/>
                  <a:pt x="281" y="589"/>
                  <a:pt x="281" y="589"/>
                </a:cubicBezTo>
                <a:cubicBezTo>
                  <a:pt x="396" y="589"/>
                  <a:pt x="396" y="589"/>
                  <a:pt x="396" y="589"/>
                </a:cubicBezTo>
                <a:cubicBezTo>
                  <a:pt x="387" y="598"/>
                  <a:pt x="369" y="616"/>
                  <a:pt x="360" y="624"/>
                </a:cubicBezTo>
                <a:close/>
                <a:moveTo>
                  <a:pt x="466" y="545"/>
                </a:moveTo>
                <a:lnTo>
                  <a:pt x="466" y="545"/>
                </a:lnTo>
                <a:lnTo>
                  <a:pt x="466" y="545"/>
                </a:lnTo>
                <a:cubicBezTo>
                  <a:pt x="281" y="545"/>
                  <a:pt x="281" y="545"/>
                  <a:pt x="281" y="545"/>
                </a:cubicBezTo>
                <a:cubicBezTo>
                  <a:pt x="52" y="545"/>
                  <a:pt x="52" y="545"/>
                  <a:pt x="52" y="545"/>
                </a:cubicBezTo>
                <a:cubicBezTo>
                  <a:pt x="79" y="510"/>
                  <a:pt x="97" y="466"/>
                  <a:pt x="105" y="404"/>
                </a:cubicBezTo>
                <a:cubicBezTo>
                  <a:pt x="114" y="352"/>
                  <a:pt x="114" y="290"/>
                  <a:pt x="105" y="255"/>
                </a:cubicBezTo>
                <a:cubicBezTo>
                  <a:pt x="105" y="246"/>
                  <a:pt x="105" y="246"/>
                  <a:pt x="105" y="246"/>
                </a:cubicBezTo>
                <a:lnTo>
                  <a:pt x="105" y="246"/>
                </a:lnTo>
                <a:cubicBezTo>
                  <a:pt x="105" y="228"/>
                  <a:pt x="105" y="211"/>
                  <a:pt x="105" y="202"/>
                </a:cubicBezTo>
                <a:cubicBezTo>
                  <a:pt x="105" y="193"/>
                  <a:pt x="105" y="185"/>
                  <a:pt x="105" y="176"/>
                </a:cubicBezTo>
                <a:cubicBezTo>
                  <a:pt x="114" y="141"/>
                  <a:pt x="141" y="105"/>
                  <a:pt x="167" y="79"/>
                </a:cubicBezTo>
                <a:cubicBezTo>
                  <a:pt x="202" y="53"/>
                  <a:pt x="237" y="44"/>
                  <a:pt x="281" y="44"/>
                </a:cubicBezTo>
                <a:cubicBezTo>
                  <a:pt x="360" y="44"/>
                  <a:pt x="431" y="97"/>
                  <a:pt x="448" y="176"/>
                </a:cubicBezTo>
                <a:cubicBezTo>
                  <a:pt x="448" y="185"/>
                  <a:pt x="448" y="193"/>
                  <a:pt x="448" y="202"/>
                </a:cubicBezTo>
                <a:cubicBezTo>
                  <a:pt x="448" y="220"/>
                  <a:pt x="448" y="228"/>
                  <a:pt x="448" y="246"/>
                </a:cubicBezTo>
                <a:cubicBezTo>
                  <a:pt x="448" y="290"/>
                  <a:pt x="448" y="343"/>
                  <a:pt x="457" y="404"/>
                </a:cubicBezTo>
                <a:cubicBezTo>
                  <a:pt x="466" y="466"/>
                  <a:pt x="484" y="510"/>
                  <a:pt x="501" y="545"/>
                </a:cubicBezTo>
                <a:lnTo>
                  <a:pt x="466" y="545"/>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55" name="CuadroTexto 554"/>
          <p:cNvSpPr txBox="1"/>
          <p:nvPr/>
        </p:nvSpPr>
        <p:spPr>
          <a:xfrm>
            <a:off x="1184389" y="2041077"/>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86575"/>
                </a:solidFill>
                <a:effectLst/>
                <a:uLnTx/>
                <a:uFillTx/>
                <a:latin typeface="Calibri" panose="020F0502020204030204" pitchFamily="34" charset="0"/>
                <a:ea typeface="Lato" charset="0"/>
                <a:cs typeface="Calibri" panose="020F0502020204030204" pitchFamily="34" charset="0"/>
              </a:rPr>
              <a:t>Hav</a:t>
            </a:r>
            <a:r>
              <a:rPr lang="en-GB" sz="2000" b="1" dirty="0">
                <a:solidFill>
                  <a:srgbClr val="086575"/>
                </a:solidFill>
                <a:latin typeface="Calibri" panose="020F0502020204030204" pitchFamily="34" charset="0"/>
                <a:ea typeface="Lato" charset="0"/>
                <a:cs typeface="Calibri" panose="020F0502020204030204" pitchFamily="34" charset="0"/>
              </a:rPr>
              <a:t>e a look at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047751" y="4213797"/>
            <a:ext cx="163189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Analyse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9489493" y="1738885"/>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9338795" y="2057739"/>
            <a:ext cx="1994396"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3"/>
              </a:rPr>
              <a:t>Finding voice: A visual arts approach to engaging social change</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in particular the section ‘Mapping your Journey’ </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489492" y="3294734"/>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9502946" y="4668857"/>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515843" y="3633711"/>
            <a:ext cx="181734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Watch the Tate’s short video on the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4"/>
              </a:rPr>
              <a:t>Art of Social Change</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9489493" y="5039700"/>
            <a:ext cx="1817348" cy="954107"/>
          </a:xfrm>
          <a:prstGeom prst="rect">
            <a:avLst/>
          </a:prstGeom>
        </p:spPr>
        <p:txBody>
          <a:bodyPr wrap="square" lIns="91440" tIns="45720" rIns="91440" bIns="45720" anchor="t">
            <a:spAutoFit/>
          </a:bodyPr>
          <a:lstStyle/>
          <a:p>
            <a:pPr>
              <a:defRPr/>
            </a:pPr>
            <a:r>
              <a:rPr lang="en-IE" sz="1400" dirty="0">
                <a:solidFill>
                  <a:srgbClr val="086D6E"/>
                </a:solidFill>
                <a:latin typeface="Calibri"/>
                <a:ea typeface="Lato"/>
                <a:cs typeface="Calibri"/>
                <a:hlinkClick r:id="rId5"/>
              </a:rPr>
              <a:t>Podcast</a:t>
            </a:r>
            <a:r>
              <a:rPr lang="en-IE" sz="1400" dirty="0">
                <a:solidFill>
                  <a:srgbClr val="086D6E"/>
                </a:solidFill>
                <a:latin typeface="Calibri"/>
                <a:ea typeface="Lato"/>
                <a:cs typeface="Calibri"/>
              </a:rPr>
              <a:t> of professor Jane Gray on researching Social Change</a:t>
            </a:r>
            <a:endParaRPr lang="en-IE"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587342" y="4557870"/>
            <a:ext cx="2456726" cy="954107"/>
          </a:xfrm>
          <a:prstGeom prst="rect">
            <a:avLst/>
          </a:prstGeom>
        </p:spPr>
        <p:txBody>
          <a:bodyPr wrap="square" lIns="91440" tIns="45720" rIns="91440" bIns="45720" anchor="t">
            <a:spAutoFit/>
          </a:bodyPr>
          <a:lstStyle/>
          <a:p>
            <a:pPr>
              <a:defRPr/>
            </a:pPr>
            <a:r>
              <a:rPr lang="en-IE" sz="1400" dirty="0">
                <a:solidFill>
                  <a:srgbClr val="086D6E"/>
                </a:solidFill>
                <a:latin typeface="Calibri"/>
                <a:ea typeface="Lato"/>
                <a:cs typeface="Calibri"/>
              </a:rPr>
              <a:t>Article on </a:t>
            </a:r>
            <a:r>
              <a:rPr lang="en-IE" sz="1400" dirty="0">
                <a:solidFill>
                  <a:srgbClr val="086D6E"/>
                </a:solidFill>
                <a:latin typeface="Calibri"/>
                <a:ea typeface="Lato"/>
                <a:cs typeface="Calibri"/>
                <a:hlinkClick r:id="rId6"/>
              </a:rPr>
              <a:t>'Perspectives on interpreting</a:t>
            </a:r>
            <a:r>
              <a:rPr lang="en-IE" sz="1400" dirty="0">
                <a:solidFill>
                  <a:srgbClr val="086D6E"/>
                </a:solidFill>
                <a:latin typeface="Calibri"/>
                <a:ea typeface="Lato"/>
                <a:cs typeface="Calibri"/>
              </a:rPr>
              <a:t>' talks about interpreting in everyday life as well as in  your community</a:t>
            </a:r>
            <a:endParaRPr lang="en-IE"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294854" y="2403105"/>
            <a:ext cx="293480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The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7"/>
              </a:rPr>
              <a:t>SDGs</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provide a framework for understanding and addressing global social change issues, such as poverty, inequality, and climate change.</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pic>
        <p:nvPicPr>
          <p:cNvPr id="12" name="Graphic 11" descr="Books with solid fill">
            <a:extLst>
              <a:ext uri="{FF2B5EF4-FFF2-40B4-BE49-F238E27FC236}">
                <a16:creationId xmlns:a16="http://schemas.microsoft.com/office/drawing/2014/main" id="{3536C127-905A-B3A9-72EA-A4F6FFBC1F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94159" y="2435318"/>
            <a:ext cx="545815" cy="545815"/>
          </a:xfrm>
          <a:prstGeom prst="rect">
            <a:avLst/>
          </a:prstGeom>
        </p:spPr>
      </p:pic>
      <p:pic>
        <p:nvPicPr>
          <p:cNvPr id="14" name="Graphic 13" descr="Cursor with solid fill">
            <a:extLst>
              <a:ext uri="{FF2B5EF4-FFF2-40B4-BE49-F238E27FC236}">
                <a16:creationId xmlns:a16="http://schemas.microsoft.com/office/drawing/2014/main" id="{E029BF66-6D45-A3E0-F7C7-F540630A45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33530" y="2212381"/>
            <a:ext cx="475592" cy="475592"/>
          </a:xfrm>
          <a:prstGeom prst="rect">
            <a:avLst/>
          </a:prstGeom>
        </p:spPr>
      </p:pic>
      <p:pic>
        <p:nvPicPr>
          <p:cNvPr id="16" name="Graphic 15" descr="Ear with solid fill">
            <a:extLst>
              <a:ext uri="{FF2B5EF4-FFF2-40B4-BE49-F238E27FC236}">
                <a16:creationId xmlns:a16="http://schemas.microsoft.com/office/drawing/2014/main" id="{BF66EB5B-D66C-E15D-F48A-A7AFE08DE42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51537" y="4871986"/>
            <a:ext cx="447330" cy="447330"/>
          </a:xfrm>
          <a:prstGeom prst="rect">
            <a:avLst/>
          </a:prstGeom>
        </p:spPr>
      </p:pic>
      <p:pic>
        <p:nvPicPr>
          <p:cNvPr id="18" name="Graphic 17" descr="Eye with solid fill">
            <a:extLst>
              <a:ext uri="{FF2B5EF4-FFF2-40B4-BE49-F238E27FC236}">
                <a16:creationId xmlns:a16="http://schemas.microsoft.com/office/drawing/2014/main" id="{5EFE1795-B736-00A3-D9D6-C16863F3BE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16006" y="3475035"/>
            <a:ext cx="524365" cy="524365"/>
          </a:xfrm>
          <a:prstGeom prst="rect">
            <a:avLst/>
          </a:prstGeom>
        </p:spPr>
      </p:pic>
      <p:pic>
        <p:nvPicPr>
          <p:cNvPr id="20" name="Graphic 19" descr="Magnifying glass with solid fill">
            <a:extLst>
              <a:ext uri="{FF2B5EF4-FFF2-40B4-BE49-F238E27FC236}">
                <a16:creationId xmlns:a16="http://schemas.microsoft.com/office/drawing/2014/main" id="{3CF66145-5871-7D3F-9CAC-653577AD789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68315" y="4409110"/>
            <a:ext cx="378281" cy="378281"/>
          </a:xfrm>
          <a:prstGeom prst="rect">
            <a:avLst/>
          </a:prstGeom>
        </p:spPr>
      </p:pic>
      <p:pic>
        <p:nvPicPr>
          <p:cNvPr id="21" name="Graphic 20" descr="Magnifying glass with solid fill">
            <a:extLst>
              <a:ext uri="{FF2B5EF4-FFF2-40B4-BE49-F238E27FC236}">
                <a16:creationId xmlns:a16="http://schemas.microsoft.com/office/drawing/2014/main" id="{998E3087-177F-B3C7-F475-EF59B809357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04097" y="4347070"/>
            <a:ext cx="474037" cy="474037"/>
          </a:xfrm>
          <a:prstGeom prst="rect">
            <a:avLst/>
          </a:prstGeom>
        </p:spPr>
      </p:pic>
      <p:pic>
        <p:nvPicPr>
          <p:cNvPr id="22" name="Graphic 21" descr="Ear with solid fill">
            <a:extLst>
              <a:ext uri="{FF2B5EF4-FFF2-40B4-BE49-F238E27FC236}">
                <a16:creationId xmlns:a16="http://schemas.microsoft.com/office/drawing/2014/main" id="{8FBC8F73-86E8-6A9C-BC37-5ADC74DE24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24476" y="4869333"/>
            <a:ext cx="554690" cy="554690"/>
          </a:xfrm>
          <a:prstGeom prst="rect">
            <a:avLst/>
          </a:prstGeom>
        </p:spPr>
      </p:pic>
      <p:pic>
        <p:nvPicPr>
          <p:cNvPr id="23" name="Graphic 22" descr="Cursor with solid fill">
            <a:extLst>
              <a:ext uri="{FF2B5EF4-FFF2-40B4-BE49-F238E27FC236}">
                <a16:creationId xmlns:a16="http://schemas.microsoft.com/office/drawing/2014/main" id="{71502E0D-BB71-D5CB-EFE6-13A04D9CC7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70648" y="1940290"/>
            <a:ext cx="475592" cy="475592"/>
          </a:xfrm>
          <a:prstGeom prst="rect">
            <a:avLst/>
          </a:prstGeom>
        </p:spPr>
      </p:pic>
      <p:pic>
        <p:nvPicPr>
          <p:cNvPr id="24" name="Graphic 23" descr="Books with solid fill">
            <a:extLst>
              <a:ext uri="{FF2B5EF4-FFF2-40B4-BE49-F238E27FC236}">
                <a16:creationId xmlns:a16="http://schemas.microsoft.com/office/drawing/2014/main" id="{280F4E5E-3F8A-325F-963F-A170DA4B26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51743" y="1950847"/>
            <a:ext cx="447124" cy="447124"/>
          </a:xfrm>
          <a:prstGeom prst="rect">
            <a:avLst/>
          </a:prstGeom>
        </p:spPr>
      </p:pic>
      <p:pic>
        <p:nvPicPr>
          <p:cNvPr id="25" name="Graphic 24" descr="Eye with solid fill">
            <a:extLst>
              <a:ext uri="{FF2B5EF4-FFF2-40B4-BE49-F238E27FC236}">
                <a16:creationId xmlns:a16="http://schemas.microsoft.com/office/drawing/2014/main" id="{C365271B-B726-9448-A6D1-8F99AE0A8A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63226" y="4266286"/>
            <a:ext cx="524365" cy="524365"/>
          </a:xfrm>
          <a:prstGeom prst="rect">
            <a:avLst/>
          </a:prstGeom>
        </p:spPr>
      </p:pic>
    </p:spTree>
    <p:extLst>
      <p:ext uri="{BB962C8B-B14F-4D97-AF65-F5344CB8AC3E}">
        <p14:creationId xmlns:p14="http://schemas.microsoft.com/office/powerpoint/2010/main" val="3023073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what will solve your challenge,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3197972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Four</a:t>
            </a:r>
          </a:p>
        </p:txBody>
      </p:sp>
      <p:sp>
        <p:nvSpPr>
          <p:cNvPr id="2" name="Text Placeholder 1">
            <a:extLst>
              <a:ext uri="{FF2B5EF4-FFF2-40B4-BE49-F238E27FC236}">
                <a16:creationId xmlns:a16="http://schemas.microsoft.com/office/drawing/2014/main" id="{D8EBC7BD-54B5-121A-8017-6CBF18AD7EDF}"/>
              </a:ext>
            </a:extLst>
          </p:cNvPr>
          <p:cNvSpPr>
            <a:spLocks noGrp="1"/>
          </p:cNvSpPr>
          <p:nvPr>
            <p:ph type="body" sz="quarter" idx="16"/>
          </p:nvPr>
        </p:nvSpPr>
        <p:spPr>
          <a:xfrm>
            <a:off x="723900" y="375841"/>
            <a:ext cx="11468097" cy="803654"/>
          </a:xfrm>
        </p:spPr>
        <p:txBody>
          <a:bodyPr/>
          <a:lstStyle/>
          <a:p>
            <a:r>
              <a:rPr lang="hr-BA" dirty="0"/>
              <a:t>Now that you know what to do, let’s plan how to do it. Time to ACT!</a:t>
            </a:r>
          </a:p>
          <a:p>
            <a:r>
              <a:rPr lang="en-GB" sz="2400" dirty="0"/>
              <a:t>On the next slide, there is space for you to get all your thoughts down on paper. </a:t>
            </a:r>
          </a:p>
          <a:p>
            <a:r>
              <a:rPr lang="en-GB" sz="2400" dirty="0"/>
              <a:t>Think of a challenge or challenges within your community, write it in the middle circle and work out how to solve it using design thinking. </a:t>
            </a:r>
            <a:endParaRPr lang="en-US" sz="2400" dirty="0"/>
          </a:p>
        </p:txBody>
      </p:sp>
      <p:sp>
        <p:nvSpPr>
          <p:cNvPr id="10" name="CuadroTexto 553">
            <a:extLst>
              <a:ext uri="{FF2B5EF4-FFF2-40B4-BE49-F238E27FC236}">
                <a16:creationId xmlns:a16="http://schemas.microsoft.com/office/drawing/2014/main" id="{68A52C10-E912-D5CF-FF5C-A37BF2326A1E}"/>
              </a:ext>
            </a:extLst>
          </p:cNvPr>
          <p:cNvSpPr txBox="1"/>
          <p:nvPr/>
        </p:nvSpPr>
        <p:spPr>
          <a:xfrm>
            <a:off x="4984998" y="3158569"/>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2: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 name="CuadroTexto 553">
            <a:extLst>
              <a:ext uri="{FF2B5EF4-FFF2-40B4-BE49-F238E27FC236}">
                <a16:creationId xmlns:a16="http://schemas.microsoft.com/office/drawing/2014/main" id="{A6471D27-37C8-19D7-296D-8A02AC7381DD}"/>
              </a:ext>
            </a:extLst>
          </p:cNvPr>
          <p:cNvSpPr txBox="1"/>
          <p:nvPr/>
        </p:nvSpPr>
        <p:spPr>
          <a:xfrm>
            <a:off x="8775132" y="2977921"/>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3: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2469405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FD71D8B-A7D4-699D-8817-C6A0A9B71387}"/>
              </a:ext>
            </a:extLst>
          </p:cNvPr>
          <p:cNvSpPr/>
          <p:nvPr/>
        </p:nvSpPr>
        <p:spPr>
          <a:xfrm>
            <a:off x="5030525" y="2138901"/>
            <a:ext cx="2130950" cy="2130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 name="Straight Connector 5">
            <a:extLst>
              <a:ext uri="{FF2B5EF4-FFF2-40B4-BE49-F238E27FC236}">
                <a16:creationId xmlns:a16="http://schemas.microsoft.com/office/drawing/2014/main" id="{06860C2A-5304-8824-F1F2-D85626AB14A8}"/>
              </a:ext>
            </a:extLst>
          </p:cNvPr>
          <p:cNvCxnSpPr>
            <a:cxnSpLocks/>
            <a:endCxn id="4" idx="2"/>
          </p:cNvCxnSpPr>
          <p:nvPr/>
        </p:nvCxnSpPr>
        <p:spPr>
          <a:xfrm>
            <a:off x="397565" y="3204376"/>
            <a:ext cx="4632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B28185-B64A-2368-DC89-B7EAAD011A1E}"/>
              </a:ext>
            </a:extLst>
          </p:cNvPr>
          <p:cNvCxnSpPr>
            <a:cxnSpLocks/>
          </p:cNvCxnSpPr>
          <p:nvPr/>
        </p:nvCxnSpPr>
        <p:spPr>
          <a:xfrm>
            <a:off x="7161475" y="3189799"/>
            <a:ext cx="4741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A1CBA1-363F-B3AF-897F-625613EEC132}"/>
              </a:ext>
            </a:extLst>
          </p:cNvPr>
          <p:cNvCxnSpPr>
            <a:cxnSpLocks/>
          </p:cNvCxnSpPr>
          <p:nvPr/>
        </p:nvCxnSpPr>
        <p:spPr>
          <a:xfrm>
            <a:off x="6024438" y="326003"/>
            <a:ext cx="0" cy="1812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09BFC7-512A-434D-5295-CFDB86359FF6}"/>
              </a:ext>
            </a:extLst>
          </p:cNvPr>
          <p:cNvCxnSpPr>
            <a:cxnSpLocks/>
          </p:cNvCxnSpPr>
          <p:nvPr/>
        </p:nvCxnSpPr>
        <p:spPr>
          <a:xfrm>
            <a:off x="6096000" y="4269851"/>
            <a:ext cx="0" cy="181289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453DF5-7191-B7DF-3FD9-C5F39C292BB9}"/>
              </a:ext>
            </a:extLst>
          </p:cNvPr>
          <p:cNvSpPr txBox="1"/>
          <p:nvPr/>
        </p:nvSpPr>
        <p:spPr>
          <a:xfrm>
            <a:off x="5364565" y="2288299"/>
            <a:ext cx="1367619" cy="369332"/>
          </a:xfrm>
          <a:prstGeom prst="rect">
            <a:avLst/>
          </a:prstGeom>
          <a:noFill/>
        </p:spPr>
        <p:txBody>
          <a:bodyPr wrap="square" rtlCol="0">
            <a:spAutoFit/>
          </a:bodyPr>
          <a:lstStyle/>
          <a:p>
            <a:pPr algn="ctr"/>
            <a:r>
              <a:rPr lang="en-IE" dirty="0"/>
              <a:t>Challenge</a:t>
            </a:r>
          </a:p>
        </p:txBody>
      </p:sp>
      <p:sp>
        <p:nvSpPr>
          <p:cNvPr id="14" name="TextBox 13">
            <a:extLst>
              <a:ext uri="{FF2B5EF4-FFF2-40B4-BE49-F238E27FC236}">
                <a16:creationId xmlns:a16="http://schemas.microsoft.com/office/drawing/2014/main" id="{0B456A5E-87A1-4130-53D2-16D92FF4A699}"/>
              </a:ext>
            </a:extLst>
          </p:cNvPr>
          <p:cNvSpPr txBox="1"/>
          <p:nvPr/>
        </p:nvSpPr>
        <p:spPr>
          <a:xfrm>
            <a:off x="397563" y="3244334"/>
            <a:ext cx="1367619" cy="369332"/>
          </a:xfrm>
          <a:prstGeom prst="rect">
            <a:avLst/>
          </a:prstGeom>
          <a:noFill/>
        </p:spPr>
        <p:txBody>
          <a:bodyPr wrap="square" rtlCol="0">
            <a:spAutoFit/>
          </a:bodyPr>
          <a:lstStyle/>
          <a:p>
            <a:pPr algn="ctr"/>
            <a:r>
              <a:rPr lang="en-IE" dirty="0"/>
              <a:t>Test</a:t>
            </a:r>
          </a:p>
        </p:txBody>
      </p:sp>
      <p:sp>
        <p:nvSpPr>
          <p:cNvPr id="15" name="TextBox 14">
            <a:extLst>
              <a:ext uri="{FF2B5EF4-FFF2-40B4-BE49-F238E27FC236}">
                <a16:creationId xmlns:a16="http://schemas.microsoft.com/office/drawing/2014/main" id="{A92AD5D9-F376-1C1F-1C06-FE04C47A1163}"/>
              </a:ext>
            </a:extLst>
          </p:cNvPr>
          <p:cNvSpPr txBox="1"/>
          <p:nvPr/>
        </p:nvSpPr>
        <p:spPr>
          <a:xfrm>
            <a:off x="5869389" y="463309"/>
            <a:ext cx="1367619" cy="369332"/>
          </a:xfrm>
          <a:prstGeom prst="rect">
            <a:avLst/>
          </a:prstGeom>
          <a:noFill/>
        </p:spPr>
        <p:txBody>
          <a:bodyPr wrap="square" rtlCol="0">
            <a:spAutoFit/>
          </a:bodyPr>
          <a:lstStyle/>
          <a:p>
            <a:pPr algn="ctr"/>
            <a:r>
              <a:rPr lang="en-IE" dirty="0"/>
              <a:t>Act</a:t>
            </a:r>
          </a:p>
        </p:txBody>
      </p:sp>
      <p:sp>
        <p:nvSpPr>
          <p:cNvPr id="16" name="TextBox 15">
            <a:extLst>
              <a:ext uri="{FF2B5EF4-FFF2-40B4-BE49-F238E27FC236}">
                <a16:creationId xmlns:a16="http://schemas.microsoft.com/office/drawing/2014/main" id="{B68AD6AD-0256-F1FE-0DEF-5334F8C0B0D6}"/>
              </a:ext>
            </a:extLst>
          </p:cNvPr>
          <p:cNvSpPr txBox="1"/>
          <p:nvPr/>
        </p:nvSpPr>
        <p:spPr>
          <a:xfrm>
            <a:off x="6966670" y="3244334"/>
            <a:ext cx="1367619" cy="369332"/>
          </a:xfrm>
          <a:prstGeom prst="rect">
            <a:avLst/>
          </a:prstGeom>
          <a:noFill/>
        </p:spPr>
        <p:txBody>
          <a:bodyPr wrap="square" rtlCol="0">
            <a:spAutoFit/>
          </a:bodyPr>
          <a:lstStyle/>
          <a:p>
            <a:pPr algn="ctr"/>
            <a:r>
              <a:rPr lang="en-IE" dirty="0"/>
              <a:t>Result</a:t>
            </a:r>
          </a:p>
        </p:txBody>
      </p:sp>
      <p:sp>
        <p:nvSpPr>
          <p:cNvPr id="17" name="TextBox 16">
            <a:extLst>
              <a:ext uri="{FF2B5EF4-FFF2-40B4-BE49-F238E27FC236}">
                <a16:creationId xmlns:a16="http://schemas.microsoft.com/office/drawing/2014/main" id="{78B68533-6B7E-0192-2797-3D504EBE291E}"/>
              </a:ext>
            </a:extLst>
          </p:cNvPr>
          <p:cNvSpPr txBox="1"/>
          <p:nvPr/>
        </p:nvSpPr>
        <p:spPr>
          <a:xfrm>
            <a:off x="397564" y="463309"/>
            <a:ext cx="1367619" cy="369332"/>
          </a:xfrm>
          <a:prstGeom prst="rect">
            <a:avLst/>
          </a:prstGeom>
          <a:noFill/>
        </p:spPr>
        <p:txBody>
          <a:bodyPr wrap="square" rtlCol="0">
            <a:spAutoFit/>
          </a:bodyPr>
          <a:lstStyle/>
          <a:p>
            <a:pPr algn="ctr"/>
            <a:r>
              <a:rPr lang="en-IE" dirty="0"/>
              <a:t>Define</a:t>
            </a:r>
          </a:p>
        </p:txBody>
      </p:sp>
    </p:spTree>
    <p:extLst>
      <p:ext uri="{BB962C8B-B14F-4D97-AF65-F5344CB8AC3E}">
        <p14:creationId xmlns:p14="http://schemas.microsoft.com/office/powerpoint/2010/main" val="2551018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107429" y="5124720"/>
            <a:ext cx="4830474" cy="731140"/>
          </a:xfrm>
        </p:spPr>
        <p:txBody>
          <a:bodyPr>
            <a:normAutofit/>
          </a:bodyPr>
          <a:lstStyle/>
          <a:p>
            <a:r>
              <a:rPr lang="hr-BA" dirty="0"/>
              <a:t>You have </a:t>
            </a:r>
            <a:r>
              <a:rPr lang="en-GB" dirty="0"/>
              <a:t>completed Module 4</a:t>
            </a:r>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89740" y="2835293"/>
            <a:ext cx="4752415" cy="1377574"/>
          </a:xfrm>
        </p:spPr>
        <p:txBody>
          <a:bodyPr>
            <a:normAutofit/>
          </a:bodyPr>
          <a:lstStyle/>
          <a:p>
            <a:r>
              <a:rPr lang="hr-BA" dirty="0"/>
              <a:t>Congratulations!</a:t>
            </a:r>
            <a:endParaRPr lang="en-US" dirty="0"/>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2412" y="2789971"/>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03940" y="4649978"/>
            <a:ext cx="2466886"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a:ea typeface="Lato"/>
                <a:cs typeface="Calibri"/>
              </a:rPr>
              <a:t>Where can I find the right story to tell?</a:t>
            </a:r>
            <a:endParaRPr lang="en-IE" sz="2000" b="1" i="0" u="none" strike="noStrike" kern="1200" cap="none" spc="0" normalizeH="0" baseline="0" noProof="0" dirty="0">
              <a:ln>
                <a:noFill/>
              </a:ln>
              <a:solidFill>
                <a:srgbClr val="FFFFFF"/>
              </a:solidFill>
              <a:effectLst/>
              <a:uLnTx/>
              <a:uFillTx/>
              <a:latin typeface="Calibri"/>
              <a:ea typeface="Lato"/>
              <a:cs typeface="Calibri"/>
            </a:endParaRPr>
          </a:p>
        </p:txBody>
      </p:sp>
      <p:sp>
        <p:nvSpPr>
          <p:cNvPr id="556" name="CuadroTexto 555"/>
          <p:cNvSpPr txBox="1"/>
          <p:nvPr/>
        </p:nvSpPr>
        <p:spPr>
          <a:xfrm>
            <a:off x="3594728" y="4589375"/>
            <a:ext cx="2483557"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a:ea typeface="Lato"/>
                <a:cs typeface="Calibri"/>
              </a:rPr>
              <a:t>What are the fundamental features my story must have?</a:t>
            </a:r>
            <a:endParaRPr lang="en-IE" sz="2000" b="1" i="0" u="none" strike="noStrike" kern="1200" cap="none" spc="0" normalizeH="0" baseline="0" noProof="0" dirty="0">
              <a:ln>
                <a:noFill/>
              </a:ln>
              <a:solidFill>
                <a:srgbClr val="FFFFFF"/>
              </a:solidFill>
              <a:effectLst/>
              <a:uLnTx/>
              <a:uFillTx/>
              <a:latin typeface="Calibri"/>
              <a:ea typeface="Lato"/>
              <a:cs typeface="Calibri"/>
            </a:endParaRPr>
          </a:p>
        </p:txBody>
      </p:sp>
      <p:sp>
        <p:nvSpPr>
          <p:cNvPr id="558" name="CuadroTexto 557"/>
          <p:cNvSpPr txBox="1"/>
          <p:nvPr/>
        </p:nvSpPr>
        <p:spPr>
          <a:xfrm>
            <a:off x="6194701" y="4589375"/>
            <a:ext cx="2513093"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a:ea typeface="Lato"/>
                <a:cs typeface="Calibri"/>
              </a:rPr>
              <a:t>What tool can I use to create an engaging story?</a:t>
            </a:r>
            <a:endParaRPr lang="en-IE" sz="2000" b="1" i="0" u="none" strike="noStrike" kern="1200" cap="none" spc="0" normalizeH="0" baseline="0" noProof="0" dirty="0">
              <a:ln>
                <a:noFill/>
              </a:ln>
              <a:solidFill>
                <a:srgbClr val="FFFFFF"/>
              </a:solidFill>
              <a:effectLst/>
              <a:uLnTx/>
              <a:uFillTx/>
              <a:latin typeface="Calibri"/>
              <a:ea typeface="Lato"/>
              <a:cs typeface="Calibri"/>
            </a:endParaRPr>
          </a:p>
        </p:txBody>
      </p:sp>
      <p:sp>
        <p:nvSpPr>
          <p:cNvPr id="560" name="CuadroTexto 559"/>
          <p:cNvSpPr txBox="1"/>
          <p:nvPr/>
        </p:nvSpPr>
        <p:spPr>
          <a:xfrm>
            <a:off x="8824210" y="4589375"/>
            <a:ext cx="2513094"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a:ea typeface="Lato"/>
                <a:cs typeface="Calibri"/>
              </a:rPr>
              <a:t>How my story can bring the social change?</a:t>
            </a:r>
            <a:endParaRPr lang="en-IE" sz="2000" b="1" i="0" u="none" strike="noStrike" kern="1200" cap="none" spc="0" normalizeH="0" baseline="0" noProof="0" dirty="0">
              <a:ln>
                <a:noFill/>
              </a:ln>
              <a:solidFill>
                <a:srgbClr val="FFFFFF"/>
              </a:solidFill>
              <a:effectLst/>
              <a:uLnTx/>
              <a:uFillTx/>
              <a:latin typeface="Calibri"/>
              <a:ea typeface="Lato"/>
              <a:cs typeface="Calibri"/>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a:xfrm>
            <a:off x="1" y="772816"/>
            <a:ext cx="12191999" cy="803654"/>
          </a:xfrm>
        </p:spPr>
        <p:txBody>
          <a:bodyPr/>
          <a:lstStyle/>
          <a:p>
            <a:r>
              <a:rPr lang="hr-BA" dirty="0"/>
              <a:t>Let’s think about how</a:t>
            </a:r>
            <a:r>
              <a:rPr lang="hr-BA" u="sng" dirty="0"/>
              <a:t> </a:t>
            </a:r>
            <a:r>
              <a:rPr lang="it-IT" u="sng" dirty="0"/>
              <a:t>storytelling can </a:t>
            </a:r>
            <a:r>
              <a:rPr lang="it-IT" u="sng" dirty="0" err="1"/>
              <a:t>bring</a:t>
            </a:r>
            <a:r>
              <a:rPr lang="it-IT" u="sng" dirty="0"/>
              <a:t> social </a:t>
            </a:r>
            <a:r>
              <a:rPr lang="it-IT" u="sng" dirty="0" err="1"/>
              <a:t>change</a:t>
            </a:r>
            <a:endParaRPr lang="en-US"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1838617" y="3236915"/>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9644516" y="3105948"/>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51632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764874"/>
            <a:ext cx="2334470" cy="3754437"/>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099" y="1616790"/>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90129" y="1616791"/>
            <a:ext cx="2334470" cy="4371150"/>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20326" y="1759716"/>
            <a:ext cx="2334470" cy="3759595"/>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201858" y="1637834"/>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6529" y="1637834"/>
            <a:ext cx="2334470" cy="4382858"/>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a:xfrm>
            <a:off x="1" y="527303"/>
            <a:ext cx="12191999" cy="803654"/>
          </a:xfrm>
        </p:spPr>
        <p:txBody>
          <a:bodyPr/>
          <a:lstStyle/>
          <a:p>
            <a:r>
              <a:rPr lang="hr-BA" dirty="0"/>
              <a:t>Tips and Hints</a:t>
            </a:r>
            <a:endParaRPr lang="en-US" dirty="0"/>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373940" y="5308157"/>
            <a:ext cx="412471" cy="465449"/>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731186" y="4855911"/>
            <a:ext cx="524200" cy="491859"/>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2528515" y="4843401"/>
            <a:ext cx="521935" cy="521844"/>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0521445" y="5194124"/>
            <a:ext cx="576174" cy="668685"/>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42383" y="1882019"/>
            <a:ext cx="2291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Y</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our network</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56741" y="1761545"/>
            <a:ext cx="2392111" cy="707886"/>
          </a:xfrm>
          <a:prstGeom prst="rect">
            <a:avLst/>
          </a:prstGeom>
          <a:noFill/>
        </p:spPr>
        <p:txBody>
          <a:bodyPr wrap="square" lIns="91440" tIns="45720" rIns="91440" bIns="45720" rtlCol="0" anchor="t">
            <a:spAutoFit/>
          </a:bodyPr>
          <a:lstStyle/>
          <a:p>
            <a:pPr algn="ctr">
              <a:defRPr/>
            </a:pPr>
            <a:r>
              <a:rPr lang="en-IE" sz="2000" b="1">
                <a:solidFill>
                  <a:srgbClr val="FFFFFF"/>
                </a:solidFill>
                <a:latin typeface="Calibri"/>
                <a:ea typeface="Lato"/>
                <a:cs typeface="Calibri"/>
              </a:rPr>
              <a:t>People-centred </a:t>
            </a:r>
            <a:r>
              <a:rPr kumimoji="0" lang="en-IE" sz="2000" b="1" i="0" u="none" strike="noStrike" kern="1200" cap="none" spc="0" normalizeH="0" baseline="0" noProof="0">
                <a:ln>
                  <a:noFill/>
                </a:ln>
                <a:solidFill>
                  <a:srgbClr val="FFFFFF"/>
                </a:solidFill>
                <a:effectLst/>
                <a:uLnTx/>
                <a:uFillTx/>
                <a:latin typeface="Calibri"/>
                <a:ea typeface="Lato"/>
                <a:cs typeface="Calibri"/>
              </a:rPr>
              <a:t>and universal</a:t>
            </a:r>
            <a:endParaRPr lang="en-IE" sz="2000" b="1" i="0" u="none" strike="noStrike" kern="1200" cap="none" spc="0" normalizeH="0" baseline="0" noProof="0">
              <a:ln>
                <a:noFill/>
              </a:ln>
              <a:solidFill>
                <a:srgbClr val="FFFFFF"/>
              </a:solidFill>
              <a:effectLst/>
              <a:uLnTx/>
              <a:uFillTx/>
              <a:latin typeface="Calibri"/>
              <a:ea typeface="Lato"/>
              <a:cs typeface="Calibri"/>
            </a:endParaRP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34797" y="1840994"/>
            <a:ext cx="2334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Chat GPT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919274" y="1847689"/>
            <a:ext cx="23871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Emulation</a:t>
            </a:r>
          </a:p>
        </p:txBody>
      </p:sp>
      <p:sp>
        <p:nvSpPr>
          <p:cNvPr id="109" name="Rectángulo 602">
            <a:extLst>
              <a:ext uri="{FF2B5EF4-FFF2-40B4-BE49-F238E27FC236}">
                <a16:creationId xmlns:a16="http://schemas.microsoft.com/office/drawing/2014/main" id="{299BA70E-D7BE-AF1E-6279-0AE0359BBEE1}"/>
              </a:ext>
            </a:extLst>
          </p:cNvPr>
          <p:cNvSpPr/>
          <p:nvPr/>
        </p:nvSpPr>
        <p:spPr>
          <a:xfrm>
            <a:off x="782889" y="2461983"/>
            <a:ext cx="2485651" cy="2246769"/>
          </a:xfrm>
          <a:prstGeom prst="rect">
            <a:avLst/>
          </a:prstGeom>
        </p:spPr>
        <p:txBody>
          <a:bodyPr wrap="square" lIns="91440" tIns="45720" rIns="91440" bIns="45720" anchor="t">
            <a:spAutoFit/>
          </a:bodyPr>
          <a:lstStyle/>
          <a:p>
            <a:pPr marL="285750" indent="-285750">
              <a:buFontTx/>
              <a:buChar char="-"/>
              <a:defRPr/>
            </a:pPr>
            <a:r>
              <a:rPr kumimoji="0" lang="en-IE" sz="1400" b="0" i="0" u="none" strike="noStrike" kern="1200" cap="none" spc="0" normalizeH="0" baseline="0" noProof="0" dirty="0">
                <a:ln>
                  <a:noFill/>
                </a:ln>
                <a:solidFill>
                  <a:srgbClr val="FFFFFF"/>
                </a:solidFill>
                <a:effectLst/>
                <a:uLnTx/>
                <a:uFillTx/>
                <a:latin typeface="Calibri"/>
                <a:ea typeface="Lato"/>
                <a:cs typeface="Calibri"/>
              </a:rPr>
              <a:t>Find your story in your everyday life, </a:t>
            </a:r>
            <a:r>
              <a:rPr lang="en-IE" sz="1400" dirty="0">
                <a:solidFill>
                  <a:srgbClr val="FFFFFF"/>
                </a:solidFill>
                <a:latin typeface="Calibri"/>
                <a:ea typeface="Lato"/>
                <a:cs typeface="Calibri"/>
              </a:rPr>
              <a:t>organisation</a:t>
            </a:r>
            <a:r>
              <a:rPr kumimoji="0" lang="en-IE" sz="1400" b="0" i="0" u="none" strike="noStrike" kern="1200" cap="none" spc="0" normalizeH="0" baseline="0" noProof="0" dirty="0">
                <a:ln>
                  <a:noFill/>
                </a:ln>
                <a:solidFill>
                  <a:srgbClr val="FFFFFF"/>
                </a:solidFill>
                <a:effectLst/>
                <a:uLnTx/>
                <a:uFillTx/>
                <a:latin typeface="Calibri"/>
                <a:ea typeface="Lato"/>
                <a:cs typeface="Calibri"/>
              </a:rPr>
              <a:t>, association, social movement or in the network you have</a:t>
            </a:r>
            <a:r>
              <a:rPr lang="en-IE" sz="1400" dirty="0">
                <a:solidFill>
                  <a:srgbClr val="FFFFFF"/>
                </a:solidFill>
                <a:latin typeface="Calibri"/>
                <a:ea typeface="Lato"/>
                <a:cs typeface="Calibri"/>
              </a:rPr>
              <a:t> </a:t>
            </a:r>
            <a:endParaRPr lang="en-IE" sz="14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a:defRPr/>
            </a:pPr>
            <a:endParaRPr lang="en-IE" sz="14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IE" sz="1400" b="0" i="0" u="none" strike="noStrike" kern="1200" cap="none" spc="0" normalizeH="0" baseline="0" noProof="0" dirty="0">
                <a:ln>
                  <a:noFill/>
                </a:ln>
                <a:solidFill>
                  <a:srgbClr val="FFFFFF"/>
                </a:solidFill>
                <a:effectLst/>
                <a:uLnTx/>
                <a:uFillTx/>
                <a:latin typeface="Calibri"/>
                <a:ea typeface="Lato"/>
                <a:cs typeface="Calibri"/>
              </a:rPr>
              <a:t>Find a real story, non-fictional stories are more engaging than the fictional ones</a:t>
            </a:r>
            <a:endParaRPr lang="en-IE" sz="14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382071" y="2410768"/>
            <a:ext cx="2565304" cy="3108543"/>
          </a:xfrm>
          <a:prstGeom prst="rect">
            <a:avLst/>
          </a:prstGeom>
        </p:spPr>
        <p:txBody>
          <a:bodyPr wrap="square" lIns="91440" tIns="45720" rIns="91440" bIns="45720" anchor="t">
            <a:spAutoFit/>
          </a:bodyPr>
          <a:lstStyle/>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IE" sz="1400" b="0" i="0" u="none" strike="noStrike" kern="1200" cap="none" spc="0" normalizeH="0" baseline="0" noProof="0" dirty="0">
                <a:ln>
                  <a:noFill/>
                </a:ln>
                <a:solidFill>
                  <a:srgbClr val="FFFFFF"/>
                </a:solidFill>
                <a:effectLst/>
                <a:uLnTx/>
                <a:uFillTx/>
                <a:latin typeface="Calibri"/>
                <a:ea typeface="Lato"/>
                <a:cs typeface="Calibri"/>
              </a:rPr>
              <a:t>Find a story </a:t>
            </a:r>
            <a:r>
              <a:rPr lang="en-IE" sz="1400" dirty="0">
                <a:solidFill>
                  <a:srgbClr val="FFFFFF"/>
                </a:solidFill>
                <a:latin typeface="Calibri"/>
                <a:ea typeface="Lato"/>
                <a:cs typeface="Calibri"/>
              </a:rPr>
              <a:t>people-centred</a:t>
            </a:r>
            <a:r>
              <a:rPr kumimoji="0" lang="en-IE" sz="1400" b="0" i="0" u="none" strike="noStrike" kern="1200" cap="none" spc="0" normalizeH="0" baseline="0" noProof="0" dirty="0">
                <a:ln>
                  <a:noFill/>
                </a:ln>
                <a:solidFill>
                  <a:srgbClr val="FFFFFF"/>
                </a:solidFill>
                <a:effectLst/>
                <a:uLnTx/>
                <a:uFillTx/>
                <a:latin typeface="Calibri"/>
                <a:ea typeface="Lato"/>
                <a:cs typeface="Calibri"/>
              </a:rPr>
              <a:t>, with a single person or a group of people who are protagonist of it. This element will favour the audience identification;</a:t>
            </a:r>
            <a:endParaRPr lang="en-IE" sz="1400" b="0" i="0" u="none" strike="noStrike" kern="1200" cap="none" spc="0" normalizeH="0" baseline="0" noProof="0" dirty="0">
              <a:ln>
                <a:noFill/>
              </a:ln>
              <a:solidFill>
                <a:srgbClr val="FFFFFF"/>
              </a:solidFill>
              <a:effectLst/>
              <a:uLnTx/>
              <a:uFillTx/>
              <a:latin typeface="Calibri"/>
              <a:ea typeface="Lato"/>
              <a:cs typeface="Calibri"/>
            </a:endParaRPr>
          </a:p>
          <a:p>
            <a:pPr marL="285750" marR="0" lvl="0" indent="-285750" defTabSz="914400" rtl="0" eaLnBrk="1" fontAlgn="auto" latinLnBrk="0" hangingPunct="1">
              <a:lnSpc>
                <a:spcPct val="100000"/>
              </a:lnSpc>
              <a:spcBef>
                <a:spcPts val="0"/>
              </a:spcBef>
              <a:spcAft>
                <a:spcPts val="0"/>
              </a:spcAft>
              <a:buClrTx/>
              <a:buSzTx/>
              <a:buFontTx/>
              <a:buChar char="-"/>
              <a:tabLst/>
              <a:defRPr/>
            </a:pPr>
            <a:endParaRPr lang="en-IE" sz="14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IE" sz="1400" dirty="0">
                <a:solidFill>
                  <a:srgbClr val="FFFFFF"/>
                </a:solidFill>
                <a:latin typeface="Calibri"/>
                <a:ea typeface="Lato"/>
                <a:cs typeface="Calibri"/>
              </a:rPr>
              <a:t>Your story must incorporate a universal social change message. For example, the story of your everyday engagement to reduce food waste can inspire people to emulate you</a:t>
            </a:r>
            <a:endParaRPr lang="en-IE" sz="14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329379" y="2333366"/>
            <a:ext cx="2239888" cy="2462213"/>
          </a:xfrm>
          <a:prstGeom prst="rect">
            <a:avLst/>
          </a:prstGeom>
        </p:spPr>
        <p:txBody>
          <a:bodyPr wrap="square" lIns="91440" tIns="45720" rIns="91440" bIns="45720" anchor="t">
            <a:spAutoFit/>
          </a:bodyPr>
          <a:lstStyle/>
          <a:p>
            <a:pPr>
              <a:defRPr/>
            </a:pPr>
            <a:r>
              <a:rPr kumimoji="0" lang="en-IE" sz="1400" b="0" i="0" u="none" strike="noStrike" kern="1200" cap="none" spc="0" normalizeH="0" baseline="0" noProof="0" dirty="0">
                <a:ln>
                  <a:noFill/>
                </a:ln>
                <a:solidFill>
                  <a:srgbClr val="FFFFFF"/>
                </a:solidFill>
                <a:effectLst/>
                <a:uLnTx/>
                <a:uFillTx/>
                <a:latin typeface="Calibri"/>
                <a:ea typeface="Lato"/>
                <a:cs typeface="Calibri"/>
              </a:rPr>
              <a:t>To tell an effective story is not necessary to be a professional screenwriter. Thanks to the new Artificial Intelligence tools – like Chat GPT – is possible to write engaging stories. What is important</a:t>
            </a:r>
            <a:r>
              <a:rPr lang="en-IE" sz="1400" dirty="0">
                <a:solidFill>
                  <a:srgbClr val="FFFFFF"/>
                </a:solidFill>
                <a:latin typeface="Calibri"/>
                <a:ea typeface="Lato"/>
                <a:cs typeface="Calibri"/>
              </a:rPr>
              <a:t> </a:t>
            </a:r>
            <a:r>
              <a:rPr kumimoji="0" lang="en-IE" sz="1400" b="0" i="0" u="none" strike="noStrike" kern="1200" cap="none" spc="0" normalizeH="0" baseline="0" noProof="0" dirty="0">
                <a:ln>
                  <a:noFill/>
                </a:ln>
                <a:solidFill>
                  <a:srgbClr val="FFFFFF"/>
                </a:solidFill>
                <a:effectLst/>
                <a:uLnTx/>
                <a:uFillTx/>
                <a:latin typeface="Calibri"/>
                <a:ea typeface="Lato"/>
                <a:cs typeface="Calibri"/>
              </a:rPr>
              <a:t> is to be able to provide detailed instructions about the story you would like to create</a:t>
            </a:r>
            <a:endParaRPr lang="en-IE" sz="14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9027989" y="2461983"/>
            <a:ext cx="2228125" cy="2277547"/>
          </a:xfrm>
          <a:prstGeom prst="rect">
            <a:avLst/>
          </a:prstGeom>
        </p:spPr>
        <p:txBody>
          <a:bodyPr wrap="square" lIns="91440" tIns="45720" rIns="91440" bIns="45720" anchor="t">
            <a:spAutoFit/>
          </a:bodyPr>
          <a:lstStyle/>
          <a:p>
            <a:pPr>
              <a:defRPr/>
            </a:pPr>
            <a:r>
              <a:rPr kumimoji="0" lang="en-IE" sz="1400" b="0" i="0" u="none" strike="noStrike" kern="1200" cap="none" spc="0" normalizeH="0" baseline="0" noProof="0" dirty="0">
                <a:ln>
                  <a:noFill/>
                </a:ln>
                <a:solidFill>
                  <a:srgbClr val="FFFFFF"/>
                </a:solidFill>
                <a:effectLst/>
                <a:uLnTx/>
                <a:uFillTx/>
                <a:latin typeface="Calibri"/>
                <a:ea typeface="Lato"/>
                <a:cs typeface="Calibri"/>
              </a:rPr>
              <a:t>Your story can bring social change through emulation. Thanks to the emotions and the engaging effect that your storytelling is able to produce, the social change message is boosted and the audience will be ready to take action;</a:t>
            </a:r>
            <a:endParaRPr lang="en-IE" sz="1400" b="0" i="0" u="none" strike="noStrike" kern="1200" cap="none" spc="0" normalizeH="0" baseline="0" noProof="0" dirty="0">
              <a:ln>
                <a:noFill/>
              </a:ln>
              <a:solidFill>
                <a:srgbClr val="FFFFFF"/>
              </a:solidFill>
              <a:effectLst/>
              <a:uLnTx/>
              <a:uFillTx/>
              <a:latin typeface="Calibri"/>
              <a:ea typeface="Lato"/>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lIns="91440" tIns="45720" rIns="91440" bIns="45720" anchor="t">
            <a:normAutofit/>
          </a:bodyPr>
          <a:lstStyle/>
          <a:p>
            <a:r>
              <a:rPr lang="en-IE" sz="3600" dirty="0"/>
              <a:t>Use Storytelling to bring Social Change in your community sharing elderly life stories</a:t>
            </a:r>
            <a:endParaRPr lang="en-IE" sz="3600" dirty="0">
              <a:ea typeface="Calibri"/>
              <a:cs typeface="Calibri"/>
            </a:endParaRP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315668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1133122" y="2169763"/>
            <a:ext cx="10479218" cy="3440624"/>
          </a:xfrm>
        </p:spPr>
        <p:txBody>
          <a:bodyPr lIns="91440" tIns="45720" rIns="91440" bIns="45720" anchor="t"/>
          <a:lstStyle/>
          <a:p>
            <a:r>
              <a:rPr lang="en-IE" sz="3200" dirty="0"/>
              <a:t>One of the meanings of the social change is related to culture. In this regards, social change consists in a transformation of cultures as values, attitudes and ideas. </a:t>
            </a:r>
            <a:endParaRPr lang="en-IE" sz="3200" dirty="0">
              <a:ea typeface="Calibri"/>
              <a:cs typeface="Calibri"/>
            </a:endParaRPr>
          </a:p>
          <a:p>
            <a:r>
              <a:rPr lang="en-IE" sz="3200" dirty="0"/>
              <a:t>Your challenge consists of collecting the verbal memories of the elderly member of your community to favour the intergenerational dialogue and developing a sense of community belonging through their emotional life stories.   </a:t>
            </a:r>
            <a:endParaRPr lang="en-IE" sz="3200" dirty="0">
              <a:ea typeface="Calibri"/>
              <a:cs typeface="Calibri"/>
            </a:endParaRPr>
          </a:p>
          <a:p>
            <a:endParaRPr lang="en-IE" sz="3200" dirty="0">
              <a:ea typeface="Calibri"/>
              <a:cs typeface="Calibri"/>
            </a:endParaRPr>
          </a:p>
          <a:p>
            <a:endParaRPr lang="en-IE" sz="3200" dirty="0">
              <a:ea typeface="Calibri"/>
              <a:cs typeface="Calibri"/>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798381" y="316140"/>
            <a:ext cx="10595237" cy="803654"/>
          </a:xfrm>
        </p:spPr>
        <p:txBody>
          <a:bodyPr/>
          <a:lstStyle/>
          <a:p>
            <a:r>
              <a:rPr lang="hr-BA" dirty="0"/>
              <a:t>It is time for you to INVESTIGATE</a:t>
            </a:r>
            <a:endParaRPr lang="en-US" dirty="0"/>
          </a:p>
        </p:txBody>
      </p:sp>
      <p:sp>
        <p:nvSpPr>
          <p:cNvPr id="2" name="TextBox 1">
            <a:extLst>
              <a:ext uri="{FF2B5EF4-FFF2-40B4-BE49-F238E27FC236}">
                <a16:creationId xmlns:a16="http://schemas.microsoft.com/office/drawing/2014/main" id="{105996C7-15CC-CBCD-EDEA-AB2CA26A6307}"/>
              </a:ext>
            </a:extLst>
          </p:cNvPr>
          <p:cNvSpPr txBox="1"/>
          <p:nvPr/>
        </p:nvSpPr>
        <p:spPr>
          <a:xfrm>
            <a:off x="4400357" y="1413946"/>
            <a:ext cx="69932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THIS IS YOUR FIRST STEP TO SOLVING THE CHALLENGE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211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199151" y="4171163"/>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830475" y="1274589"/>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9319834" y="730705"/>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164110" y="1257186"/>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704424" y="4168805"/>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307586" y="3763353"/>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812858" y="3760996"/>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200" b="1" i="0" u="none" strike="noStrike" kern="1200" cap="none" spc="0" normalizeH="0" baseline="0" noProof="0" dirty="0">
                <a:ln>
                  <a:noFill/>
                </a:ln>
                <a:solidFill>
                  <a:srgbClr val="FFFFFF"/>
                </a:solidFill>
                <a:effectLst/>
                <a:uLnTx/>
                <a:uFillTx/>
                <a:latin typeface="Calibri"/>
                <a:ea typeface="Lato"/>
                <a:cs typeface="Calibri"/>
              </a:rPr>
              <a:t>The </a:t>
            </a:r>
            <a:r>
              <a:rPr lang="en-IE" sz="2200" b="1" dirty="0">
                <a:solidFill>
                  <a:srgbClr val="FFFFFF"/>
                </a:solidFill>
                <a:latin typeface="Calibri"/>
                <a:ea typeface="Lato"/>
                <a:cs typeface="Calibri"/>
              </a:rPr>
              <a:t>Challenge</a:t>
            </a:r>
            <a:endParaRPr lang="en-IE"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9464654" y="813247"/>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689775" y="3829417"/>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58016" y="3868499"/>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495306" y="1325635"/>
            <a:ext cx="2604960" cy="1077218"/>
          </a:xfrm>
          <a:prstGeom prst="rect">
            <a:avLst/>
          </a:prstGeom>
        </p:spPr>
        <p:txBody>
          <a:bodyPr wrap="square" lIns="91440" tIns="45720" rIns="91440" bIns="45720" anchor="t">
            <a:spAutoFit/>
          </a:bodyPr>
          <a:lstStyle/>
          <a:p>
            <a:r>
              <a:rPr lang="en-IE" sz="1600" dirty="0">
                <a:solidFill>
                  <a:schemeClr val="bg1"/>
                </a:solidFill>
              </a:rPr>
              <a:t>Use Storytelling to bring Social Change in your community through intergenerational dialogue</a:t>
            </a:r>
            <a:endParaRPr lang="en-IE" sz="1600" dirty="0">
              <a:solidFill>
                <a:schemeClr val="bg1"/>
              </a:solidFill>
              <a:ea typeface="Calibri"/>
              <a:cs typeface="Calibri"/>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9113265" y="1616968"/>
            <a:ext cx="2604960" cy="5847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Find at least 10 young people to involve in the challenge</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495306" y="4475312"/>
            <a:ext cx="2508145"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Ask them to read about the recent story of their community</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987214" y="4466398"/>
            <a:ext cx="2604960"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Ask them to prepare a list of standard questions about their community history</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lIns="91440" tIns="45720" rIns="91440" bIns="45720" anchor="t"/>
          <a:lstStyle/>
          <a:p>
            <a:r>
              <a:rPr lang="en-IE" dirty="0"/>
              <a:t>Remember, this is just an exercise and you do not have to spend days working on this. The goal here is that you get the feeling about how storytelling can be an useful tool for promoting social change in your community</a:t>
            </a:r>
            <a:endParaRPr lang="en-IE" dirty="0">
              <a:ea typeface="Calibri"/>
              <a:cs typeface="Calibri"/>
            </a:endParaRPr>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Tree>
    <p:extLst>
      <p:ext uri="{BB962C8B-B14F-4D97-AF65-F5344CB8AC3E}">
        <p14:creationId xmlns:p14="http://schemas.microsoft.com/office/powerpoint/2010/main" val="1369526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5146139" y="4057882"/>
            <a:ext cx="3188510" cy="1339697"/>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8819214" y="1310096"/>
            <a:ext cx="3170541" cy="1202212"/>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9261901" y="730705"/>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164110" y="1257186"/>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651412" y="4055524"/>
            <a:ext cx="3170541" cy="120221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284029" y="3506896"/>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759846" y="3647715"/>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9552118" y="838210"/>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5</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636763" y="3589918"/>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6</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05004" y="3755218"/>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it-IT"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7</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481940" y="1460421"/>
            <a:ext cx="2604960"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Train the 10 young people on Narrative Interview technique + Storytelling</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9213493" y="1495704"/>
            <a:ext cx="2604960" cy="830997"/>
          </a:xfrm>
          <a:prstGeom prst="rect">
            <a:avLst/>
          </a:prstGeom>
        </p:spPr>
        <p:txBody>
          <a:bodyPr wrap="square" lIns="91440" tIns="45720" rIns="91440" bIns="45720" anchor="t">
            <a:spAutoFit/>
          </a:bodyPr>
          <a:lstStyle/>
          <a:p>
            <a:pPr>
              <a:defRPr/>
            </a:pPr>
            <a:r>
              <a:rPr lang="en-IE" sz="1600" dirty="0">
                <a:solidFill>
                  <a:srgbClr val="FFFFFF"/>
                </a:solidFill>
                <a:latin typeface="Calibri"/>
                <a:ea typeface="Lato"/>
                <a:cs typeface="Calibri"/>
              </a:rPr>
              <a:t>Ask the young people to find elderly people available to be interviewed</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427504" y="4235813"/>
            <a:ext cx="2604960" cy="1077218"/>
          </a:xfrm>
          <a:prstGeom prst="rect">
            <a:avLst/>
          </a:prstGeom>
        </p:spPr>
        <p:txBody>
          <a:bodyPr wrap="square" lIns="91440" tIns="45720" rIns="91440" bIns="45720" anchor="t">
            <a:spAutoFit/>
          </a:bodyPr>
          <a:lstStyle/>
          <a:p>
            <a:pPr>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Explain to </a:t>
            </a:r>
            <a:r>
              <a:rPr lang="en-IE" sz="1600" dirty="0">
                <a:solidFill>
                  <a:srgbClr val="FFFFFF"/>
                </a:solidFill>
                <a:latin typeface="Calibri"/>
                <a:ea typeface="Lato"/>
                <a:cs typeface="Calibri"/>
              </a:rPr>
              <a:t>the elderly,</a:t>
            </a:r>
            <a:r>
              <a:rPr kumimoji="0" lang="en-IE" sz="1600" b="0" i="0" u="none" strike="noStrike" kern="1200" cap="none" spc="0" normalizeH="0" baseline="0" noProof="0" dirty="0">
                <a:ln>
                  <a:noFill/>
                </a:ln>
                <a:solidFill>
                  <a:srgbClr val="FFFFFF"/>
                </a:solidFill>
                <a:effectLst/>
                <a:uLnTx/>
                <a:uFillTx/>
                <a:latin typeface="Calibri"/>
                <a:ea typeface="Lato"/>
                <a:cs typeface="Calibri"/>
              </a:rPr>
              <a:t> the project and ask them to sign a release for publishing the interviews</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922581" y="4364242"/>
            <a:ext cx="2718660" cy="584775"/>
          </a:xfrm>
          <a:prstGeom prst="rect">
            <a:avLst/>
          </a:prstGeom>
        </p:spPr>
        <p:txBody>
          <a:bodyPr wrap="square" lIns="91440" tIns="45720" rIns="91440" bIns="45720" anchor="t">
            <a:spAutoFit/>
          </a:bodyPr>
          <a:lstStyle/>
          <a:p>
            <a:r>
              <a:rPr lang="en-IE" sz="1600" dirty="0">
                <a:solidFill>
                  <a:schemeClr val="bg1"/>
                </a:solidFill>
              </a:rPr>
              <a:t>Collect audio or video interviews using smartphones</a:t>
            </a:r>
            <a:endParaRPr lang="en-IE" sz="1600" dirty="0">
              <a:solidFill>
                <a:schemeClr val="bg1"/>
              </a:solidFill>
              <a:ea typeface="Calibri"/>
              <a:cs typeface="Calibri"/>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lIns="91440" tIns="45720" rIns="91440" bIns="45720" anchor="t"/>
          <a:lstStyle/>
          <a:p>
            <a:r>
              <a:rPr lang="en-IE" dirty="0"/>
              <a:t>Investing young people with the role of story seekers, you can favour, at the same time, the intergenerational dialogues into your local community, the safeguarding of the local </a:t>
            </a:r>
            <a:r>
              <a:rPr lang="en-IE"/>
              <a:t>intangible</a:t>
            </a:r>
            <a:r>
              <a:rPr lang="en-IE" dirty="0"/>
              <a:t> patrimony made of oral memories and the discovery of interesting and emotional life stories previously unknown</a:t>
            </a:r>
            <a:endParaRPr lang="en-IE">
              <a:ea typeface="Calibri"/>
              <a:cs typeface="Calibri"/>
            </a:endParaRPr>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Tree>
    <p:extLst>
      <p:ext uri="{BB962C8B-B14F-4D97-AF65-F5344CB8AC3E}">
        <p14:creationId xmlns:p14="http://schemas.microsoft.com/office/powerpoint/2010/main" val="1087911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2297</Words>
  <Application>Microsoft Office PowerPoint</Application>
  <PresentationFormat>Widescreen</PresentationFormat>
  <Paragraphs>265</Paragraphs>
  <Slides>37</Slides>
  <Notes>23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Lato</vt:lpstr>
      <vt:lpstr>Montserrat Light</vt:lpstr>
      <vt:lpstr>Source Sans Pro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 Ivandic</dc:creator>
  <cp:lastModifiedBy>Canice Hamill</cp:lastModifiedBy>
  <cp:revision>139</cp:revision>
  <dcterms:created xsi:type="dcterms:W3CDTF">2022-11-28T15:16:14Z</dcterms:created>
  <dcterms:modified xsi:type="dcterms:W3CDTF">2023-11-17T11:02:44Z</dcterms:modified>
</cp:coreProperties>
</file>